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 id="2147483769" r:id="rId5"/>
  </p:sldMasterIdLst>
  <p:notesMasterIdLst>
    <p:notesMasterId r:id="rId54"/>
  </p:notesMasterIdLst>
  <p:sldIdLst>
    <p:sldId id="421" r:id="rId6"/>
    <p:sldId id="925" r:id="rId7"/>
    <p:sldId id="258" r:id="rId8"/>
    <p:sldId id="2578" r:id="rId9"/>
    <p:sldId id="2579" r:id="rId10"/>
    <p:sldId id="2580" r:id="rId11"/>
    <p:sldId id="2581" r:id="rId12"/>
    <p:sldId id="2583" r:id="rId13"/>
    <p:sldId id="2584" r:id="rId14"/>
    <p:sldId id="2585" r:id="rId15"/>
    <p:sldId id="2586" r:id="rId16"/>
    <p:sldId id="2587" r:id="rId17"/>
    <p:sldId id="2614" r:id="rId18"/>
    <p:sldId id="2588" r:id="rId19"/>
    <p:sldId id="2589" r:id="rId20"/>
    <p:sldId id="2590" r:id="rId21"/>
    <p:sldId id="2591" r:id="rId22"/>
    <p:sldId id="2615" r:id="rId23"/>
    <p:sldId id="2592" r:id="rId24"/>
    <p:sldId id="2595" r:id="rId25"/>
    <p:sldId id="2596" r:id="rId26"/>
    <p:sldId id="2597" r:id="rId27"/>
    <p:sldId id="2598" r:id="rId28"/>
    <p:sldId id="2599" r:id="rId29"/>
    <p:sldId id="2600" r:id="rId30"/>
    <p:sldId id="2601" r:id="rId31"/>
    <p:sldId id="2603" r:id="rId32"/>
    <p:sldId id="2604" r:id="rId33"/>
    <p:sldId id="2602" r:id="rId34"/>
    <p:sldId id="2605" r:id="rId35"/>
    <p:sldId id="2616" r:id="rId36"/>
    <p:sldId id="2617" r:id="rId37"/>
    <p:sldId id="2618" r:id="rId38"/>
    <p:sldId id="2619" r:id="rId39"/>
    <p:sldId id="2606" r:id="rId40"/>
    <p:sldId id="2622" r:id="rId41"/>
    <p:sldId id="2607" r:id="rId42"/>
    <p:sldId id="2608" r:id="rId43"/>
    <p:sldId id="2620" r:id="rId44"/>
    <p:sldId id="2609" r:id="rId45"/>
    <p:sldId id="2610" r:id="rId46"/>
    <p:sldId id="2621" r:id="rId47"/>
    <p:sldId id="2611" r:id="rId48"/>
    <p:sldId id="2612" r:id="rId49"/>
    <p:sldId id="2613" r:id="rId50"/>
    <p:sldId id="2566" r:id="rId51"/>
    <p:sldId id="1084" r:id="rId52"/>
    <p:sldId id="350" r:id="rId53"/>
  </p:sldIdLst>
  <p:sldSz cx="9144000" cy="6858000" type="screen4x3"/>
  <p:notesSz cx="6805613" cy="9939338"/>
  <p:custDataLst>
    <p:tags r:id="rId5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120C"/>
    <a:srgbClr val="3C1053"/>
    <a:srgbClr val="3D3935"/>
    <a:srgbClr val="8C85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30" autoAdjust="0"/>
    <p:restoredTop sz="94694"/>
  </p:normalViewPr>
  <p:slideViewPr>
    <p:cSldViewPr snapToGrid="0">
      <p:cViewPr>
        <p:scale>
          <a:sx n="66" d="100"/>
          <a:sy n="66" d="100"/>
        </p:scale>
        <p:origin x="1083" y="15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tags" Target="tags/tag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s>
</file>

<file path=ppt/media/image10.png>
</file>

<file path=ppt/media/image12.png>
</file>

<file path=ppt/media/image13.png>
</file>

<file path=ppt/media/image14.png>
</file>

<file path=ppt/media/image15.png>
</file>

<file path=ppt/media/image16.png>
</file>

<file path=ppt/media/image20.png>
</file>

<file path=ppt/media/image21.jpeg>
</file>

<file path=ppt/media/image3.pn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099" cy="498693"/>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4939" y="0"/>
            <a:ext cx="2949099" cy="498693"/>
          </a:xfrm>
          <a:prstGeom prst="rect">
            <a:avLst/>
          </a:prstGeom>
        </p:spPr>
        <p:txBody>
          <a:bodyPr vert="horz" lIns="91440" tIns="45720" rIns="91440" bIns="45720" rtlCol="0"/>
          <a:lstStyle>
            <a:lvl1pPr algn="r">
              <a:defRPr sz="1200"/>
            </a:lvl1pPr>
          </a:lstStyle>
          <a:p>
            <a:fld id="{6F69E031-7821-4947-9A91-EC03C15F7566}" type="datetimeFigureOut">
              <a:rPr lang="en-AU" smtClean="0"/>
              <a:t>18/08/2025</a:t>
            </a:fld>
            <a:endParaRPr lang="en-AU"/>
          </a:p>
        </p:txBody>
      </p:sp>
      <p:sp>
        <p:nvSpPr>
          <p:cNvPr id="4" name="Slide Image Placeholder 3"/>
          <p:cNvSpPr>
            <a:spLocks noGrp="1" noRot="1" noChangeAspect="1"/>
          </p:cNvSpPr>
          <p:nvPr>
            <p:ph type="sldImg" idx="2"/>
          </p:nvPr>
        </p:nvSpPr>
        <p:spPr>
          <a:xfrm>
            <a:off x="1166813" y="1243013"/>
            <a:ext cx="4471987" cy="33543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0562" y="4783307"/>
            <a:ext cx="5444490" cy="3913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40647"/>
            <a:ext cx="2949099" cy="49869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4939" y="9440647"/>
            <a:ext cx="2949099" cy="498692"/>
          </a:xfrm>
          <a:prstGeom prst="rect">
            <a:avLst/>
          </a:prstGeom>
        </p:spPr>
        <p:txBody>
          <a:bodyPr vert="horz" lIns="91440" tIns="45720" rIns="91440" bIns="45720" rtlCol="0" anchor="b"/>
          <a:lstStyle>
            <a:lvl1pPr algn="r">
              <a:defRPr sz="1200"/>
            </a:lvl1pPr>
          </a:lstStyle>
          <a:p>
            <a:fld id="{4C98A5C1-1CB9-4F08-9AE0-90C38B1EBB91}" type="slidenum">
              <a:rPr lang="en-AU" smtClean="0"/>
              <a:t>‹#›</a:t>
            </a:fld>
            <a:endParaRPr lang="en-AU"/>
          </a:p>
        </p:txBody>
      </p:sp>
    </p:spTree>
    <p:extLst>
      <p:ext uri="{BB962C8B-B14F-4D97-AF65-F5344CB8AC3E}">
        <p14:creationId xmlns:p14="http://schemas.microsoft.com/office/powerpoint/2010/main" val="1452559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65105c655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CAF2ED90-47DE-EB3F-6AB0-D3BFCD622535}"/>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3B0600DF-7454-A5F2-0A7A-5D68777C003D}"/>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6ABEF1DF-580E-02DF-D08F-DCB76FDB15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3AF4E94E-7268-D335-738D-91B69FDBEAD2}"/>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7694908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9BFEC4A6-B209-5470-8ABB-F1B0B28AF7F1}"/>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19A46228-5883-3D16-7A7C-F25DBBE702A2}"/>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449FE4DB-00E3-5BCE-2A3F-5312059C0E6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7BE3D3EA-0A02-9BD2-E1DB-8DDFE2497452}"/>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0634911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CE25A046-A4A4-A6AD-2555-5C2A396C17DC}"/>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A23AEE71-A837-1C7C-BACF-E71D128F720E}"/>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56FA5590-83E2-0B87-4272-1EB3934DF6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2A03D45D-7013-E08C-CED0-0937BD6595F5}"/>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1288928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FBAEB97D-DABB-0B22-92AD-1A267E6F2133}"/>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9CE1E98B-B744-0D0A-E3CC-D8F98A1092F0}"/>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3499C754-AA1F-7251-0188-D447417BBC8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99CE3E9E-A65A-F392-E574-4FCC37111EDC}"/>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122566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48DDB65B-3BFF-4284-3DB0-A82D50C24D39}"/>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0459BA10-0573-2355-2BD1-AFDB95BDC4CA}"/>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080F2E65-4852-229A-0CAA-067110D9CDA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526E368B-1E81-34E5-A114-3B2CBC557EA9}"/>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5860046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7A48BD1B-6976-D4A7-4C11-67A5BCB51573}"/>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4B491456-7319-0DA2-C853-843A8ACF53DB}"/>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3C5F426E-1DB2-D008-7633-10867A81A1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3681D6C7-E26A-6AF9-7629-E5B04EEFCCAE}"/>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32160179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D46F9FBC-1E00-A729-EEEC-5FB88676D2BE}"/>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6B90A96C-CCE9-FA5B-C626-733A0560954C}"/>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3D027057-7857-396F-5D89-52DE92DD6A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9047FB41-6F80-8D89-A4A3-FD68D5F02294}"/>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2314385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4424E20B-5A1F-5628-0F18-E8D673EBCFC5}"/>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36D64B59-9B25-364A-914C-C35580952656}"/>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DD5BC91B-F0E6-27FC-CB69-343BF8BFFBB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82F14795-5802-0B35-9172-4C20595785C3}"/>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3994100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95DB3486-1593-C9F7-7A8A-F1819AD73F40}"/>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72A6897B-E994-55F2-E287-CD4BB0AAA664}"/>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CB83860D-92EC-E841-65C8-6052EFC0C1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0B23CEFC-4BD5-1848-4038-ACDB3BE75141}"/>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2764094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E3C2BB98-642A-57CD-C633-8E94E34D565D}"/>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692A0B41-3BEC-AA7D-7686-233D7C166292}"/>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9BF7AADF-67AD-F71B-F0E1-CB9E34932B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3CD60BA9-D25B-7B44-2386-44D97657573C}"/>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3614701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69F06E8D-ED5A-15EA-46DD-810980005E46}"/>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5693E8DA-40C4-9D8B-8285-840CD98A2DF1}"/>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43252946-FC40-9925-0B8E-7599804A5DF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082AB87B-FA5B-8AC5-F56C-41AA3FCEF9AA}"/>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32542424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3CE2516C-8EFF-1223-879C-1B72D1610DAC}"/>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0A55D603-EDA2-B079-16DA-C045541922E9}"/>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6708A4B7-7CEC-6B4B-9545-CB7951B65E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B3D76BE0-E327-4A79-70EB-B3079E21F5F1}"/>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8575367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B008E3B1-4C94-1A15-FC97-452C1BE0F5FF}"/>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1BC8173B-47CE-B4D6-7DB3-2C354D33C395}"/>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952C4DD6-18D8-9825-9707-36C83CA1F8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20842020-5E7A-F8E0-B521-8337C1FCEFB0}"/>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1353607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00AB76D1-7C2C-A385-44D8-6571736B858A}"/>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9FD4C180-D5AC-2D6D-37D2-172DB4956BF2}"/>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812BA2A3-CBA0-B181-490B-D9F6B89C267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33C17497-A4B0-8D11-5EB3-63AD2720D56E}"/>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1890979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5126C44D-1D0C-8A1F-1DD4-02832AF16E09}"/>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9675E1CD-E523-7F9B-08DC-E5475E0F0C86}"/>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DE81A16A-7687-AAD9-9975-77336BA27F2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F29C05F6-B2FE-94C7-1CF6-B6AE211D27A4}"/>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36277295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C59AB738-B0E8-4686-FDD0-C7409F585ECE}"/>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3F6520C1-9BC8-5ABA-6721-77FA92C3822C}"/>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26BBE72B-AE8A-9454-DE49-6C13601B25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E1395C60-7CF7-FACD-988C-789275BC4B08}"/>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1812857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E35F0D47-E896-CCF6-CC1B-2376EEAD5374}"/>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6D6EBE66-3D6D-93B3-367D-576F4367D834}"/>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F872E2A9-5911-A49A-5318-39791D5DD0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5E736394-3103-27BE-324F-72B6D5845C81}"/>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0452931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C6ECC008-1BF9-89DB-C493-58A2929C344F}"/>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CD8A8860-D3DC-9C2F-DFC0-1F1BD1FA15E5}"/>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2585AE61-FA83-AE4A-098F-E504C04DF5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EBB01499-22D1-4B8E-7786-3B94B4DF5F2A}"/>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26695271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334B7114-B6F3-F7B0-EA0D-F257CA2FD7AB}"/>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4D5B9B88-CE45-BA18-5C6D-4BAE306510EC}"/>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AD3BE34D-8CA8-D1A8-57D9-36303DEF51C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6368D70B-72F2-94F9-F4FA-1CB999CAE276}"/>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39874853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66E9914F-E40A-C366-72B9-FEBB1039CB9A}"/>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9C8A8A3E-0331-024C-BF5A-ADBA83629655}"/>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0B53F111-A421-2EB4-431D-50DFF698B28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6B30ED1C-E2A0-E756-CE45-3A9C2A109AF0}"/>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8038320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81E84EDB-0FFB-E7B7-B3CE-601D070CFA6C}"/>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C9A78907-D985-C207-C00E-45AD6EC8CF5A}"/>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E442B8B5-6219-D042-7295-AEBE02EE0E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325438E4-6E65-C22F-4B2E-6952C9205BA1}"/>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38967614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093703FD-7FC2-23D8-A4B6-D7CC7D710C43}"/>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4BDAFC09-3B67-A5DC-5B4A-6F97423E4C37}"/>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6CEC723A-3452-F2EE-727F-E24FE1F9FE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1DA7506C-4834-FBEC-0D79-8CBA90DCDD05}"/>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31090443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81E84EDB-0FFB-E7B7-B3CE-601D070CFA6C}"/>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C9A78907-D985-C207-C00E-45AD6EC8CF5A}"/>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E442B8B5-6219-D042-7295-AEBE02EE0E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325438E4-6E65-C22F-4B2E-6952C9205BA1}"/>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2988724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FD0C989C-074C-7C46-53BC-515C7B6B225F}"/>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9431C9DF-FD22-F46F-6613-04D5B9BD0FF0}"/>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59F8BD81-647D-C5C5-8F7D-57FB3656D34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A040F234-F91C-5F49-2608-D5D6F12AA2C3}"/>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4665544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FD0C989C-074C-7C46-53BC-515C7B6B225F}"/>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9431C9DF-FD22-F46F-6613-04D5B9BD0FF0}"/>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59F8BD81-647D-C5C5-8F7D-57FB3656D34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A040F234-F91C-5F49-2608-D5D6F12AA2C3}"/>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41450536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69B612E5-DDF4-7B31-1A91-65D3C573917F}"/>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ECE39C13-07DF-9E82-FBF8-028E1BB9A5FC}"/>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6DE87703-3D31-34F1-705D-C968E319C98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42F100BC-0497-5320-CA87-D67E31CDBD55}"/>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41435177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69B612E5-DDF4-7B31-1A91-65D3C573917F}"/>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ECE39C13-07DF-9E82-FBF8-028E1BB9A5FC}"/>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6DE87703-3D31-34F1-705D-C968E319C98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42F100BC-0497-5320-CA87-D67E31CDBD55}"/>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36073210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51DF4C25-A630-E4D6-6D5F-4E3BBA8824A0}"/>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B9CC5C77-8B2B-BAE7-1D67-B9CA925E7CF8}"/>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0341FE43-C457-AA70-B4A1-188BC0AD084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5364D5A8-441E-AD3F-116E-75F13312891A}"/>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25429634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923E3143-CD11-2EC7-3EFB-72D009F208B3}"/>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0E4F13DE-2DE6-89AB-2F49-9FA87E386AE3}"/>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A64BD0E0-8013-1DA9-3CA9-5CF50EDBFD8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49F4E80C-7A48-5A8E-2F12-9016B2758540}"/>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382915739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923E3143-CD11-2EC7-3EFB-72D009F208B3}"/>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0E4F13DE-2DE6-89AB-2F49-9FA87E386AE3}"/>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A64BD0E0-8013-1DA9-3CA9-5CF50EDBFD8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49F4E80C-7A48-5A8E-2F12-9016B2758540}"/>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24015727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9B1DC922-FC53-2103-D204-964799556343}"/>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0168D605-C288-F965-C15A-4310AD2CC222}"/>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9137D6A3-C451-4CEA-FF1F-69228AAF66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99F2473F-CD45-DCB7-1B16-801210FB3DB6}"/>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8567983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5FBF9C2E-1C69-1185-EBC0-8BE029B2003E}"/>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D577340C-2DDD-A7C1-B322-F7A12B213616}"/>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DD43A869-A5B5-F374-A713-21AC8E6188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EAB10625-18BC-9F49-CBE6-1C29758FABD3}"/>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27097602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9DC6C94D-A516-5A9E-3A64-48558EAA3BAA}"/>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A0F5A68A-D1A1-040E-6240-D0B3629F3C3D}"/>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B0B0B2CA-8D0E-3DD2-C343-2D65454390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DA8C0D7F-C631-650C-E373-F1A9AD6CD94F}"/>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28232045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5FBF9C2E-1C69-1185-EBC0-8BE029B2003E}"/>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D577340C-2DDD-A7C1-B322-F7A12B213616}"/>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DD43A869-A5B5-F374-A713-21AC8E6188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EAB10625-18BC-9F49-CBE6-1C29758FABD3}"/>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24038821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94D087A9-0559-0908-3C93-D4EE17C079D4}"/>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28BBC48F-EB61-374A-05E6-241E17444B85}"/>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6CA4AFA9-5F01-6E57-AF84-8190EF8E2E1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586D96EB-1374-6764-E5BD-69A03F5F43A5}"/>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368501101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DFBDE67E-2C72-BEFF-0CA4-BDEE68F6EDBD}"/>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BDC58497-162A-D6EE-29AA-141FF03A96C7}"/>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CBA48E97-0131-C717-D67E-17956BB5CDF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3981AE28-8E14-41F9-6A07-EEEF527E8EAB}"/>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47827823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817CA372-D7DA-87AC-7589-161F84BD18A7}"/>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2DEB9B06-C2DC-7CDC-630C-267A63E8E428}"/>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997DC259-5B4E-397E-DC33-48BE1BF559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60160AB3-6E23-CC35-20ED-235BB3D10CEC}"/>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224440995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EFEA5949-89EA-325A-8E79-8D5829FC7CAC}"/>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77285E08-573B-DF5E-81CE-0DB9C6BD2349}"/>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C2E04875-F22F-08FE-9E08-E34E881C2A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9BBA8256-5E6C-F2F9-DD2F-DA01B66DE91C}"/>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2559276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1D8BDECD-2045-7672-C034-73BABA0F2B1F}"/>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F158AAE8-0E91-4C6E-F22F-263757EB672E}"/>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BB881920-93EB-C565-03FB-EC68121A4E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54F696F3-2C1A-F0CC-A087-0C4179A885D1}"/>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151626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44443741-3523-67E8-C22B-CA155CD036F4}"/>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0EA38CBC-07E5-DAE4-3292-26EFF09D72C1}"/>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BCD00489-24F8-3327-CAF4-D8BA52460D0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911A8A86-E96D-CDA5-C880-56013FEEB8F1}"/>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1581311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2CF1338D-C609-68D6-BE08-2CCDD58656E5}"/>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ACA3C23F-9F73-0E98-4C5E-6E15FA23F33A}"/>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FAAC108E-D023-09ED-C2E6-3DF94BE821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E424B1A8-7B74-E281-5251-53A001E45F4E}"/>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3725897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224A56C3-D90E-603C-EFB9-E99B2C2ECD5D}"/>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9B958483-B225-BE8A-CB1F-60502B4D8D85}"/>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15E2977C-899B-06D1-1505-954ED832E2A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8A78DE06-4690-30BC-A69F-E004F1F9F3C0}"/>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2674696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a:extLst>
            <a:ext uri="{FF2B5EF4-FFF2-40B4-BE49-F238E27FC236}">
              <a16:creationId xmlns:a16="http://schemas.microsoft.com/office/drawing/2014/main" id="{47BD1AAB-4E19-22D7-7A26-67B452406B79}"/>
            </a:ext>
          </a:extLst>
        </p:cNvPr>
        <p:cNvGrpSpPr/>
        <p:nvPr/>
      </p:nvGrpSpPr>
      <p:grpSpPr>
        <a:xfrm>
          <a:off x="0" y="0"/>
          <a:ext cx="0" cy="0"/>
          <a:chOff x="0" y="0"/>
          <a:chExt cx="0" cy="0"/>
        </a:xfrm>
      </p:grpSpPr>
      <p:sp>
        <p:nvSpPr>
          <p:cNvPr id="86" name="Google Shape;86;g165105c655_0_7:notes">
            <a:extLst>
              <a:ext uri="{FF2B5EF4-FFF2-40B4-BE49-F238E27FC236}">
                <a16:creationId xmlns:a16="http://schemas.microsoft.com/office/drawing/2014/main" id="{EDCDBC40-726C-88F8-A5CE-8268404C026B}"/>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65105c655_0_7:notes">
            <a:extLst>
              <a:ext uri="{FF2B5EF4-FFF2-40B4-BE49-F238E27FC236}">
                <a16:creationId xmlns:a16="http://schemas.microsoft.com/office/drawing/2014/main" id="{20D92492-575E-B564-823A-EEA207A58D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165105c655_0_7:notes">
            <a:extLst>
              <a:ext uri="{FF2B5EF4-FFF2-40B4-BE49-F238E27FC236}">
                <a16:creationId xmlns:a16="http://schemas.microsoft.com/office/drawing/2014/main" id="{0C5B87B9-B7E3-BC2F-4FE4-5900D27A62B4}"/>
              </a:ext>
            </a:extLst>
          </p:cNvPr>
          <p:cNvSpPr txBox="1">
            <a:spLocks noGrp="1"/>
          </p:cNvSpPr>
          <p:nvPr>
            <p:ph type="sldNum" idx="12"/>
          </p:nvPr>
        </p:nvSpPr>
        <p:spPr>
          <a:xfrm>
            <a:off x="3884613" y="8685213"/>
            <a:ext cx="29718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400"/>
              <a:buFont typeface="Arial"/>
              <a:buNone/>
            </a:pPr>
            <a:endParaRPr/>
          </a:p>
          <a:p>
            <a:pPr marL="457200" lvl="1" indent="0" algn="l" rtl="0">
              <a:spcBef>
                <a:spcPts val="0"/>
              </a:spcBef>
              <a:spcAft>
                <a:spcPts val="0"/>
              </a:spcAft>
              <a:buClr>
                <a:srgbClr val="000000"/>
              </a:buClr>
              <a:buSzPts val="1400"/>
              <a:buFont typeface="Arial"/>
              <a:buNone/>
            </a:pPr>
            <a:endParaRPr/>
          </a:p>
          <a:p>
            <a:pPr marL="914400" lvl="2" indent="0" algn="l" rtl="0">
              <a:spcBef>
                <a:spcPts val="0"/>
              </a:spcBef>
              <a:spcAft>
                <a:spcPts val="0"/>
              </a:spcAft>
              <a:buClr>
                <a:srgbClr val="000000"/>
              </a:buClr>
              <a:buSzPts val="1400"/>
              <a:buFont typeface="Arial"/>
              <a:buNone/>
            </a:pPr>
            <a:endParaRPr/>
          </a:p>
          <a:p>
            <a:pPr marL="1371600" lvl="3" indent="0" algn="l" rtl="0">
              <a:spcBef>
                <a:spcPts val="0"/>
              </a:spcBef>
              <a:spcAft>
                <a:spcPts val="0"/>
              </a:spcAft>
              <a:buClr>
                <a:srgbClr val="000000"/>
              </a:buClr>
              <a:buSzPts val="1400"/>
              <a:buFont typeface="Arial"/>
              <a:buNone/>
            </a:pPr>
            <a:endParaRPr/>
          </a:p>
          <a:p>
            <a:pPr marL="1828800" lvl="4" indent="0" algn="l" rtl="0">
              <a:spcBef>
                <a:spcPts val="0"/>
              </a:spcBef>
              <a:spcAft>
                <a:spcPts val="0"/>
              </a:spcAft>
              <a:buClr>
                <a:srgbClr val="000000"/>
              </a:buClr>
              <a:buSzPts val="1400"/>
              <a:buFont typeface="Arial"/>
              <a:buNone/>
            </a:pPr>
            <a:endParaRPr/>
          </a:p>
          <a:p>
            <a:pPr marL="2286000" lvl="5" indent="0" algn="l" rtl="0">
              <a:spcBef>
                <a:spcPts val="0"/>
              </a:spcBef>
              <a:spcAft>
                <a:spcPts val="0"/>
              </a:spcAft>
              <a:buClr>
                <a:srgbClr val="000000"/>
              </a:buClr>
              <a:buSzPts val="1400"/>
              <a:buFont typeface="Arial"/>
              <a:buNone/>
            </a:pPr>
            <a:endParaRPr/>
          </a:p>
          <a:p>
            <a:pPr marL="2743200" lvl="6" indent="0" algn="l" rtl="0">
              <a:spcBef>
                <a:spcPts val="0"/>
              </a:spcBef>
              <a:spcAft>
                <a:spcPts val="0"/>
              </a:spcAft>
              <a:buClr>
                <a:srgbClr val="000000"/>
              </a:buClr>
              <a:buSzPts val="1400"/>
              <a:buFont typeface="Arial"/>
              <a:buNone/>
            </a:pPr>
            <a:endParaRPr/>
          </a:p>
          <a:p>
            <a:pPr marL="3200400" lvl="7" indent="0" algn="l" rtl="0">
              <a:spcBef>
                <a:spcPts val="0"/>
              </a:spcBef>
              <a:spcAft>
                <a:spcPts val="0"/>
              </a:spcAft>
              <a:buClr>
                <a:srgbClr val="000000"/>
              </a:buClr>
              <a:buSzPts val="1400"/>
              <a:buFont typeface="Arial"/>
              <a:buNone/>
            </a:pPr>
            <a:endParaRPr/>
          </a:p>
          <a:p>
            <a:pPr marL="3657600" lvl="8" indent="0" algn="l" rtl="0">
              <a:spcBef>
                <a:spcPts val="0"/>
              </a:spcBef>
              <a:spcAft>
                <a:spcPts val="0"/>
              </a:spcAft>
              <a:buClr>
                <a:srgbClr val="000000"/>
              </a:buClr>
              <a:buSzPts val="1400"/>
              <a:buFont typeface="Arial"/>
              <a:buNone/>
            </a:pPr>
            <a:endParaRPr/>
          </a:p>
        </p:txBody>
      </p:sp>
    </p:spTree>
    <p:extLst>
      <p:ext uri="{BB962C8B-B14F-4D97-AF65-F5344CB8AC3E}">
        <p14:creationId xmlns:p14="http://schemas.microsoft.com/office/powerpoint/2010/main" val="5028426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1.emf"/></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48" name="Rectangle 47"/>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 name="Group 4"/>
          <p:cNvGrpSpPr>
            <a:grpSpLocks noChangeAspect="1"/>
          </p:cNvGrpSpPr>
          <p:nvPr userDrawn="1"/>
        </p:nvGrpSpPr>
        <p:grpSpPr bwMode="auto">
          <a:xfrm>
            <a:off x="0" y="0"/>
            <a:ext cx="9144227" cy="6858000"/>
            <a:chOff x="5" y="0"/>
            <a:chExt cx="5750" cy="4320"/>
          </a:xfrm>
        </p:grpSpPr>
        <p:sp>
          <p:nvSpPr>
            <p:cNvPr id="6" name="AutoShape 3"/>
            <p:cNvSpPr>
              <a:spLocks noChangeAspect="1" noChangeArrowheads="1" noTextEdit="1"/>
            </p:cNvSpPr>
            <p:nvPr userDrawn="1"/>
          </p:nvSpPr>
          <p:spPr bwMode="auto">
            <a:xfrm>
              <a:off x="5" y="0"/>
              <a:ext cx="5750" cy="43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 name="Freeform 5"/>
            <p:cNvSpPr>
              <a:spLocks/>
            </p:cNvSpPr>
            <p:nvPr userDrawn="1"/>
          </p:nvSpPr>
          <p:spPr bwMode="auto">
            <a:xfrm>
              <a:off x="5" y="288"/>
              <a:ext cx="2875" cy="1871"/>
            </a:xfrm>
            <a:custGeom>
              <a:avLst/>
              <a:gdLst>
                <a:gd name="T0" fmla="*/ 2875 w 2875"/>
                <a:gd name="T1" fmla="*/ 0 h 1871"/>
                <a:gd name="T2" fmla="*/ 2875 w 2875"/>
                <a:gd name="T3" fmla="*/ 1871 h 1871"/>
                <a:gd name="T4" fmla="*/ 0 w 2875"/>
                <a:gd name="T5" fmla="*/ 1871 h 1871"/>
                <a:gd name="T6" fmla="*/ 0 w 2875"/>
                <a:gd name="T7" fmla="*/ 0 h 1871"/>
                <a:gd name="T8" fmla="*/ 2875 w 2875"/>
                <a:gd name="T9" fmla="*/ 0 h 1871"/>
                <a:gd name="T10" fmla="*/ 2875 w 2875"/>
                <a:gd name="T11" fmla="*/ 0 h 1871"/>
              </a:gdLst>
              <a:ahLst/>
              <a:cxnLst>
                <a:cxn ang="0">
                  <a:pos x="T0" y="T1"/>
                </a:cxn>
                <a:cxn ang="0">
                  <a:pos x="T2" y="T3"/>
                </a:cxn>
                <a:cxn ang="0">
                  <a:pos x="T4" y="T5"/>
                </a:cxn>
                <a:cxn ang="0">
                  <a:pos x="T6" y="T7"/>
                </a:cxn>
                <a:cxn ang="0">
                  <a:pos x="T8" y="T9"/>
                </a:cxn>
                <a:cxn ang="0">
                  <a:pos x="T10" y="T11"/>
                </a:cxn>
              </a:cxnLst>
              <a:rect l="0" t="0" r="r" b="b"/>
              <a:pathLst>
                <a:path w="2875" h="1871">
                  <a:moveTo>
                    <a:pt x="2875" y="0"/>
                  </a:moveTo>
                  <a:lnTo>
                    <a:pt x="2875" y="1871"/>
                  </a:lnTo>
                  <a:lnTo>
                    <a:pt x="0" y="1871"/>
                  </a:lnTo>
                  <a:lnTo>
                    <a:pt x="0" y="0"/>
                  </a:lnTo>
                  <a:lnTo>
                    <a:pt x="2875" y="0"/>
                  </a:lnTo>
                  <a:lnTo>
                    <a:pt x="2875" y="0"/>
                  </a:lnTo>
                  <a:close/>
                </a:path>
              </a:pathLst>
            </a:custGeom>
            <a:solidFill>
              <a:srgbClr val="3D393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6"/>
            <p:cNvSpPr>
              <a:spLocks/>
            </p:cNvSpPr>
            <p:nvPr userDrawn="1"/>
          </p:nvSpPr>
          <p:spPr bwMode="auto">
            <a:xfrm>
              <a:off x="2880" y="2159"/>
              <a:ext cx="2875" cy="2159"/>
            </a:xfrm>
            <a:custGeom>
              <a:avLst/>
              <a:gdLst>
                <a:gd name="T0" fmla="*/ 2875 w 2875"/>
                <a:gd name="T1" fmla="*/ 0 h 2159"/>
                <a:gd name="T2" fmla="*/ 2875 w 2875"/>
                <a:gd name="T3" fmla="*/ 1869 h 2159"/>
                <a:gd name="T4" fmla="*/ 290 w 2875"/>
                <a:gd name="T5" fmla="*/ 1869 h 2159"/>
                <a:gd name="T6" fmla="*/ 0 w 2875"/>
                <a:gd name="T7" fmla="*/ 2159 h 2159"/>
                <a:gd name="T8" fmla="*/ 0 w 2875"/>
                <a:gd name="T9" fmla="*/ 0 h 2159"/>
                <a:gd name="T10" fmla="*/ 2875 w 2875"/>
                <a:gd name="T11" fmla="*/ 0 h 2159"/>
                <a:gd name="T12" fmla="*/ 2875 w 2875"/>
                <a:gd name="T13" fmla="*/ 0 h 2159"/>
              </a:gdLst>
              <a:ahLst/>
              <a:cxnLst>
                <a:cxn ang="0">
                  <a:pos x="T0" y="T1"/>
                </a:cxn>
                <a:cxn ang="0">
                  <a:pos x="T2" y="T3"/>
                </a:cxn>
                <a:cxn ang="0">
                  <a:pos x="T4" y="T5"/>
                </a:cxn>
                <a:cxn ang="0">
                  <a:pos x="T6" y="T7"/>
                </a:cxn>
                <a:cxn ang="0">
                  <a:pos x="T8" y="T9"/>
                </a:cxn>
                <a:cxn ang="0">
                  <a:pos x="T10" y="T11"/>
                </a:cxn>
                <a:cxn ang="0">
                  <a:pos x="T12" y="T13"/>
                </a:cxn>
              </a:cxnLst>
              <a:rect l="0" t="0" r="r" b="b"/>
              <a:pathLst>
                <a:path w="2875" h="2159">
                  <a:moveTo>
                    <a:pt x="2875" y="0"/>
                  </a:moveTo>
                  <a:lnTo>
                    <a:pt x="2875" y="1869"/>
                  </a:lnTo>
                  <a:lnTo>
                    <a:pt x="290" y="1869"/>
                  </a:lnTo>
                  <a:lnTo>
                    <a:pt x="0" y="2159"/>
                  </a:lnTo>
                  <a:lnTo>
                    <a:pt x="0" y="0"/>
                  </a:lnTo>
                  <a:lnTo>
                    <a:pt x="2875" y="0"/>
                  </a:lnTo>
                  <a:lnTo>
                    <a:pt x="2875" y="0"/>
                  </a:lnTo>
                  <a:close/>
                </a:path>
              </a:pathLst>
            </a:custGeom>
            <a:solidFill>
              <a:srgbClr val="F2120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 name="Freeform 7"/>
            <p:cNvSpPr>
              <a:spLocks/>
            </p:cNvSpPr>
            <p:nvPr userDrawn="1"/>
          </p:nvSpPr>
          <p:spPr bwMode="auto">
            <a:xfrm>
              <a:off x="5" y="2159"/>
              <a:ext cx="2875" cy="2155"/>
            </a:xfrm>
            <a:custGeom>
              <a:avLst/>
              <a:gdLst>
                <a:gd name="T0" fmla="*/ 2875 w 2875"/>
                <a:gd name="T1" fmla="*/ 0 h 2155"/>
                <a:gd name="T2" fmla="*/ 2875 w 2875"/>
                <a:gd name="T3" fmla="*/ 2155 h 2155"/>
                <a:gd name="T4" fmla="*/ 0 w 2875"/>
                <a:gd name="T5" fmla="*/ 2155 h 2155"/>
                <a:gd name="T6" fmla="*/ 0 w 2875"/>
                <a:gd name="T7" fmla="*/ 0 h 2155"/>
                <a:gd name="T8" fmla="*/ 2875 w 2875"/>
                <a:gd name="T9" fmla="*/ 0 h 2155"/>
                <a:gd name="T10" fmla="*/ 2875 w 2875"/>
                <a:gd name="T11" fmla="*/ 0 h 2155"/>
              </a:gdLst>
              <a:ahLst/>
              <a:cxnLst>
                <a:cxn ang="0">
                  <a:pos x="T0" y="T1"/>
                </a:cxn>
                <a:cxn ang="0">
                  <a:pos x="T2" y="T3"/>
                </a:cxn>
                <a:cxn ang="0">
                  <a:pos x="T4" y="T5"/>
                </a:cxn>
                <a:cxn ang="0">
                  <a:pos x="T6" y="T7"/>
                </a:cxn>
                <a:cxn ang="0">
                  <a:pos x="T8" y="T9"/>
                </a:cxn>
                <a:cxn ang="0">
                  <a:pos x="T10" y="T11"/>
                </a:cxn>
              </a:cxnLst>
              <a:rect l="0" t="0" r="r" b="b"/>
              <a:pathLst>
                <a:path w="2875" h="2155">
                  <a:moveTo>
                    <a:pt x="2875" y="0"/>
                  </a:moveTo>
                  <a:lnTo>
                    <a:pt x="2875" y="2155"/>
                  </a:lnTo>
                  <a:lnTo>
                    <a:pt x="0" y="2155"/>
                  </a:lnTo>
                  <a:lnTo>
                    <a:pt x="0" y="0"/>
                  </a:lnTo>
                  <a:lnTo>
                    <a:pt x="2875" y="0"/>
                  </a:lnTo>
                  <a:lnTo>
                    <a:pt x="2875" y="0"/>
                  </a:lnTo>
                  <a:close/>
                </a:path>
              </a:pathLst>
            </a:custGeom>
            <a:solidFill>
              <a:srgbClr val="8C857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4" name="Freeform 8"/>
            <p:cNvSpPr>
              <a:spLocks/>
            </p:cNvSpPr>
            <p:nvPr userDrawn="1"/>
          </p:nvSpPr>
          <p:spPr bwMode="auto">
            <a:xfrm>
              <a:off x="2880" y="-2"/>
              <a:ext cx="2875" cy="2161"/>
            </a:xfrm>
            <a:custGeom>
              <a:avLst/>
              <a:gdLst>
                <a:gd name="T0" fmla="*/ 2875 w 2875"/>
                <a:gd name="T1" fmla="*/ 0 h 2161"/>
                <a:gd name="T2" fmla="*/ 2875 w 2875"/>
                <a:gd name="T3" fmla="*/ 2161 h 2161"/>
                <a:gd name="T4" fmla="*/ 0 w 2875"/>
                <a:gd name="T5" fmla="*/ 2161 h 2161"/>
                <a:gd name="T6" fmla="*/ 0 w 2875"/>
                <a:gd name="T7" fmla="*/ 290 h 2161"/>
                <a:gd name="T8" fmla="*/ 290 w 2875"/>
                <a:gd name="T9" fmla="*/ 0 h 2161"/>
                <a:gd name="T10" fmla="*/ 2875 w 2875"/>
                <a:gd name="T11" fmla="*/ 0 h 2161"/>
                <a:gd name="T12" fmla="*/ 2875 w 2875"/>
                <a:gd name="T13" fmla="*/ 0 h 2161"/>
              </a:gdLst>
              <a:ahLst/>
              <a:cxnLst>
                <a:cxn ang="0">
                  <a:pos x="T0" y="T1"/>
                </a:cxn>
                <a:cxn ang="0">
                  <a:pos x="T2" y="T3"/>
                </a:cxn>
                <a:cxn ang="0">
                  <a:pos x="T4" y="T5"/>
                </a:cxn>
                <a:cxn ang="0">
                  <a:pos x="T6" y="T7"/>
                </a:cxn>
                <a:cxn ang="0">
                  <a:pos x="T8" y="T9"/>
                </a:cxn>
                <a:cxn ang="0">
                  <a:pos x="T10" y="T11"/>
                </a:cxn>
                <a:cxn ang="0">
                  <a:pos x="T12" y="T13"/>
                </a:cxn>
              </a:cxnLst>
              <a:rect l="0" t="0" r="r" b="b"/>
              <a:pathLst>
                <a:path w="2875" h="2161">
                  <a:moveTo>
                    <a:pt x="2875" y="0"/>
                  </a:moveTo>
                  <a:lnTo>
                    <a:pt x="2875" y="2161"/>
                  </a:lnTo>
                  <a:lnTo>
                    <a:pt x="0" y="2161"/>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5" name="Freeform 9"/>
            <p:cNvSpPr>
              <a:spLocks/>
            </p:cNvSpPr>
            <p:nvPr userDrawn="1"/>
          </p:nvSpPr>
          <p:spPr bwMode="auto">
            <a:xfrm>
              <a:off x="4659" y="234"/>
              <a:ext cx="182" cy="233"/>
            </a:xfrm>
            <a:custGeom>
              <a:avLst/>
              <a:gdLst>
                <a:gd name="T0" fmla="*/ 91 w 91"/>
                <a:gd name="T1" fmla="*/ 0 h 117"/>
                <a:gd name="T2" fmla="*/ 91 w 91"/>
                <a:gd name="T3" fmla="*/ 51 h 117"/>
                <a:gd name="T4" fmla="*/ 46 w 91"/>
                <a:gd name="T5" fmla="*/ 117 h 117"/>
                <a:gd name="T6" fmla="*/ 0 w 91"/>
                <a:gd name="T7" fmla="*/ 51 h 117"/>
                <a:gd name="T8" fmla="*/ 0 w 91"/>
                <a:gd name="T9" fmla="*/ 0 h 117"/>
                <a:gd name="T10" fmla="*/ 91 w 91"/>
                <a:gd name="T11" fmla="*/ 0 h 117"/>
              </a:gdLst>
              <a:ahLst/>
              <a:cxnLst>
                <a:cxn ang="0">
                  <a:pos x="T0" y="T1"/>
                </a:cxn>
                <a:cxn ang="0">
                  <a:pos x="T2" y="T3"/>
                </a:cxn>
                <a:cxn ang="0">
                  <a:pos x="T4" y="T5"/>
                </a:cxn>
                <a:cxn ang="0">
                  <a:pos x="T6" y="T7"/>
                </a:cxn>
                <a:cxn ang="0">
                  <a:pos x="T8" y="T9"/>
                </a:cxn>
                <a:cxn ang="0">
                  <a:pos x="T10" y="T11"/>
                </a:cxn>
              </a:cxnLst>
              <a:rect l="0" t="0" r="r" b="b"/>
              <a:pathLst>
                <a:path w="91" h="117">
                  <a:moveTo>
                    <a:pt x="91" y="0"/>
                  </a:moveTo>
                  <a:cubicBezTo>
                    <a:pt x="91" y="51"/>
                    <a:pt x="91" y="51"/>
                    <a:pt x="91" y="51"/>
                  </a:cubicBezTo>
                  <a:cubicBezTo>
                    <a:pt x="91" y="77"/>
                    <a:pt x="74" y="105"/>
                    <a:pt x="46" y="117"/>
                  </a:cubicBezTo>
                  <a:cubicBezTo>
                    <a:pt x="18" y="105"/>
                    <a:pt x="0" y="77"/>
                    <a:pt x="0" y="51"/>
                  </a:cubicBezTo>
                  <a:cubicBezTo>
                    <a:pt x="0" y="0"/>
                    <a:pt x="0" y="0"/>
                    <a:pt x="0" y="0"/>
                  </a:cubicBezTo>
                  <a:cubicBezTo>
                    <a:pt x="91" y="0"/>
                    <a:pt x="91" y="0"/>
                    <a:pt x="91" y="0"/>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6" name="Freeform 10"/>
            <p:cNvSpPr>
              <a:spLocks/>
            </p:cNvSpPr>
            <p:nvPr userDrawn="1"/>
          </p:nvSpPr>
          <p:spPr bwMode="auto">
            <a:xfrm>
              <a:off x="4693" y="262"/>
              <a:ext cx="114" cy="149"/>
            </a:xfrm>
            <a:custGeom>
              <a:avLst/>
              <a:gdLst>
                <a:gd name="T0" fmla="*/ 0 w 114"/>
                <a:gd name="T1" fmla="*/ 74 h 149"/>
                <a:gd name="T2" fmla="*/ 58 w 114"/>
                <a:gd name="T3" fmla="*/ 0 h 149"/>
                <a:gd name="T4" fmla="*/ 114 w 114"/>
                <a:gd name="T5" fmla="*/ 74 h 149"/>
                <a:gd name="T6" fmla="*/ 58 w 114"/>
                <a:gd name="T7" fmla="*/ 149 h 149"/>
                <a:gd name="T8" fmla="*/ 0 w 114"/>
                <a:gd name="T9" fmla="*/ 74 h 149"/>
                <a:gd name="T10" fmla="*/ 0 w 114"/>
                <a:gd name="T11" fmla="*/ 74 h 149"/>
              </a:gdLst>
              <a:ahLst/>
              <a:cxnLst>
                <a:cxn ang="0">
                  <a:pos x="T0" y="T1"/>
                </a:cxn>
                <a:cxn ang="0">
                  <a:pos x="T2" y="T3"/>
                </a:cxn>
                <a:cxn ang="0">
                  <a:pos x="T4" y="T5"/>
                </a:cxn>
                <a:cxn ang="0">
                  <a:pos x="T6" y="T7"/>
                </a:cxn>
                <a:cxn ang="0">
                  <a:pos x="T8" y="T9"/>
                </a:cxn>
                <a:cxn ang="0">
                  <a:pos x="T10" y="T11"/>
                </a:cxn>
              </a:cxnLst>
              <a:rect l="0" t="0" r="r" b="b"/>
              <a:pathLst>
                <a:path w="114" h="149">
                  <a:moveTo>
                    <a:pt x="0" y="74"/>
                  </a:moveTo>
                  <a:lnTo>
                    <a:pt x="58" y="0"/>
                  </a:lnTo>
                  <a:lnTo>
                    <a:pt x="114" y="74"/>
                  </a:lnTo>
                  <a:lnTo>
                    <a:pt x="58" y="149"/>
                  </a:lnTo>
                  <a:lnTo>
                    <a:pt x="0" y="74"/>
                  </a:lnTo>
                  <a:lnTo>
                    <a:pt x="0" y="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7" name="Freeform 11"/>
            <p:cNvSpPr>
              <a:spLocks/>
            </p:cNvSpPr>
            <p:nvPr userDrawn="1"/>
          </p:nvSpPr>
          <p:spPr bwMode="auto">
            <a:xfrm>
              <a:off x="4709" y="294"/>
              <a:ext cx="82" cy="97"/>
            </a:xfrm>
            <a:custGeom>
              <a:avLst/>
              <a:gdLst>
                <a:gd name="T0" fmla="*/ 18 w 41"/>
                <a:gd name="T1" fmla="*/ 26 h 49"/>
                <a:gd name="T2" fmla="*/ 21 w 41"/>
                <a:gd name="T3" fmla="*/ 49 h 49"/>
                <a:gd name="T4" fmla="*/ 21 w 41"/>
                <a:gd name="T5" fmla="*/ 49 h 49"/>
                <a:gd name="T6" fmla="*/ 21 w 41"/>
                <a:gd name="T7" fmla="*/ 49 h 49"/>
                <a:gd name="T8" fmla="*/ 23 w 41"/>
                <a:gd name="T9" fmla="*/ 26 h 49"/>
                <a:gd name="T10" fmla="*/ 23 w 41"/>
                <a:gd name="T11" fmla="*/ 24 h 49"/>
                <a:gd name="T12" fmla="*/ 32 w 41"/>
                <a:gd name="T13" fmla="*/ 24 h 49"/>
                <a:gd name="T14" fmla="*/ 32 w 41"/>
                <a:gd name="T15" fmla="*/ 25 h 49"/>
                <a:gd name="T16" fmla="*/ 35 w 41"/>
                <a:gd name="T17" fmla="*/ 28 h 49"/>
                <a:gd name="T18" fmla="*/ 37 w 41"/>
                <a:gd name="T19" fmla="*/ 25 h 49"/>
                <a:gd name="T20" fmla="*/ 37 w 41"/>
                <a:gd name="T21" fmla="*/ 24 h 49"/>
                <a:gd name="T22" fmla="*/ 38 w 41"/>
                <a:gd name="T23" fmla="*/ 24 h 49"/>
                <a:gd name="T24" fmla="*/ 41 w 41"/>
                <a:gd name="T25" fmla="*/ 21 h 49"/>
                <a:gd name="T26" fmla="*/ 38 w 41"/>
                <a:gd name="T27" fmla="*/ 19 h 49"/>
                <a:gd name="T28" fmla="*/ 37 w 41"/>
                <a:gd name="T29" fmla="*/ 19 h 49"/>
                <a:gd name="T30" fmla="*/ 37 w 41"/>
                <a:gd name="T31" fmla="*/ 18 h 49"/>
                <a:gd name="T32" fmla="*/ 35 w 41"/>
                <a:gd name="T33" fmla="*/ 15 h 49"/>
                <a:gd name="T34" fmla="*/ 32 w 41"/>
                <a:gd name="T35" fmla="*/ 18 h 49"/>
                <a:gd name="T36" fmla="*/ 32 w 41"/>
                <a:gd name="T37" fmla="*/ 19 h 49"/>
                <a:gd name="T38" fmla="*/ 23 w 41"/>
                <a:gd name="T39" fmla="*/ 19 h 49"/>
                <a:gd name="T40" fmla="*/ 23 w 41"/>
                <a:gd name="T41" fmla="*/ 9 h 49"/>
                <a:gd name="T42" fmla="*/ 24 w 41"/>
                <a:gd name="T43" fmla="*/ 9 h 49"/>
                <a:gd name="T44" fmla="*/ 27 w 41"/>
                <a:gd name="T45" fmla="*/ 6 h 49"/>
                <a:gd name="T46" fmla="*/ 24 w 41"/>
                <a:gd name="T47" fmla="*/ 3 h 49"/>
                <a:gd name="T48" fmla="*/ 23 w 41"/>
                <a:gd name="T49" fmla="*/ 3 h 49"/>
                <a:gd name="T50" fmla="*/ 23 w 41"/>
                <a:gd name="T51" fmla="*/ 3 h 49"/>
                <a:gd name="T52" fmla="*/ 21 w 41"/>
                <a:gd name="T53" fmla="*/ 0 h 49"/>
                <a:gd name="T54" fmla="*/ 18 w 41"/>
                <a:gd name="T55" fmla="*/ 3 h 49"/>
                <a:gd name="T56" fmla="*/ 18 w 41"/>
                <a:gd name="T57" fmla="*/ 3 h 49"/>
                <a:gd name="T58" fmla="*/ 17 w 41"/>
                <a:gd name="T59" fmla="*/ 3 h 49"/>
                <a:gd name="T60" fmla="*/ 14 w 41"/>
                <a:gd name="T61" fmla="*/ 6 h 49"/>
                <a:gd name="T62" fmla="*/ 17 w 41"/>
                <a:gd name="T63" fmla="*/ 9 h 49"/>
                <a:gd name="T64" fmla="*/ 18 w 41"/>
                <a:gd name="T65" fmla="*/ 9 h 49"/>
                <a:gd name="T66" fmla="*/ 18 w 41"/>
                <a:gd name="T67" fmla="*/ 19 h 49"/>
                <a:gd name="T68" fmla="*/ 18 w 41"/>
                <a:gd name="T69" fmla="*/ 19 h 49"/>
                <a:gd name="T70" fmla="*/ 10 w 41"/>
                <a:gd name="T71" fmla="*/ 19 h 49"/>
                <a:gd name="T72" fmla="*/ 10 w 41"/>
                <a:gd name="T73" fmla="*/ 18 h 49"/>
                <a:gd name="T74" fmla="*/ 7 w 41"/>
                <a:gd name="T75" fmla="*/ 15 h 49"/>
                <a:gd name="T76" fmla="*/ 4 w 41"/>
                <a:gd name="T77" fmla="*/ 18 h 49"/>
                <a:gd name="T78" fmla="*/ 4 w 41"/>
                <a:gd name="T79" fmla="*/ 19 h 49"/>
                <a:gd name="T80" fmla="*/ 4 w 41"/>
                <a:gd name="T81" fmla="*/ 19 h 49"/>
                <a:gd name="T82" fmla="*/ 0 w 41"/>
                <a:gd name="T83" fmla="*/ 21 h 49"/>
                <a:gd name="T84" fmla="*/ 4 w 41"/>
                <a:gd name="T85" fmla="*/ 24 h 49"/>
                <a:gd name="T86" fmla="*/ 4 w 41"/>
                <a:gd name="T87" fmla="*/ 24 h 49"/>
                <a:gd name="T88" fmla="*/ 4 w 41"/>
                <a:gd name="T89" fmla="*/ 25 h 49"/>
                <a:gd name="T90" fmla="*/ 7 w 41"/>
                <a:gd name="T91" fmla="*/ 28 h 49"/>
                <a:gd name="T92" fmla="*/ 10 w 41"/>
                <a:gd name="T93" fmla="*/ 25 h 49"/>
                <a:gd name="T94" fmla="*/ 10 w 41"/>
                <a:gd name="T95" fmla="*/ 24 h 49"/>
                <a:gd name="T96" fmla="*/ 18 w 41"/>
                <a:gd name="T97" fmla="*/ 24 h 49"/>
                <a:gd name="T98" fmla="*/ 18 w 41"/>
                <a:gd name="T99"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 h="49">
                  <a:moveTo>
                    <a:pt x="18" y="26"/>
                  </a:moveTo>
                  <a:cubicBezTo>
                    <a:pt x="18" y="36"/>
                    <a:pt x="20" y="48"/>
                    <a:pt x="21" y="49"/>
                  </a:cubicBezTo>
                  <a:cubicBezTo>
                    <a:pt x="21" y="49"/>
                    <a:pt x="21" y="49"/>
                    <a:pt x="21" y="49"/>
                  </a:cubicBezTo>
                  <a:cubicBezTo>
                    <a:pt x="21" y="49"/>
                    <a:pt x="21" y="49"/>
                    <a:pt x="21" y="49"/>
                  </a:cubicBezTo>
                  <a:cubicBezTo>
                    <a:pt x="21" y="48"/>
                    <a:pt x="23" y="36"/>
                    <a:pt x="23" y="26"/>
                  </a:cubicBezTo>
                  <a:cubicBezTo>
                    <a:pt x="23" y="24"/>
                    <a:pt x="23" y="24"/>
                    <a:pt x="23" y="24"/>
                  </a:cubicBezTo>
                  <a:cubicBezTo>
                    <a:pt x="32" y="24"/>
                    <a:pt x="32" y="24"/>
                    <a:pt x="32" y="24"/>
                  </a:cubicBezTo>
                  <a:cubicBezTo>
                    <a:pt x="32" y="25"/>
                    <a:pt x="32" y="25"/>
                    <a:pt x="32" y="25"/>
                  </a:cubicBezTo>
                  <a:cubicBezTo>
                    <a:pt x="32" y="26"/>
                    <a:pt x="33" y="28"/>
                    <a:pt x="35" y="28"/>
                  </a:cubicBezTo>
                  <a:cubicBezTo>
                    <a:pt x="36" y="28"/>
                    <a:pt x="37" y="26"/>
                    <a:pt x="37" y="25"/>
                  </a:cubicBezTo>
                  <a:cubicBezTo>
                    <a:pt x="37" y="24"/>
                    <a:pt x="37" y="24"/>
                    <a:pt x="37" y="24"/>
                  </a:cubicBezTo>
                  <a:cubicBezTo>
                    <a:pt x="38" y="24"/>
                    <a:pt x="38" y="24"/>
                    <a:pt x="38" y="24"/>
                  </a:cubicBezTo>
                  <a:cubicBezTo>
                    <a:pt x="39" y="24"/>
                    <a:pt x="41" y="23"/>
                    <a:pt x="41" y="21"/>
                  </a:cubicBezTo>
                  <a:cubicBezTo>
                    <a:pt x="41" y="20"/>
                    <a:pt x="39" y="19"/>
                    <a:pt x="38" y="19"/>
                  </a:cubicBezTo>
                  <a:cubicBezTo>
                    <a:pt x="37" y="19"/>
                    <a:pt x="37" y="19"/>
                    <a:pt x="37" y="19"/>
                  </a:cubicBezTo>
                  <a:cubicBezTo>
                    <a:pt x="37" y="18"/>
                    <a:pt x="37" y="18"/>
                    <a:pt x="37" y="18"/>
                  </a:cubicBezTo>
                  <a:cubicBezTo>
                    <a:pt x="37" y="17"/>
                    <a:pt x="36" y="15"/>
                    <a:pt x="35" y="15"/>
                  </a:cubicBezTo>
                  <a:cubicBezTo>
                    <a:pt x="33" y="15"/>
                    <a:pt x="32" y="17"/>
                    <a:pt x="32" y="18"/>
                  </a:cubicBezTo>
                  <a:cubicBezTo>
                    <a:pt x="32" y="19"/>
                    <a:pt x="32" y="19"/>
                    <a:pt x="32" y="19"/>
                  </a:cubicBezTo>
                  <a:cubicBezTo>
                    <a:pt x="23" y="19"/>
                    <a:pt x="23" y="19"/>
                    <a:pt x="23" y="19"/>
                  </a:cubicBezTo>
                  <a:cubicBezTo>
                    <a:pt x="23" y="9"/>
                    <a:pt x="23" y="9"/>
                    <a:pt x="23" y="9"/>
                  </a:cubicBezTo>
                  <a:cubicBezTo>
                    <a:pt x="24" y="9"/>
                    <a:pt x="24" y="9"/>
                    <a:pt x="24" y="9"/>
                  </a:cubicBezTo>
                  <a:cubicBezTo>
                    <a:pt x="25" y="9"/>
                    <a:pt x="27" y="8"/>
                    <a:pt x="27" y="6"/>
                  </a:cubicBezTo>
                  <a:cubicBezTo>
                    <a:pt x="27" y="5"/>
                    <a:pt x="25" y="3"/>
                    <a:pt x="24" y="3"/>
                  </a:cubicBezTo>
                  <a:cubicBezTo>
                    <a:pt x="23" y="3"/>
                    <a:pt x="23" y="3"/>
                    <a:pt x="23" y="3"/>
                  </a:cubicBezTo>
                  <a:cubicBezTo>
                    <a:pt x="23" y="3"/>
                    <a:pt x="23" y="3"/>
                    <a:pt x="23" y="3"/>
                  </a:cubicBezTo>
                  <a:cubicBezTo>
                    <a:pt x="23" y="1"/>
                    <a:pt x="22" y="0"/>
                    <a:pt x="21" y="0"/>
                  </a:cubicBezTo>
                  <a:cubicBezTo>
                    <a:pt x="19" y="0"/>
                    <a:pt x="18" y="1"/>
                    <a:pt x="18" y="3"/>
                  </a:cubicBezTo>
                  <a:cubicBezTo>
                    <a:pt x="18" y="3"/>
                    <a:pt x="18" y="3"/>
                    <a:pt x="18" y="3"/>
                  </a:cubicBezTo>
                  <a:cubicBezTo>
                    <a:pt x="17" y="3"/>
                    <a:pt x="17" y="3"/>
                    <a:pt x="17" y="3"/>
                  </a:cubicBezTo>
                  <a:cubicBezTo>
                    <a:pt x="16" y="3"/>
                    <a:pt x="14" y="5"/>
                    <a:pt x="14" y="6"/>
                  </a:cubicBezTo>
                  <a:cubicBezTo>
                    <a:pt x="14" y="8"/>
                    <a:pt x="16" y="9"/>
                    <a:pt x="17" y="9"/>
                  </a:cubicBezTo>
                  <a:cubicBezTo>
                    <a:pt x="18" y="9"/>
                    <a:pt x="18" y="9"/>
                    <a:pt x="18" y="9"/>
                  </a:cubicBezTo>
                  <a:cubicBezTo>
                    <a:pt x="18" y="19"/>
                    <a:pt x="18" y="19"/>
                    <a:pt x="18" y="19"/>
                  </a:cubicBezTo>
                  <a:cubicBezTo>
                    <a:pt x="18" y="19"/>
                    <a:pt x="18" y="19"/>
                    <a:pt x="18" y="19"/>
                  </a:cubicBezTo>
                  <a:cubicBezTo>
                    <a:pt x="10" y="19"/>
                    <a:pt x="10" y="19"/>
                    <a:pt x="10" y="19"/>
                  </a:cubicBezTo>
                  <a:cubicBezTo>
                    <a:pt x="10" y="18"/>
                    <a:pt x="10" y="18"/>
                    <a:pt x="10" y="18"/>
                  </a:cubicBezTo>
                  <a:cubicBezTo>
                    <a:pt x="10" y="17"/>
                    <a:pt x="8" y="15"/>
                    <a:pt x="7" y="15"/>
                  </a:cubicBezTo>
                  <a:cubicBezTo>
                    <a:pt x="5" y="15"/>
                    <a:pt x="4" y="17"/>
                    <a:pt x="4" y="18"/>
                  </a:cubicBezTo>
                  <a:cubicBezTo>
                    <a:pt x="4" y="19"/>
                    <a:pt x="4" y="19"/>
                    <a:pt x="4" y="19"/>
                  </a:cubicBezTo>
                  <a:cubicBezTo>
                    <a:pt x="4" y="19"/>
                    <a:pt x="4" y="19"/>
                    <a:pt x="4" y="19"/>
                  </a:cubicBezTo>
                  <a:cubicBezTo>
                    <a:pt x="2" y="19"/>
                    <a:pt x="0" y="20"/>
                    <a:pt x="0" y="21"/>
                  </a:cubicBezTo>
                  <a:cubicBezTo>
                    <a:pt x="0" y="23"/>
                    <a:pt x="2" y="24"/>
                    <a:pt x="4" y="24"/>
                  </a:cubicBezTo>
                  <a:cubicBezTo>
                    <a:pt x="4" y="24"/>
                    <a:pt x="4" y="24"/>
                    <a:pt x="4" y="24"/>
                  </a:cubicBezTo>
                  <a:cubicBezTo>
                    <a:pt x="4" y="25"/>
                    <a:pt x="4" y="25"/>
                    <a:pt x="4" y="25"/>
                  </a:cubicBezTo>
                  <a:cubicBezTo>
                    <a:pt x="4" y="26"/>
                    <a:pt x="5" y="28"/>
                    <a:pt x="7" y="28"/>
                  </a:cubicBezTo>
                  <a:cubicBezTo>
                    <a:pt x="8" y="28"/>
                    <a:pt x="10" y="26"/>
                    <a:pt x="10" y="25"/>
                  </a:cubicBezTo>
                  <a:cubicBezTo>
                    <a:pt x="10" y="24"/>
                    <a:pt x="10" y="24"/>
                    <a:pt x="10" y="24"/>
                  </a:cubicBezTo>
                  <a:cubicBezTo>
                    <a:pt x="18" y="24"/>
                    <a:pt x="18" y="24"/>
                    <a:pt x="18" y="24"/>
                  </a:cubicBezTo>
                  <a:cubicBezTo>
                    <a:pt x="18" y="26"/>
                    <a:pt x="18" y="26"/>
                    <a:pt x="18" y="26"/>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8" name="Freeform 12"/>
            <p:cNvSpPr>
              <a:spLocks noEditPoints="1"/>
            </p:cNvSpPr>
            <p:nvPr userDrawn="1"/>
          </p:nvSpPr>
          <p:spPr bwMode="auto">
            <a:xfrm>
              <a:off x="4659" y="503"/>
              <a:ext cx="34" cy="32"/>
            </a:xfrm>
            <a:custGeom>
              <a:avLst/>
              <a:gdLst>
                <a:gd name="T0" fmla="*/ 20 w 34"/>
                <a:gd name="T1" fmla="*/ 0 h 32"/>
                <a:gd name="T2" fmla="*/ 14 w 34"/>
                <a:gd name="T3" fmla="*/ 0 h 32"/>
                <a:gd name="T4" fmla="*/ 0 w 34"/>
                <a:gd name="T5" fmla="*/ 32 h 32"/>
                <a:gd name="T6" fmla="*/ 6 w 34"/>
                <a:gd name="T7" fmla="*/ 32 h 32"/>
                <a:gd name="T8" fmla="*/ 10 w 34"/>
                <a:gd name="T9" fmla="*/ 26 h 32"/>
                <a:gd name="T10" fmla="*/ 26 w 34"/>
                <a:gd name="T11" fmla="*/ 26 h 32"/>
                <a:gd name="T12" fmla="*/ 30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2 w 34"/>
                <a:gd name="T25" fmla="*/ 20 h 32"/>
                <a:gd name="T26" fmla="*/ 18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10" y="26"/>
                  </a:lnTo>
                  <a:lnTo>
                    <a:pt x="26" y="26"/>
                  </a:lnTo>
                  <a:lnTo>
                    <a:pt x="30" y="32"/>
                  </a:lnTo>
                  <a:lnTo>
                    <a:pt x="34" y="32"/>
                  </a:lnTo>
                  <a:lnTo>
                    <a:pt x="20" y="0"/>
                  </a:lnTo>
                  <a:lnTo>
                    <a:pt x="20" y="0"/>
                  </a:lnTo>
                  <a:lnTo>
                    <a:pt x="20" y="0"/>
                  </a:lnTo>
                  <a:close/>
                  <a:moveTo>
                    <a:pt x="24" y="20"/>
                  </a:moveTo>
                  <a:lnTo>
                    <a:pt x="12" y="20"/>
                  </a:lnTo>
                  <a:lnTo>
                    <a:pt x="18" y="6"/>
                  </a:lnTo>
                  <a:lnTo>
                    <a:pt x="24" y="20"/>
                  </a:lnTo>
                  <a:lnTo>
                    <a:pt x="24"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9" name="Freeform 13"/>
            <p:cNvSpPr>
              <a:spLocks/>
            </p:cNvSpPr>
            <p:nvPr userDrawn="1"/>
          </p:nvSpPr>
          <p:spPr bwMode="auto">
            <a:xfrm>
              <a:off x="4695" y="503"/>
              <a:ext cx="28" cy="32"/>
            </a:xfrm>
            <a:custGeom>
              <a:avLst/>
              <a:gdLst>
                <a:gd name="T0" fmla="*/ 11 w 14"/>
                <a:gd name="T1" fmla="*/ 9 h 16"/>
                <a:gd name="T2" fmla="*/ 7 w 14"/>
                <a:gd name="T3" fmla="*/ 14 h 16"/>
                <a:gd name="T4" fmla="*/ 3 w 14"/>
                <a:gd name="T5" fmla="*/ 9 h 16"/>
                <a:gd name="T6" fmla="*/ 3 w 14"/>
                <a:gd name="T7" fmla="*/ 0 h 16"/>
                <a:gd name="T8" fmla="*/ 0 w 14"/>
                <a:gd name="T9" fmla="*/ 0 h 16"/>
                <a:gd name="T10" fmla="*/ 0 w 14"/>
                <a:gd name="T11" fmla="*/ 9 h 16"/>
                <a:gd name="T12" fmla="*/ 7 w 14"/>
                <a:gd name="T13" fmla="*/ 16 h 16"/>
                <a:gd name="T14" fmla="*/ 14 w 14"/>
                <a:gd name="T15" fmla="*/ 9 h 16"/>
                <a:gd name="T16" fmla="*/ 14 w 14"/>
                <a:gd name="T17" fmla="*/ 0 h 16"/>
                <a:gd name="T18" fmla="*/ 11 w 14"/>
                <a:gd name="T19" fmla="*/ 0 h 16"/>
                <a:gd name="T20" fmla="*/ 11 w 14"/>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6">
                  <a:moveTo>
                    <a:pt x="11" y="9"/>
                  </a:moveTo>
                  <a:cubicBezTo>
                    <a:pt x="11" y="12"/>
                    <a:pt x="9" y="14"/>
                    <a:pt x="7" y="14"/>
                  </a:cubicBezTo>
                  <a:cubicBezTo>
                    <a:pt x="5" y="14"/>
                    <a:pt x="3" y="12"/>
                    <a:pt x="3" y="9"/>
                  </a:cubicBezTo>
                  <a:cubicBezTo>
                    <a:pt x="3" y="0"/>
                    <a:pt x="3" y="0"/>
                    <a:pt x="3" y="0"/>
                  </a:cubicBezTo>
                  <a:cubicBezTo>
                    <a:pt x="0" y="0"/>
                    <a:pt x="0" y="0"/>
                    <a:pt x="0" y="0"/>
                  </a:cubicBezTo>
                  <a:cubicBezTo>
                    <a:pt x="0" y="9"/>
                    <a:pt x="0" y="9"/>
                    <a:pt x="0" y="9"/>
                  </a:cubicBezTo>
                  <a:cubicBezTo>
                    <a:pt x="0" y="14"/>
                    <a:pt x="4" y="16"/>
                    <a:pt x="7" y="16"/>
                  </a:cubicBezTo>
                  <a:cubicBezTo>
                    <a:pt x="10" y="16"/>
                    <a:pt x="14" y="14"/>
                    <a:pt x="14" y="9"/>
                  </a:cubicBezTo>
                  <a:cubicBezTo>
                    <a:pt x="14" y="0"/>
                    <a:pt x="14" y="0"/>
                    <a:pt x="14" y="0"/>
                  </a:cubicBezTo>
                  <a:cubicBezTo>
                    <a:pt x="11" y="0"/>
                    <a:pt x="11" y="0"/>
                    <a:pt x="11" y="0"/>
                  </a:cubicBezTo>
                  <a:cubicBezTo>
                    <a:pt x="11" y="9"/>
                    <a:pt x="11" y="9"/>
                    <a:pt x="11"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0" name="Freeform 14"/>
            <p:cNvSpPr>
              <a:spLocks/>
            </p:cNvSpPr>
            <p:nvPr userDrawn="1"/>
          </p:nvSpPr>
          <p:spPr bwMode="auto">
            <a:xfrm>
              <a:off x="4729" y="501"/>
              <a:ext cx="26" cy="34"/>
            </a:xfrm>
            <a:custGeom>
              <a:avLst/>
              <a:gdLst>
                <a:gd name="T0" fmla="*/ 7 w 13"/>
                <a:gd name="T1" fmla="*/ 7 h 17"/>
                <a:gd name="T2" fmla="*/ 3 w 13"/>
                <a:gd name="T3" fmla="*/ 5 h 17"/>
                <a:gd name="T4" fmla="*/ 7 w 13"/>
                <a:gd name="T5" fmla="*/ 3 h 17"/>
                <a:gd name="T6" fmla="*/ 11 w 13"/>
                <a:gd name="T7" fmla="*/ 5 h 17"/>
                <a:gd name="T8" fmla="*/ 11 w 13"/>
                <a:gd name="T9" fmla="*/ 5 h 17"/>
                <a:gd name="T10" fmla="*/ 13 w 13"/>
                <a:gd name="T11" fmla="*/ 4 h 17"/>
                <a:gd name="T12" fmla="*/ 13 w 13"/>
                <a:gd name="T13" fmla="*/ 3 h 17"/>
                <a:gd name="T14" fmla="*/ 7 w 13"/>
                <a:gd name="T15" fmla="*/ 0 h 17"/>
                <a:gd name="T16" fmla="*/ 2 w 13"/>
                <a:gd name="T17" fmla="*/ 2 h 17"/>
                <a:gd name="T18" fmla="*/ 0 w 13"/>
                <a:gd name="T19" fmla="*/ 5 h 17"/>
                <a:gd name="T20" fmla="*/ 7 w 13"/>
                <a:gd name="T21" fmla="*/ 10 h 17"/>
                <a:gd name="T22" fmla="*/ 11 w 13"/>
                <a:gd name="T23" fmla="*/ 12 h 17"/>
                <a:gd name="T24" fmla="*/ 7 w 13"/>
                <a:gd name="T25" fmla="*/ 15 h 17"/>
                <a:gd name="T26" fmla="*/ 2 w 13"/>
                <a:gd name="T27" fmla="*/ 12 h 17"/>
                <a:gd name="T28" fmla="*/ 2 w 13"/>
                <a:gd name="T29" fmla="*/ 12 h 17"/>
                <a:gd name="T30" fmla="*/ 0 w 13"/>
                <a:gd name="T31" fmla="*/ 13 h 17"/>
                <a:gd name="T32" fmla="*/ 0 w 13"/>
                <a:gd name="T33" fmla="*/ 14 h 17"/>
                <a:gd name="T34" fmla="*/ 7 w 13"/>
                <a:gd name="T35" fmla="*/ 17 h 17"/>
                <a:gd name="T36" fmla="*/ 13 w 13"/>
                <a:gd name="T37" fmla="*/ 12 h 17"/>
                <a:gd name="T38" fmla="*/ 7 w 13"/>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7">
                  <a:moveTo>
                    <a:pt x="7" y="7"/>
                  </a:moveTo>
                  <a:cubicBezTo>
                    <a:pt x="5" y="7"/>
                    <a:pt x="3" y="6"/>
                    <a:pt x="3" y="5"/>
                  </a:cubicBezTo>
                  <a:cubicBezTo>
                    <a:pt x="3" y="4"/>
                    <a:pt x="5" y="3"/>
                    <a:pt x="7" y="3"/>
                  </a:cubicBezTo>
                  <a:cubicBezTo>
                    <a:pt x="9" y="3"/>
                    <a:pt x="10" y="3"/>
                    <a:pt x="11" y="5"/>
                  </a:cubicBezTo>
                  <a:cubicBezTo>
                    <a:pt x="11" y="5"/>
                    <a:pt x="11" y="5"/>
                    <a:pt x="11" y="5"/>
                  </a:cubicBezTo>
                  <a:cubicBezTo>
                    <a:pt x="13" y="4"/>
                    <a:pt x="13" y="4"/>
                    <a:pt x="13" y="4"/>
                  </a:cubicBezTo>
                  <a:cubicBezTo>
                    <a:pt x="13" y="3"/>
                    <a:pt x="13" y="3"/>
                    <a:pt x="13" y="3"/>
                  </a:cubicBezTo>
                  <a:cubicBezTo>
                    <a:pt x="12" y="1"/>
                    <a:pt x="10" y="0"/>
                    <a:pt x="7" y="0"/>
                  </a:cubicBezTo>
                  <a:cubicBezTo>
                    <a:pt x="5" y="0"/>
                    <a:pt x="3" y="1"/>
                    <a:pt x="2" y="2"/>
                  </a:cubicBezTo>
                  <a:cubicBezTo>
                    <a:pt x="1" y="3"/>
                    <a:pt x="0" y="4"/>
                    <a:pt x="0" y="5"/>
                  </a:cubicBezTo>
                  <a:cubicBezTo>
                    <a:pt x="0" y="9"/>
                    <a:pt x="4" y="9"/>
                    <a:pt x="7" y="10"/>
                  </a:cubicBezTo>
                  <a:cubicBezTo>
                    <a:pt x="9" y="10"/>
                    <a:pt x="11" y="11"/>
                    <a:pt x="11" y="12"/>
                  </a:cubicBezTo>
                  <a:cubicBezTo>
                    <a:pt x="11" y="15"/>
                    <a:pt x="8" y="15"/>
                    <a:pt x="7" y="15"/>
                  </a:cubicBezTo>
                  <a:cubicBezTo>
                    <a:pt x="5" y="15"/>
                    <a:pt x="3" y="14"/>
                    <a:pt x="2" y="12"/>
                  </a:cubicBezTo>
                  <a:cubicBezTo>
                    <a:pt x="2" y="12"/>
                    <a:pt x="2" y="12"/>
                    <a:pt x="2" y="12"/>
                  </a:cubicBezTo>
                  <a:cubicBezTo>
                    <a:pt x="0" y="13"/>
                    <a:pt x="0" y="13"/>
                    <a:pt x="0" y="13"/>
                  </a:cubicBezTo>
                  <a:cubicBezTo>
                    <a:pt x="0" y="14"/>
                    <a:pt x="0" y="14"/>
                    <a:pt x="0" y="14"/>
                  </a:cubicBezTo>
                  <a:cubicBezTo>
                    <a:pt x="1" y="16"/>
                    <a:pt x="3" y="17"/>
                    <a:pt x="7" y="17"/>
                  </a:cubicBezTo>
                  <a:cubicBezTo>
                    <a:pt x="10" y="17"/>
                    <a:pt x="13" y="16"/>
                    <a:pt x="13" y="12"/>
                  </a:cubicBezTo>
                  <a:cubicBezTo>
                    <a:pt x="13" y="9"/>
                    <a:pt x="10" y="8"/>
                    <a:pt x="7" y="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1" name="Freeform 15"/>
            <p:cNvSpPr>
              <a:spLocks/>
            </p:cNvSpPr>
            <p:nvPr userDrawn="1"/>
          </p:nvSpPr>
          <p:spPr bwMode="auto">
            <a:xfrm>
              <a:off x="4759" y="503"/>
              <a:ext cx="26" cy="32"/>
            </a:xfrm>
            <a:custGeom>
              <a:avLst/>
              <a:gdLst>
                <a:gd name="T0" fmla="*/ 0 w 26"/>
                <a:gd name="T1" fmla="*/ 4 h 32"/>
                <a:gd name="T2" fmla="*/ 10 w 26"/>
                <a:gd name="T3" fmla="*/ 4 h 32"/>
                <a:gd name="T4" fmla="*/ 10 w 26"/>
                <a:gd name="T5" fmla="*/ 32 h 32"/>
                <a:gd name="T6" fmla="*/ 16 w 26"/>
                <a:gd name="T7" fmla="*/ 32 h 32"/>
                <a:gd name="T8" fmla="*/ 16 w 26"/>
                <a:gd name="T9" fmla="*/ 4 h 32"/>
                <a:gd name="T10" fmla="*/ 26 w 26"/>
                <a:gd name="T11" fmla="*/ 4 h 32"/>
                <a:gd name="T12" fmla="*/ 26 w 26"/>
                <a:gd name="T13" fmla="*/ 0 h 32"/>
                <a:gd name="T14" fmla="*/ 0 w 26"/>
                <a:gd name="T15" fmla="*/ 0 h 32"/>
                <a:gd name="T16" fmla="*/ 0 w 26"/>
                <a:gd name="T17" fmla="*/ 4 h 32"/>
                <a:gd name="T18" fmla="*/ 0 w 26"/>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2">
                  <a:moveTo>
                    <a:pt x="0" y="4"/>
                  </a:moveTo>
                  <a:lnTo>
                    <a:pt x="10" y="4"/>
                  </a:lnTo>
                  <a:lnTo>
                    <a:pt x="10" y="32"/>
                  </a:lnTo>
                  <a:lnTo>
                    <a:pt x="16" y="32"/>
                  </a:lnTo>
                  <a:lnTo>
                    <a:pt x="16" y="4"/>
                  </a:lnTo>
                  <a:lnTo>
                    <a:pt x="26" y="4"/>
                  </a:lnTo>
                  <a:lnTo>
                    <a:pt x="26" y="0"/>
                  </a:lnTo>
                  <a:lnTo>
                    <a:pt x="0" y="0"/>
                  </a:lnTo>
                  <a:lnTo>
                    <a:pt x="0" y="4"/>
                  </a:lnTo>
                  <a:lnTo>
                    <a:pt x="0"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2" name="Freeform 16"/>
            <p:cNvSpPr>
              <a:spLocks noEditPoints="1"/>
            </p:cNvSpPr>
            <p:nvPr userDrawn="1"/>
          </p:nvSpPr>
          <p:spPr bwMode="auto">
            <a:xfrm>
              <a:off x="4791" y="503"/>
              <a:ext cx="28" cy="32"/>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0 w 14"/>
                <a:gd name="T15" fmla="*/ 16 h 16"/>
                <a:gd name="T16" fmla="*/ 14 w 14"/>
                <a:gd name="T17" fmla="*/ 16 h 16"/>
                <a:gd name="T18" fmla="*/ 8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0" y="16"/>
                    <a:pt x="10" y="16"/>
                    <a:pt x="10" y="16"/>
                  </a:cubicBezTo>
                  <a:cubicBezTo>
                    <a:pt x="14" y="16"/>
                    <a:pt x="14" y="16"/>
                    <a:pt x="14" y="16"/>
                  </a:cubicBezTo>
                  <a:cubicBezTo>
                    <a:pt x="8" y="10"/>
                    <a:pt x="8" y="10"/>
                    <a:pt x="8"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3" name="Freeform 17"/>
            <p:cNvSpPr>
              <a:spLocks noEditPoints="1"/>
            </p:cNvSpPr>
            <p:nvPr userDrawn="1"/>
          </p:nvSpPr>
          <p:spPr bwMode="auto">
            <a:xfrm>
              <a:off x="4821" y="503"/>
              <a:ext cx="34" cy="32"/>
            </a:xfrm>
            <a:custGeom>
              <a:avLst/>
              <a:gdLst>
                <a:gd name="T0" fmla="*/ 18 w 34"/>
                <a:gd name="T1" fmla="*/ 0 h 32"/>
                <a:gd name="T2" fmla="*/ 14 w 34"/>
                <a:gd name="T3" fmla="*/ 0 h 32"/>
                <a:gd name="T4" fmla="*/ 0 w 34"/>
                <a:gd name="T5" fmla="*/ 32 h 32"/>
                <a:gd name="T6" fmla="*/ 4 w 34"/>
                <a:gd name="T7" fmla="*/ 32 h 32"/>
                <a:gd name="T8" fmla="*/ 8 w 34"/>
                <a:gd name="T9" fmla="*/ 26 h 32"/>
                <a:gd name="T10" fmla="*/ 24 w 34"/>
                <a:gd name="T11" fmla="*/ 26 h 32"/>
                <a:gd name="T12" fmla="*/ 28 w 34"/>
                <a:gd name="T13" fmla="*/ 32 h 32"/>
                <a:gd name="T14" fmla="*/ 34 w 34"/>
                <a:gd name="T15" fmla="*/ 32 h 32"/>
                <a:gd name="T16" fmla="*/ 20 w 34"/>
                <a:gd name="T17" fmla="*/ 0 h 32"/>
                <a:gd name="T18" fmla="*/ 18 w 34"/>
                <a:gd name="T19" fmla="*/ 0 h 32"/>
                <a:gd name="T20" fmla="*/ 18 w 34"/>
                <a:gd name="T21" fmla="*/ 0 h 32"/>
                <a:gd name="T22" fmla="*/ 22 w 34"/>
                <a:gd name="T23" fmla="*/ 20 h 32"/>
                <a:gd name="T24" fmla="*/ 10 w 34"/>
                <a:gd name="T25" fmla="*/ 20 h 32"/>
                <a:gd name="T26" fmla="*/ 16 w 34"/>
                <a:gd name="T27" fmla="*/ 6 h 32"/>
                <a:gd name="T28" fmla="*/ 22 w 34"/>
                <a:gd name="T29" fmla="*/ 20 h 32"/>
                <a:gd name="T30" fmla="*/ 22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18" y="0"/>
                  </a:moveTo>
                  <a:lnTo>
                    <a:pt x="14" y="0"/>
                  </a:lnTo>
                  <a:lnTo>
                    <a:pt x="0" y="32"/>
                  </a:lnTo>
                  <a:lnTo>
                    <a:pt x="4" y="32"/>
                  </a:lnTo>
                  <a:lnTo>
                    <a:pt x="8" y="26"/>
                  </a:lnTo>
                  <a:lnTo>
                    <a:pt x="24" y="26"/>
                  </a:lnTo>
                  <a:lnTo>
                    <a:pt x="28" y="32"/>
                  </a:lnTo>
                  <a:lnTo>
                    <a:pt x="34" y="32"/>
                  </a:lnTo>
                  <a:lnTo>
                    <a:pt x="20" y="0"/>
                  </a:lnTo>
                  <a:lnTo>
                    <a:pt x="18" y="0"/>
                  </a:lnTo>
                  <a:lnTo>
                    <a:pt x="18" y="0"/>
                  </a:lnTo>
                  <a:close/>
                  <a:moveTo>
                    <a:pt x="22" y="20"/>
                  </a:moveTo>
                  <a:lnTo>
                    <a:pt x="10" y="20"/>
                  </a:lnTo>
                  <a:lnTo>
                    <a:pt x="16" y="6"/>
                  </a:lnTo>
                  <a:lnTo>
                    <a:pt x="22" y="20"/>
                  </a:lnTo>
                  <a:lnTo>
                    <a:pt x="22"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4" name="Freeform 18"/>
            <p:cNvSpPr>
              <a:spLocks/>
            </p:cNvSpPr>
            <p:nvPr userDrawn="1"/>
          </p:nvSpPr>
          <p:spPr bwMode="auto">
            <a:xfrm>
              <a:off x="4859" y="503"/>
              <a:ext cx="22" cy="32"/>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5" name="Freeform 19"/>
            <p:cNvSpPr>
              <a:spLocks/>
            </p:cNvSpPr>
            <p:nvPr userDrawn="1"/>
          </p:nvSpPr>
          <p:spPr bwMode="auto">
            <a:xfrm>
              <a:off x="4887" y="503"/>
              <a:ext cx="4" cy="32"/>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6" name="Freeform 20"/>
            <p:cNvSpPr>
              <a:spLocks noEditPoints="1"/>
            </p:cNvSpPr>
            <p:nvPr userDrawn="1"/>
          </p:nvSpPr>
          <p:spPr bwMode="auto">
            <a:xfrm>
              <a:off x="4897" y="503"/>
              <a:ext cx="33" cy="32"/>
            </a:xfrm>
            <a:custGeom>
              <a:avLst/>
              <a:gdLst>
                <a:gd name="T0" fmla="*/ 19 w 33"/>
                <a:gd name="T1" fmla="*/ 0 h 32"/>
                <a:gd name="T2" fmla="*/ 13 w 33"/>
                <a:gd name="T3" fmla="*/ 0 h 32"/>
                <a:gd name="T4" fmla="*/ 0 w 33"/>
                <a:gd name="T5" fmla="*/ 32 h 32"/>
                <a:gd name="T6" fmla="*/ 6 w 33"/>
                <a:gd name="T7" fmla="*/ 32 h 32"/>
                <a:gd name="T8" fmla="*/ 7 w 33"/>
                <a:gd name="T9" fmla="*/ 26 h 32"/>
                <a:gd name="T10" fmla="*/ 25 w 33"/>
                <a:gd name="T11" fmla="*/ 26 h 32"/>
                <a:gd name="T12" fmla="*/ 27 w 33"/>
                <a:gd name="T13" fmla="*/ 32 h 32"/>
                <a:gd name="T14" fmla="*/ 33 w 33"/>
                <a:gd name="T15" fmla="*/ 32 h 32"/>
                <a:gd name="T16" fmla="*/ 19 w 33"/>
                <a:gd name="T17" fmla="*/ 0 h 32"/>
                <a:gd name="T18" fmla="*/ 19 w 33"/>
                <a:gd name="T19" fmla="*/ 0 h 32"/>
                <a:gd name="T20" fmla="*/ 19 w 33"/>
                <a:gd name="T21" fmla="*/ 0 h 32"/>
                <a:gd name="T22" fmla="*/ 23 w 33"/>
                <a:gd name="T23" fmla="*/ 20 h 32"/>
                <a:gd name="T24" fmla="*/ 9 w 33"/>
                <a:gd name="T25" fmla="*/ 20 h 32"/>
                <a:gd name="T26" fmla="*/ 17 w 33"/>
                <a:gd name="T27" fmla="*/ 6 h 32"/>
                <a:gd name="T28" fmla="*/ 23 w 33"/>
                <a:gd name="T29" fmla="*/ 20 h 32"/>
                <a:gd name="T30" fmla="*/ 23 w 33"/>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32">
                  <a:moveTo>
                    <a:pt x="19" y="0"/>
                  </a:moveTo>
                  <a:lnTo>
                    <a:pt x="13" y="0"/>
                  </a:lnTo>
                  <a:lnTo>
                    <a:pt x="0" y="32"/>
                  </a:lnTo>
                  <a:lnTo>
                    <a:pt x="6" y="32"/>
                  </a:lnTo>
                  <a:lnTo>
                    <a:pt x="7" y="26"/>
                  </a:lnTo>
                  <a:lnTo>
                    <a:pt x="25" y="26"/>
                  </a:lnTo>
                  <a:lnTo>
                    <a:pt x="27" y="32"/>
                  </a:lnTo>
                  <a:lnTo>
                    <a:pt x="33" y="32"/>
                  </a:lnTo>
                  <a:lnTo>
                    <a:pt x="19" y="0"/>
                  </a:lnTo>
                  <a:lnTo>
                    <a:pt x="19" y="0"/>
                  </a:lnTo>
                  <a:lnTo>
                    <a:pt x="19" y="0"/>
                  </a:lnTo>
                  <a:close/>
                  <a:moveTo>
                    <a:pt x="23" y="20"/>
                  </a:moveTo>
                  <a:lnTo>
                    <a:pt x="9" y="20"/>
                  </a:lnTo>
                  <a:lnTo>
                    <a:pt x="17" y="6"/>
                  </a:lnTo>
                  <a:lnTo>
                    <a:pt x="23" y="20"/>
                  </a:lnTo>
                  <a:lnTo>
                    <a:pt x="23"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7" name="Freeform 21"/>
            <p:cNvSpPr>
              <a:spLocks/>
            </p:cNvSpPr>
            <p:nvPr userDrawn="1"/>
          </p:nvSpPr>
          <p:spPr bwMode="auto">
            <a:xfrm>
              <a:off x="4936" y="503"/>
              <a:ext cx="26" cy="32"/>
            </a:xfrm>
            <a:custGeom>
              <a:avLst/>
              <a:gdLst>
                <a:gd name="T0" fmla="*/ 22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2 w 26"/>
                <a:gd name="T19" fmla="*/ 0 h 32"/>
                <a:gd name="T20" fmla="*/ 22 w 26"/>
                <a:gd name="T21" fmla="*/ 22 h 32"/>
                <a:gd name="T22" fmla="*/ 22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2" y="22"/>
                  </a:moveTo>
                  <a:lnTo>
                    <a:pt x="2" y="0"/>
                  </a:lnTo>
                  <a:lnTo>
                    <a:pt x="0" y="0"/>
                  </a:lnTo>
                  <a:lnTo>
                    <a:pt x="0" y="32"/>
                  </a:lnTo>
                  <a:lnTo>
                    <a:pt x="4" y="32"/>
                  </a:lnTo>
                  <a:lnTo>
                    <a:pt x="4" y="10"/>
                  </a:lnTo>
                  <a:lnTo>
                    <a:pt x="22" y="32"/>
                  </a:lnTo>
                  <a:lnTo>
                    <a:pt x="26" y="32"/>
                  </a:lnTo>
                  <a:lnTo>
                    <a:pt x="26" y="0"/>
                  </a:lnTo>
                  <a:lnTo>
                    <a:pt x="22" y="0"/>
                  </a:lnTo>
                  <a:lnTo>
                    <a:pt x="22" y="22"/>
                  </a:lnTo>
                  <a:lnTo>
                    <a:pt x="22" y="2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8" name="Freeform 22"/>
            <p:cNvSpPr>
              <a:spLocks/>
            </p:cNvSpPr>
            <p:nvPr userDrawn="1"/>
          </p:nvSpPr>
          <p:spPr bwMode="auto">
            <a:xfrm>
              <a:off x="4986" y="501"/>
              <a:ext cx="30" cy="34"/>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2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4" y="15"/>
                    <a:pt x="3" y="12"/>
                    <a:pt x="3" y="9"/>
                  </a:cubicBezTo>
                  <a:cubicBezTo>
                    <a:pt x="3" y="6"/>
                    <a:pt x="4"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2"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9" name="Freeform 23"/>
            <p:cNvSpPr>
              <a:spLocks noEditPoints="1"/>
            </p:cNvSpPr>
            <p:nvPr userDrawn="1"/>
          </p:nvSpPr>
          <p:spPr bwMode="auto">
            <a:xfrm>
              <a:off x="5018" y="503"/>
              <a:ext cx="34" cy="32"/>
            </a:xfrm>
            <a:custGeom>
              <a:avLst/>
              <a:gdLst>
                <a:gd name="T0" fmla="*/ 20 w 34"/>
                <a:gd name="T1" fmla="*/ 0 h 32"/>
                <a:gd name="T2" fmla="*/ 14 w 34"/>
                <a:gd name="T3" fmla="*/ 0 h 32"/>
                <a:gd name="T4" fmla="*/ 0 w 34"/>
                <a:gd name="T5" fmla="*/ 32 h 32"/>
                <a:gd name="T6" fmla="*/ 6 w 34"/>
                <a:gd name="T7" fmla="*/ 32 h 32"/>
                <a:gd name="T8" fmla="*/ 8 w 34"/>
                <a:gd name="T9" fmla="*/ 26 h 32"/>
                <a:gd name="T10" fmla="*/ 26 w 34"/>
                <a:gd name="T11" fmla="*/ 26 h 32"/>
                <a:gd name="T12" fmla="*/ 28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0 w 34"/>
                <a:gd name="T25" fmla="*/ 20 h 32"/>
                <a:gd name="T26" fmla="*/ 16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8" y="26"/>
                  </a:lnTo>
                  <a:lnTo>
                    <a:pt x="26" y="26"/>
                  </a:lnTo>
                  <a:lnTo>
                    <a:pt x="28" y="32"/>
                  </a:lnTo>
                  <a:lnTo>
                    <a:pt x="34" y="32"/>
                  </a:lnTo>
                  <a:lnTo>
                    <a:pt x="20" y="0"/>
                  </a:lnTo>
                  <a:lnTo>
                    <a:pt x="20" y="0"/>
                  </a:lnTo>
                  <a:lnTo>
                    <a:pt x="20" y="0"/>
                  </a:lnTo>
                  <a:close/>
                  <a:moveTo>
                    <a:pt x="24" y="20"/>
                  </a:moveTo>
                  <a:lnTo>
                    <a:pt x="10" y="20"/>
                  </a:lnTo>
                  <a:lnTo>
                    <a:pt x="16" y="6"/>
                  </a:lnTo>
                  <a:lnTo>
                    <a:pt x="24" y="20"/>
                  </a:lnTo>
                  <a:lnTo>
                    <a:pt x="24"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0" name="Freeform 24"/>
            <p:cNvSpPr>
              <a:spLocks/>
            </p:cNvSpPr>
            <p:nvPr userDrawn="1"/>
          </p:nvSpPr>
          <p:spPr bwMode="auto">
            <a:xfrm>
              <a:off x="5050" y="503"/>
              <a:ext cx="28" cy="32"/>
            </a:xfrm>
            <a:custGeom>
              <a:avLst/>
              <a:gdLst>
                <a:gd name="T0" fmla="*/ 0 w 28"/>
                <a:gd name="T1" fmla="*/ 4 h 32"/>
                <a:gd name="T2" fmla="*/ 12 w 28"/>
                <a:gd name="T3" fmla="*/ 4 h 32"/>
                <a:gd name="T4" fmla="*/ 12 w 28"/>
                <a:gd name="T5" fmla="*/ 32 h 32"/>
                <a:gd name="T6" fmla="*/ 16 w 28"/>
                <a:gd name="T7" fmla="*/ 32 h 32"/>
                <a:gd name="T8" fmla="*/ 16 w 28"/>
                <a:gd name="T9" fmla="*/ 4 h 32"/>
                <a:gd name="T10" fmla="*/ 28 w 28"/>
                <a:gd name="T11" fmla="*/ 4 h 32"/>
                <a:gd name="T12" fmla="*/ 28 w 28"/>
                <a:gd name="T13" fmla="*/ 0 h 32"/>
                <a:gd name="T14" fmla="*/ 0 w 28"/>
                <a:gd name="T15" fmla="*/ 0 h 32"/>
                <a:gd name="T16" fmla="*/ 0 w 28"/>
                <a:gd name="T17" fmla="*/ 4 h 32"/>
                <a:gd name="T18" fmla="*/ 0 w 28"/>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32">
                  <a:moveTo>
                    <a:pt x="0" y="4"/>
                  </a:moveTo>
                  <a:lnTo>
                    <a:pt x="12" y="4"/>
                  </a:lnTo>
                  <a:lnTo>
                    <a:pt x="12" y="32"/>
                  </a:lnTo>
                  <a:lnTo>
                    <a:pt x="16" y="32"/>
                  </a:lnTo>
                  <a:lnTo>
                    <a:pt x="16" y="4"/>
                  </a:lnTo>
                  <a:lnTo>
                    <a:pt x="28" y="4"/>
                  </a:lnTo>
                  <a:lnTo>
                    <a:pt x="28" y="0"/>
                  </a:lnTo>
                  <a:lnTo>
                    <a:pt x="0" y="0"/>
                  </a:lnTo>
                  <a:lnTo>
                    <a:pt x="0" y="4"/>
                  </a:lnTo>
                  <a:lnTo>
                    <a:pt x="0"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1" name="Freeform 25"/>
            <p:cNvSpPr>
              <a:spLocks/>
            </p:cNvSpPr>
            <p:nvPr userDrawn="1"/>
          </p:nvSpPr>
          <p:spPr bwMode="auto">
            <a:xfrm>
              <a:off x="5082" y="503"/>
              <a:ext cx="28" cy="32"/>
            </a:xfrm>
            <a:custGeom>
              <a:avLst/>
              <a:gdLst>
                <a:gd name="T0" fmla="*/ 22 w 28"/>
                <a:gd name="T1" fmla="*/ 12 h 32"/>
                <a:gd name="T2" fmla="*/ 6 w 28"/>
                <a:gd name="T3" fmla="*/ 12 h 32"/>
                <a:gd name="T4" fmla="*/ 6 w 28"/>
                <a:gd name="T5" fmla="*/ 0 h 32"/>
                <a:gd name="T6" fmla="*/ 0 w 28"/>
                <a:gd name="T7" fmla="*/ 0 h 32"/>
                <a:gd name="T8" fmla="*/ 0 w 28"/>
                <a:gd name="T9" fmla="*/ 32 h 32"/>
                <a:gd name="T10" fmla="*/ 6 w 28"/>
                <a:gd name="T11" fmla="*/ 32 h 32"/>
                <a:gd name="T12" fmla="*/ 6 w 28"/>
                <a:gd name="T13" fmla="*/ 18 h 32"/>
                <a:gd name="T14" fmla="*/ 22 w 28"/>
                <a:gd name="T15" fmla="*/ 18 h 32"/>
                <a:gd name="T16" fmla="*/ 22 w 28"/>
                <a:gd name="T17" fmla="*/ 32 h 32"/>
                <a:gd name="T18" fmla="*/ 28 w 28"/>
                <a:gd name="T19" fmla="*/ 32 h 32"/>
                <a:gd name="T20" fmla="*/ 28 w 28"/>
                <a:gd name="T21" fmla="*/ 0 h 32"/>
                <a:gd name="T22" fmla="*/ 22 w 28"/>
                <a:gd name="T23" fmla="*/ 0 h 32"/>
                <a:gd name="T24" fmla="*/ 22 w 28"/>
                <a:gd name="T25" fmla="*/ 12 h 32"/>
                <a:gd name="T26" fmla="*/ 22 w 28"/>
                <a:gd name="T27"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32">
                  <a:moveTo>
                    <a:pt x="22" y="12"/>
                  </a:moveTo>
                  <a:lnTo>
                    <a:pt x="6" y="12"/>
                  </a:lnTo>
                  <a:lnTo>
                    <a:pt x="6" y="0"/>
                  </a:lnTo>
                  <a:lnTo>
                    <a:pt x="0" y="0"/>
                  </a:lnTo>
                  <a:lnTo>
                    <a:pt x="0" y="32"/>
                  </a:lnTo>
                  <a:lnTo>
                    <a:pt x="6" y="32"/>
                  </a:lnTo>
                  <a:lnTo>
                    <a:pt x="6" y="18"/>
                  </a:lnTo>
                  <a:lnTo>
                    <a:pt x="22" y="18"/>
                  </a:lnTo>
                  <a:lnTo>
                    <a:pt x="22" y="32"/>
                  </a:lnTo>
                  <a:lnTo>
                    <a:pt x="28" y="32"/>
                  </a:lnTo>
                  <a:lnTo>
                    <a:pt x="28" y="0"/>
                  </a:lnTo>
                  <a:lnTo>
                    <a:pt x="22" y="0"/>
                  </a:lnTo>
                  <a:lnTo>
                    <a:pt x="22" y="12"/>
                  </a:lnTo>
                  <a:lnTo>
                    <a:pt x="22" y="1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2" name="Freeform 26"/>
            <p:cNvSpPr>
              <a:spLocks noEditPoints="1"/>
            </p:cNvSpPr>
            <p:nvPr userDrawn="1"/>
          </p:nvSpPr>
          <p:spPr bwMode="auto">
            <a:xfrm>
              <a:off x="5116" y="501"/>
              <a:ext cx="32" cy="34"/>
            </a:xfrm>
            <a:custGeom>
              <a:avLst/>
              <a:gdLst>
                <a:gd name="T0" fmla="*/ 8 w 16"/>
                <a:gd name="T1" fmla="*/ 0 h 17"/>
                <a:gd name="T2" fmla="*/ 0 w 16"/>
                <a:gd name="T3" fmla="*/ 9 h 17"/>
                <a:gd name="T4" fmla="*/ 8 w 16"/>
                <a:gd name="T5" fmla="*/ 17 h 17"/>
                <a:gd name="T6" fmla="*/ 16 w 16"/>
                <a:gd name="T7" fmla="*/ 9 h 17"/>
                <a:gd name="T8" fmla="*/ 8 w 16"/>
                <a:gd name="T9" fmla="*/ 0 h 17"/>
                <a:gd name="T10" fmla="*/ 8 w 16"/>
                <a:gd name="T11" fmla="*/ 15 h 17"/>
                <a:gd name="T12" fmla="*/ 2 w 16"/>
                <a:gd name="T13" fmla="*/ 9 h 17"/>
                <a:gd name="T14" fmla="*/ 8 w 16"/>
                <a:gd name="T15" fmla="*/ 3 h 17"/>
                <a:gd name="T16" fmla="*/ 14 w 16"/>
                <a:gd name="T17" fmla="*/ 9 h 17"/>
                <a:gd name="T18" fmla="*/ 8 w 16"/>
                <a:gd name="T19"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0"/>
                  </a:moveTo>
                  <a:cubicBezTo>
                    <a:pt x="3" y="0"/>
                    <a:pt x="0" y="4"/>
                    <a:pt x="0" y="9"/>
                  </a:cubicBezTo>
                  <a:cubicBezTo>
                    <a:pt x="0" y="13"/>
                    <a:pt x="2" y="17"/>
                    <a:pt x="8" y="17"/>
                  </a:cubicBezTo>
                  <a:cubicBezTo>
                    <a:pt x="14" y="17"/>
                    <a:pt x="16" y="13"/>
                    <a:pt x="16" y="9"/>
                  </a:cubicBezTo>
                  <a:cubicBezTo>
                    <a:pt x="16" y="5"/>
                    <a:pt x="14" y="0"/>
                    <a:pt x="8" y="0"/>
                  </a:cubicBezTo>
                  <a:close/>
                  <a:moveTo>
                    <a:pt x="8" y="15"/>
                  </a:moveTo>
                  <a:cubicBezTo>
                    <a:pt x="4" y="15"/>
                    <a:pt x="2" y="12"/>
                    <a:pt x="2" y="9"/>
                  </a:cubicBezTo>
                  <a:cubicBezTo>
                    <a:pt x="2" y="6"/>
                    <a:pt x="4" y="3"/>
                    <a:pt x="8" y="3"/>
                  </a:cubicBezTo>
                  <a:cubicBezTo>
                    <a:pt x="12" y="3"/>
                    <a:pt x="14" y="6"/>
                    <a:pt x="14" y="9"/>
                  </a:cubicBezTo>
                  <a:cubicBezTo>
                    <a:pt x="14" y="12"/>
                    <a:pt x="12" y="15"/>
                    <a:pt x="8" y="1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3" name="Freeform 27"/>
            <p:cNvSpPr>
              <a:spLocks/>
            </p:cNvSpPr>
            <p:nvPr userDrawn="1"/>
          </p:nvSpPr>
          <p:spPr bwMode="auto">
            <a:xfrm>
              <a:off x="5154" y="503"/>
              <a:ext cx="22" cy="32"/>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4" name="Freeform 28"/>
            <p:cNvSpPr>
              <a:spLocks/>
            </p:cNvSpPr>
            <p:nvPr userDrawn="1"/>
          </p:nvSpPr>
          <p:spPr bwMode="auto">
            <a:xfrm>
              <a:off x="5182" y="503"/>
              <a:ext cx="4" cy="32"/>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5" name="Freeform 29"/>
            <p:cNvSpPr>
              <a:spLocks/>
            </p:cNvSpPr>
            <p:nvPr userDrawn="1"/>
          </p:nvSpPr>
          <p:spPr bwMode="auto">
            <a:xfrm>
              <a:off x="5192" y="501"/>
              <a:ext cx="30" cy="34"/>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3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5" y="15"/>
                    <a:pt x="3" y="12"/>
                    <a:pt x="3" y="9"/>
                  </a:cubicBezTo>
                  <a:cubicBezTo>
                    <a:pt x="3" y="6"/>
                    <a:pt x="5"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3"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6" name="Freeform 30"/>
            <p:cNvSpPr>
              <a:spLocks/>
            </p:cNvSpPr>
            <p:nvPr userDrawn="1"/>
          </p:nvSpPr>
          <p:spPr bwMode="auto">
            <a:xfrm>
              <a:off x="5244" y="503"/>
              <a:ext cx="26" cy="32"/>
            </a:xfrm>
            <a:custGeom>
              <a:avLst/>
              <a:gdLst>
                <a:gd name="T0" fmla="*/ 11 w 13"/>
                <a:gd name="T1" fmla="*/ 9 h 16"/>
                <a:gd name="T2" fmla="*/ 7 w 13"/>
                <a:gd name="T3" fmla="*/ 14 h 16"/>
                <a:gd name="T4" fmla="*/ 2 w 13"/>
                <a:gd name="T5" fmla="*/ 9 h 16"/>
                <a:gd name="T6" fmla="*/ 2 w 13"/>
                <a:gd name="T7" fmla="*/ 0 h 16"/>
                <a:gd name="T8" fmla="*/ 0 w 13"/>
                <a:gd name="T9" fmla="*/ 0 h 16"/>
                <a:gd name="T10" fmla="*/ 0 w 13"/>
                <a:gd name="T11" fmla="*/ 9 h 16"/>
                <a:gd name="T12" fmla="*/ 7 w 13"/>
                <a:gd name="T13" fmla="*/ 16 h 16"/>
                <a:gd name="T14" fmla="*/ 13 w 13"/>
                <a:gd name="T15" fmla="*/ 9 h 16"/>
                <a:gd name="T16" fmla="*/ 13 w 13"/>
                <a:gd name="T17" fmla="*/ 0 h 16"/>
                <a:gd name="T18" fmla="*/ 11 w 13"/>
                <a:gd name="T19" fmla="*/ 0 h 16"/>
                <a:gd name="T20" fmla="*/ 11 w 13"/>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6">
                  <a:moveTo>
                    <a:pt x="11" y="9"/>
                  </a:moveTo>
                  <a:cubicBezTo>
                    <a:pt x="11" y="12"/>
                    <a:pt x="9" y="14"/>
                    <a:pt x="7" y="14"/>
                  </a:cubicBezTo>
                  <a:cubicBezTo>
                    <a:pt x="5" y="14"/>
                    <a:pt x="2" y="12"/>
                    <a:pt x="2" y="9"/>
                  </a:cubicBezTo>
                  <a:cubicBezTo>
                    <a:pt x="2" y="0"/>
                    <a:pt x="2" y="0"/>
                    <a:pt x="2" y="0"/>
                  </a:cubicBezTo>
                  <a:cubicBezTo>
                    <a:pt x="0" y="0"/>
                    <a:pt x="0" y="0"/>
                    <a:pt x="0" y="0"/>
                  </a:cubicBezTo>
                  <a:cubicBezTo>
                    <a:pt x="0" y="9"/>
                    <a:pt x="0" y="9"/>
                    <a:pt x="0" y="9"/>
                  </a:cubicBezTo>
                  <a:cubicBezTo>
                    <a:pt x="0" y="14"/>
                    <a:pt x="3" y="16"/>
                    <a:pt x="7" y="16"/>
                  </a:cubicBezTo>
                  <a:cubicBezTo>
                    <a:pt x="10" y="16"/>
                    <a:pt x="13" y="14"/>
                    <a:pt x="13" y="9"/>
                  </a:cubicBezTo>
                  <a:cubicBezTo>
                    <a:pt x="13" y="0"/>
                    <a:pt x="13" y="0"/>
                    <a:pt x="13" y="0"/>
                  </a:cubicBezTo>
                  <a:cubicBezTo>
                    <a:pt x="11" y="0"/>
                    <a:pt x="11" y="0"/>
                    <a:pt x="11" y="0"/>
                  </a:cubicBezTo>
                  <a:cubicBezTo>
                    <a:pt x="11" y="9"/>
                    <a:pt x="11" y="9"/>
                    <a:pt x="11"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7" name="Freeform 31"/>
            <p:cNvSpPr>
              <a:spLocks/>
            </p:cNvSpPr>
            <p:nvPr userDrawn="1"/>
          </p:nvSpPr>
          <p:spPr bwMode="auto">
            <a:xfrm>
              <a:off x="5280" y="503"/>
              <a:ext cx="26" cy="32"/>
            </a:xfrm>
            <a:custGeom>
              <a:avLst/>
              <a:gdLst>
                <a:gd name="T0" fmla="*/ 20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0 w 26"/>
                <a:gd name="T19" fmla="*/ 0 h 32"/>
                <a:gd name="T20" fmla="*/ 20 w 26"/>
                <a:gd name="T21" fmla="*/ 22 h 32"/>
                <a:gd name="T22" fmla="*/ 20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0" y="22"/>
                  </a:moveTo>
                  <a:lnTo>
                    <a:pt x="2" y="0"/>
                  </a:lnTo>
                  <a:lnTo>
                    <a:pt x="0" y="0"/>
                  </a:lnTo>
                  <a:lnTo>
                    <a:pt x="0" y="32"/>
                  </a:lnTo>
                  <a:lnTo>
                    <a:pt x="4" y="32"/>
                  </a:lnTo>
                  <a:lnTo>
                    <a:pt x="4" y="10"/>
                  </a:lnTo>
                  <a:lnTo>
                    <a:pt x="22" y="32"/>
                  </a:lnTo>
                  <a:lnTo>
                    <a:pt x="26" y="32"/>
                  </a:lnTo>
                  <a:lnTo>
                    <a:pt x="26" y="0"/>
                  </a:lnTo>
                  <a:lnTo>
                    <a:pt x="20" y="0"/>
                  </a:lnTo>
                  <a:lnTo>
                    <a:pt x="20" y="22"/>
                  </a:lnTo>
                  <a:lnTo>
                    <a:pt x="20" y="2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8" name="Freeform 32"/>
            <p:cNvSpPr>
              <a:spLocks/>
            </p:cNvSpPr>
            <p:nvPr userDrawn="1"/>
          </p:nvSpPr>
          <p:spPr bwMode="auto">
            <a:xfrm>
              <a:off x="5314" y="503"/>
              <a:ext cx="6" cy="32"/>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9" name="Freeform 33"/>
            <p:cNvSpPr>
              <a:spLocks/>
            </p:cNvSpPr>
            <p:nvPr userDrawn="1"/>
          </p:nvSpPr>
          <p:spPr bwMode="auto">
            <a:xfrm>
              <a:off x="5326" y="503"/>
              <a:ext cx="32" cy="32"/>
            </a:xfrm>
            <a:custGeom>
              <a:avLst/>
              <a:gdLst>
                <a:gd name="T0" fmla="*/ 6 w 32"/>
                <a:gd name="T1" fmla="*/ 0 h 32"/>
                <a:gd name="T2" fmla="*/ 0 w 32"/>
                <a:gd name="T3" fmla="*/ 0 h 32"/>
                <a:gd name="T4" fmla="*/ 12 w 32"/>
                <a:gd name="T5" fmla="*/ 32 h 32"/>
                <a:gd name="T6" fmla="*/ 18 w 32"/>
                <a:gd name="T7" fmla="*/ 32 h 32"/>
                <a:gd name="T8" fmla="*/ 32 w 32"/>
                <a:gd name="T9" fmla="*/ 0 h 32"/>
                <a:gd name="T10" fmla="*/ 26 w 32"/>
                <a:gd name="T11" fmla="*/ 0 h 32"/>
                <a:gd name="T12" fmla="*/ 16 w 32"/>
                <a:gd name="T13" fmla="*/ 26 h 32"/>
                <a:gd name="T14" fmla="*/ 6 w 32"/>
                <a:gd name="T15" fmla="*/ 0 h 32"/>
                <a:gd name="T16" fmla="*/ 6 w 32"/>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2">
                  <a:moveTo>
                    <a:pt x="6" y="0"/>
                  </a:moveTo>
                  <a:lnTo>
                    <a:pt x="0" y="0"/>
                  </a:lnTo>
                  <a:lnTo>
                    <a:pt x="12" y="32"/>
                  </a:lnTo>
                  <a:lnTo>
                    <a:pt x="18" y="32"/>
                  </a:lnTo>
                  <a:lnTo>
                    <a:pt x="32" y="0"/>
                  </a:lnTo>
                  <a:lnTo>
                    <a:pt x="26" y="0"/>
                  </a:lnTo>
                  <a:lnTo>
                    <a:pt x="16" y="26"/>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0" name="Freeform 34"/>
            <p:cNvSpPr>
              <a:spLocks/>
            </p:cNvSpPr>
            <p:nvPr userDrawn="1"/>
          </p:nvSpPr>
          <p:spPr bwMode="auto">
            <a:xfrm>
              <a:off x="5362" y="503"/>
              <a:ext cx="24" cy="32"/>
            </a:xfrm>
            <a:custGeom>
              <a:avLst/>
              <a:gdLst>
                <a:gd name="T0" fmla="*/ 6 w 24"/>
                <a:gd name="T1" fmla="*/ 18 h 32"/>
                <a:gd name="T2" fmla="*/ 24 w 24"/>
                <a:gd name="T3" fmla="*/ 18 h 32"/>
                <a:gd name="T4" fmla="*/ 24 w 24"/>
                <a:gd name="T5" fmla="*/ 12 h 32"/>
                <a:gd name="T6" fmla="*/ 6 w 24"/>
                <a:gd name="T7" fmla="*/ 12 h 32"/>
                <a:gd name="T8" fmla="*/ 6 w 24"/>
                <a:gd name="T9" fmla="*/ 4 h 32"/>
                <a:gd name="T10" fmla="*/ 24 w 24"/>
                <a:gd name="T11" fmla="*/ 4 h 32"/>
                <a:gd name="T12" fmla="*/ 24 w 24"/>
                <a:gd name="T13" fmla="*/ 0 h 32"/>
                <a:gd name="T14" fmla="*/ 0 w 24"/>
                <a:gd name="T15" fmla="*/ 0 h 32"/>
                <a:gd name="T16" fmla="*/ 0 w 24"/>
                <a:gd name="T17" fmla="*/ 32 h 32"/>
                <a:gd name="T18" fmla="*/ 24 w 24"/>
                <a:gd name="T19" fmla="*/ 32 h 32"/>
                <a:gd name="T20" fmla="*/ 24 w 24"/>
                <a:gd name="T21" fmla="*/ 26 h 32"/>
                <a:gd name="T22" fmla="*/ 6 w 24"/>
                <a:gd name="T23" fmla="*/ 26 h 32"/>
                <a:gd name="T24" fmla="*/ 6 w 24"/>
                <a:gd name="T25" fmla="*/ 18 h 32"/>
                <a:gd name="T26" fmla="*/ 6 w 24"/>
                <a:gd name="T27"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6" y="18"/>
                  </a:moveTo>
                  <a:lnTo>
                    <a:pt x="24" y="18"/>
                  </a:lnTo>
                  <a:lnTo>
                    <a:pt x="24" y="12"/>
                  </a:lnTo>
                  <a:lnTo>
                    <a:pt x="6" y="12"/>
                  </a:lnTo>
                  <a:lnTo>
                    <a:pt x="6" y="4"/>
                  </a:lnTo>
                  <a:lnTo>
                    <a:pt x="24" y="4"/>
                  </a:lnTo>
                  <a:lnTo>
                    <a:pt x="24" y="0"/>
                  </a:lnTo>
                  <a:lnTo>
                    <a:pt x="0" y="0"/>
                  </a:lnTo>
                  <a:lnTo>
                    <a:pt x="0" y="32"/>
                  </a:lnTo>
                  <a:lnTo>
                    <a:pt x="24" y="32"/>
                  </a:lnTo>
                  <a:lnTo>
                    <a:pt x="24" y="26"/>
                  </a:lnTo>
                  <a:lnTo>
                    <a:pt x="6" y="26"/>
                  </a:lnTo>
                  <a:lnTo>
                    <a:pt x="6" y="18"/>
                  </a:lnTo>
                  <a:lnTo>
                    <a:pt x="6"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1" name="Freeform 35"/>
            <p:cNvSpPr>
              <a:spLocks noEditPoints="1"/>
            </p:cNvSpPr>
            <p:nvPr userDrawn="1"/>
          </p:nvSpPr>
          <p:spPr bwMode="auto">
            <a:xfrm>
              <a:off x="5394" y="503"/>
              <a:ext cx="28" cy="32"/>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1 w 14"/>
                <a:gd name="T15" fmla="*/ 16 h 16"/>
                <a:gd name="T16" fmla="*/ 14 w 14"/>
                <a:gd name="T17" fmla="*/ 16 h 16"/>
                <a:gd name="T18" fmla="*/ 9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1" y="16"/>
                    <a:pt x="11" y="16"/>
                    <a:pt x="11" y="16"/>
                  </a:cubicBezTo>
                  <a:cubicBezTo>
                    <a:pt x="14" y="16"/>
                    <a:pt x="14" y="16"/>
                    <a:pt x="14" y="16"/>
                  </a:cubicBezTo>
                  <a:cubicBezTo>
                    <a:pt x="9" y="10"/>
                    <a:pt x="9" y="10"/>
                    <a:pt x="9"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2" name="Freeform 36"/>
            <p:cNvSpPr>
              <a:spLocks/>
            </p:cNvSpPr>
            <p:nvPr userDrawn="1"/>
          </p:nvSpPr>
          <p:spPr bwMode="auto">
            <a:xfrm>
              <a:off x="5424" y="501"/>
              <a:ext cx="28" cy="34"/>
            </a:xfrm>
            <a:custGeom>
              <a:avLst/>
              <a:gdLst>
                <a:gd name="T0" fmla="*/ 8 w 14"/>
                <a:gd name="T1" fmla="*/ 7 h 17"/>
                <a:gd name="T2" fmla="*/ 4 w 14"/>
                <a:gd name="T3" fmla="*/ 5 h 17"/>
                <a:gd name="T4" fmla="*/ 7 w 14"/>
                <a:gd name="T5" fmla="*/ 3 h 17"/>
                <a:gd name="T6" fmla="*/ 12 w 14"/>
                <a:gd name="T7" fmla="*/ 5 h 17"/>
                <a:gd name="T8" fmla="*/ 12 w 14"/>
                <a:gd name="T9" fmla="*/ 5 h 17"/>
                <a:gd name="T10" fmla="*/ 14 w 14"/>
                <a:gd name="T11" fmla="*/ 4 h 17"/>
                <a:gd name="T12" fmla="*/ 14 w 14"/>
                <a:gd name="T13" fmla="*/ 3 h 17"/>
                <a:gd name="T14" fmla="*/ 7 w 14"/>
                <a:gd name="T15" fmla="*/ 0 h 17"/>
                <a:gd name="T16" fmla="*/ 2 w 14"/>
                <a:gd name="T17" fmla="*/ 2 h 17"/>
                <a:gd name="T18" fmla="*/ 1 w 14"/>
                <a:gd name="T19" fmla="*/ 5 h 17"/>
                <a:gd name="T20" fmla="*/ 7 w 14"/>
                <a:gd name="T21" fmla="*/ 10 h 17"/>
                <a:gd name="T22" fmla="*/ 12 w 14"/>
                <a:gd name="T23" fmla="*/ 12 h 17"/>
                <a:gd name="T24" fmla="*/ 7 w 14"/>
                <a:gd name="T25" fmla="*/ 15 h 17"/>
                <a:gd name="T26" fmla="*/ 3 w 14"/>
                <a:gd name="T27" fmla="*/ 12 h 17"/>
                <a:gd name="T28" fmla="*/ 2 w 14"/>
                <a:gd name="T29" fmla="*/ 12 h 17"/>
                <a:gd name="T30" fmla="*/ 0 w 14"/>
                <a:gd name="T31" fmla="*/ 13 h 17"/>
                <a:gd name="T32" fmla="*/ 0 w 14"/>
                <a:gd name="T33" fmla="*/ 14 h 17"/>
                <a:gd name="T34" fmla="*/ 7 w 14"/>
                <a:gd name="T35" fmla="*/ 17 h 17"/>
                <a:gd name="T36" fmla="*/ 14 w 14"/>
                <a:gd name="T37" fmla="*/ 12 h 17"/>
                <a:gd name="T38" fmla="*/ 8 w 14"/>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7">
                  <a:moveTo>
                    <a:pt x="8" y="7"/>
                  </a:moveTo>
                  <a:cubicBezTo>
                    <a:pt x="5" y="7"/>
                    <a:pt x="4" y="6"/>
                    <a:pt x="4" y="5"/>
                  </a:cubicBezTo>
                  <a:cubicBezTo>
                    <a:pt x="4" y="4"/>
                    <a:pt x="5" y="3"/>
                    <a:pt x="7" y="3"/>
                  </a:cubicBezTo>
                  <a:cubicBezTo>
                    <a:pt x="9" y="3"/>
                    <a:pt x="11" y="3"/>
                    <a:pt x="12" y="5"/>
                  </a:cubicBezTo>
                  <a:cubicBezTo>
                    <a:pt x="12" y="5"/>
                    <a:pt x="12" y="5"/>
                    <a:pt x="12" y="5"/>
                  </a:cubicBezTo>
                  <a:cubicBezTo>
                    <a:pt x="14" y="4"/>
                    <a:pt x="14" y="4"/>
                    <a:pt x="14" y="4"/>
                  </a:cubicBezTo>
                  <a:cubicBezTo>
                    <a:pt x="14" y="3"/>
                    <a:pt x="14" y="3"/>
                    <a:pt x="14" y="3"/>
                  </a:cubicBezTo>
                  <a:cubicBezTo>
                    <a:pt x="12" y="1"/>
                    <a:pt x="10" y="0"/>
                    <a:pt x="7" y="0"/>
                  </a:cubicBezTo>
                  <a:cubicBezTo>
                    <a:pt x="6" y="0"/>
                    <a:pt x="3" y="1"/>
                    <a:pt x="2" y="2"/>
                  </a:cubicBezTo>
                  <a:cubicBezTo>
                    <a:pt x="1" y="3"/>
                    <a:pt x="1" y="4"/>
                    <a:pt x="1" y="5"/>
                  </a:cubicBezTo>
                  <a:cubicBezTo>
                    <a:pt x="1" y="9"/>
                    <a:pt x="5" y="9"/>
                    <a:pt x="7" y="10"/>
                  </a:cubicBezTo>
                  <a:cubicBezTo>
                    <a:pt x="10" y="10"/>
                    <a:pt x="12" y="11"/>
                    <a:pt x="12" y="12"/>
                  </a:cubicBezTo>
                  <a:cubicBezTo>
                    <a:pt x="12" y="15"/>
                    <a:pt x="8" y="15"/>
                    <a:pt x="7" y="15"/>
                  </a:cubicBezTo>
                  <a:cubicBezTo>
                    <a:pt x="6" y="15"/>
                    <a:pt x="4" y="14"/>
                    <a:pt x="3" y="12"/>
                  </a:cubicBezTo>
                  <a:cubicBezTo>
                    <a:pt x="2" y="12"/>
                    <a:pt x="2" y="12"/>
                    <a:pt x="2" y="12"/>
                  </a:cubicBezTo>
                  <a:cubicBezTo>
                    <a:pt x="0" y="13"/>
                    <a:pt x="0" y="13"/>
                    <a:pt x="0" y="13"/>
                  </a:cubicBezTo>
                  <a:cubicBezTo>
                    <a:pt x="0" y="14"/>
                    <a:pt x="0" y="14"/>
                    <a:pt x="0" y="14"/>
                  </a:cubicBezTo>
                  <a:cubicBezTo>
                    <a:pt x="2" y="16"/>
                    <a:pt x="4" y="17"/>
                    <a:pt x="7" y="17"/>
                  </a:cubicBezTo>
                  <a:cubicBezTo>
                    <a:pt x="11" y="17"/>
                    <a:pt x="14" y="16"/>
                    <a:pt x="14" y="12"/>
                  </a:cubicBezTo>
                  <a:cubicBezTo>
                    <a:pt x="14" y="9"/>
                    <a:pt x="11" y="8"/>
                    <a:pt x="8" y="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3" name="Freeform 37"/>
            <p:cNvSpPr>
              <a:spLocks/>
            </p:cNvSpPr>
            <p:nvPr userDrawn="1"/>
          </p:nvSpPr>
          <p:spPr bwMode="auto">
            <a:xfrm>
              <a:off x="5458" y="503"/>
              <a:ext cx="6" cy="32"/>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4" name="Freeform 38"/>
            <p:cNvSpPr>
              <a:spLocks/>
            </p:cNvSpPr>
            <p:nvPr userDrawn="1"/>
          </p:nvSpPr>
          <p:spPr bwMode="auto">
            <a:xfrm>
              <a:off x="5470" y="503"/>
              <a:ext cx="53" cy="32"/>
            </a:xfrm>
            <a:custGeom>
              <a:avLst/>
              <a:gdLst>
                <a:gd name="T0" fmla="*/ 29 w 53"/>
                <a:gd name="T1" fmla="*/ 0 h 32"/>
                <a:gd name="T2" fmla="*/ 0 w 53"/>
                <a:gd name="T3" fmla="*/ 0 h 32"/>
                <a:gd name="T4" fmla="*/ 0 w 53"/>
                <a:gd name="T5" fmla="*/ 4 h 32"/>
                <a:gd name="T6" fmla="*/ 9 w 53"/>
                <a:gd name="T7" fmla="*/ 4 h 32"/>
                <a:gd name="T8" fmla="*/ 9 w 53"/>
                <a:gd name="T9" fmla="*/ 32 h 32"/>
                <a:gd name="T10" fmla="*/ 15 w 53"/>
                <a:gd name="T11" fmla="*/ 32 h 32"/>
                <a:gd name="T12" fmla="*/ 15 w 53"/>
                <a:gd name="T13" fmla="*/ 4 h 32"/>
                <a:gd name="T14" fmla="*/ 25 w 53"/>
                <a:gd name="T15" fmla="*/ 4 h 32"/>
                <a:gd name="T16" fmla="*/ 35 w 53"/>
                <a:gd name="T17" fmla="*/ 18 h 32"/>
                <a:gd name="T18" fmla="*/ 35 w 53"/>
                <a:gd name="T19" fmla="*/ 32 h 32"/>
                <a:gd name="T20" fmla="*/ 41 w 53"/>
                <a:gd name="T21" fmla="*/ 32 h 32"/>
                <a:gd name="T22" fmla="*/ 41 w 53"/>
                <a:gd name="T23" fmla="*/ 18 h 32"/>
                <a:gd name="T24" fmla="*/ 53 w 53"/>
                <a:gd name="T25" fmla="*/ 0 h 32"/>
                <a:gd name="T26" fmla="*/ 53 w 53"/>
                <a:gd name="T27" fmla="*/ 0 h 32"/>
                <a:gd name="T28" fmla="*/ 53 w 53"/>
                <a:gd name="T29" fmla="*/ 0 h 32"/>
                <a:gd name="T30" fmla="*/ 47 w 53"/>
                <a:gd name="T31" fmla="*/ 0 h 32"/>
                <a:gd name="T32" fmla="*/ 37 w 53"/>
                <a:gd name="T33" fmla="*/ 14 h 32"/>
                <a:gd name="T34" fmla="*/ 29 w 53"/>
                <a:gd name="T35" fmla="*/ 0 h 32"/>
                <a:gd name="T36" fmla="*/ 29 w 53"/>
                <a:gd name="T3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 h="32">
                  <a:moveTo>
                    <a:pt x="29" y="0"/>
                  </a:moveTo>
                  <a:lnTo>
                    <a:pt x="0" y="0"/>
                  </a:lnTo>
                  <a:lnTo>
                    <a:pt x="0" y="4"/>
                  </a:lnTo>
                  <a:lnTo>
                    <a:pt x="9" y="4"/>
                  </a:lnTo>
                  <a:lnTo>
                    <a:pt x="9" y="32"/>
                  </a:lnTo>
                  <a:lnTo>
                    <a:pt x="15" y="32"/>
                  </a:lnTo>
                  <a:lnTo>
                    <a:pt x="15" y="4"/>
                  </a:lnTo>
                  <a:lnTo>
                    <a:pt x="25" y="4"/>
                  </a:lnTo>
                  <a:lnTo>
                    <a:pt x="35" y="18"/>
                  </a:lnTo>
                  <a:lnTo>
                    <a:pt x="35" y="32"/>
                  </a:lnTo>
                  <a:lnTo>
                    <a:pt x="41" y="32"/>
                  </a:lnTo>
                  <a:lnTo>
                    <a:pt x="41" y="18"/>
                  </a:lnTo>
                  <a:lnTo>
                    <a:pt x="53" y="0"/>
                  </a:lnTo>
                  <a:lnTo>
                    <a:pt x="53" y="0"/>
                  </a:lnTo>
                  <a:lnTo>
                    <a:pt x="53" y="0"/>
                  </a:lnTo>
                  <a:lnTo>
                    <a:pt x="47" y="0"/>
                  </a:lnTo>
                  <a:lnTo>
                    <a:pt x="37" y="14"/>
                  </a:lnTo>
                  <a:lnTo>
                    <a:pt x="29" y="0"/>
                  </a:lnTo>
                  <a:lnTo>
                    <a:pt x="29"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5" name="Freeform 39"/>
            <p:cNvSpPr>
              <a:spLocks/>
            </p:cNvSpPr>
            <p:nvPr userDrawn="1"/>
          </p:nvSpPr>
          <p:spPr bwMode="auto">
            <a:xfrm>
              <a:off x="5340" y="234"/>
              <a:ext cx="183" cy="229"/>
            </a:xfrm>
            <a:custGeom>
              <a:avLst/>
              <a:gdLst>
                <a:gd name="T0" fmla="*/ 92 w 92"/>
                <a:gd name="T1" fmla="*/ 0 h 115"/>
                <a:gd name="T2" fmla="*/ 92 w 92"/>
                <a:gd name="T3" fmla="*/ 71 h 115"/>
                <a:gd name="T4" fmla="*/ 49 w 92"/>
                <a:gd name="T5" fmla="*/ 115 h 115"/>
                <a:gd name="T6" fmla="*/ 0 w 92"/>
                <a:gd name="T7" fmla="*/ 70 h 115"/>
                <a:gd name="T8" fmla="*/ 0 w 92"/>
                <a:gd name="T9" fmla="*/ 0 h 115"/>
                <a:gd name="T10" fmla="*/ 22 w 92"/>
                <a:gd name="T11" fmla="*/ 0 h 115"/>
                <a:gd name="T12" fmla="*/ 22 w 92"/>
                <a:gd name="T13" fmla="*/ 72 h 115"/>
                <a:gd name="T14" fmla="*/ 50 w 92"/>
                <a:gd name="T15" fmla="*/ 105 h 115"/>
                <a:gd name="T16" fmla="*/ 79 w 92"/>
                <a:gd name="T17" fmla="*/ 73 h 115"/>
                <a:gd name="T18" fmla="*/ 79 w 92"/>
                <a:gd name="T19" fmla="*/ 0 h 115"/>
                <a:gd name="T20" fmla="*/ 92 w 92"/>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115">
                  <a:moveTo>
                    <a:pt x="92" y="0"/>
                  </a:moveTo>
                  <a:cubicBezTo>
                    <a:pt x="92" y="71"/>
                    <a:pt x="92" y="71"/>
                    <a:pt x="92" y="71"/>
                  </a:cubicBezTo>
                  <a:cubicBezTo>
                    <a:pt x="92" y="109"/>
                    <a:pt x="62" y="115"/>
                    <a:pt x="49" y="115"/>
                  </a:cubicBezTo>
                  <a:cubicBezTo>
                    <a:pt x="25" y="115"/>
                    <a:pt x="0" y="107"/>
                    <a:pt x="0" y="70"/>
                  </a:cubicBezTo>
                  <a:cubicBezTo>
                    <a:pt x="0" y="0"/>
                    <a:pt x="0" y="0"/>
                    <a:pt x="0" y="0"/>
                  </a:cubicBezTo>
                  <a:cubicBezTo>
                    <a:pt x="22" y="0"/>
                    <a:pt x="22" y="0"/>
                    <a:pt x="22" y="0"/>
                  </a:cubicBezTo>
                  <a:cubicBezTo>
                    <a:pt x="22" y="72"/>
                    <a:pt x="22" y="72"/>
                    <a:pt x="22" y="72"/>
                  </a:cubicBezTo>
                  <a:cubicBezTo>
                    <a:pt x="22" y="93"/>
                    <a:pt x="32" y="105"/>
                    <a:pt x="50" y="105"/>
                  </a:cubicBezTo>
                  <a:cubicBezTo>
                    <a:pt x="66" y="105"/>
                    <a:pt x="79" y="95"/>
                    <a:pt x="79" y="73"/>
                  </a:cubicBezTo>
                  <a:cubicBezTo>
                    <a:pt x="79" y="0"/>
                    <a:pt x="79" y="0"/>
                    <a:pt x="79" y="0"/>
                  </a:cubicBezTo>
                  <a:cubicBezTo>
                    <a:pt x="92" y="0"/>
                    <a:pt x="92" y="0"/>
                    <a:pt x="92"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6" name="Freeform 40"/>
            <p:cNvSpPr>
              <a:spLocks/>
            </p:cNvSpPr>
            <p:nvPr userDrawn="1"/>
          </p:nvSpPr>
          <p:spPr bwMode="auto">
            <a:xfrm>
              <a:off x="5096" y="230"/>
              <a:ext cx="212" cy="233"/>
            </a:xfrm>
            <a:custGeom>
              <a:avLst/>
              <a:gdLst>
                <a:gd name="T0" fmla="*/ 61 w 106"/>
                <a:gd name="T1" fmla="*/ 117 h 117"/>
                <a:gd name="T2" fmla="*/ 0 w 106"/>
                <a:gd name="T3" fmla="*/ 60 h 117"/>
                <a:gd name="T4" fmla="*/ 63 w 106"/>
                <a:gd name="T5" fmla="*/ 0 h 117"/>
                <a:gd name="T6" fmla="*/ 97 w 106"/>
                <a:gd name="T7" fmla="*/ 13 h 117"/>
                <a:gd name="T8" fmla="*/ 106 w 106"/>
                <a:gd name="T9" fmla="*/ 28 h 117"/>
                <a:gd name="T10" fmla="*/ 94 w 106"/>
                <a:gd name="T11" fmla="*/ 39 h 117"/>
                <a:gd name="T12" fmla="*/ 83 w 106"/>
                <a:gd name="T13" fmla="*/ 28 h 117"/>
                <a:gd name="T14" fmla="*/ 86 w 106"/>
                <a:gd name="T15" fmla="*/ 20 h 117"/>
                <a:gd name="T16" fmla="*/ 63 w 106"/>
                <a:gd name="T17" fmla="*/ 10 h 117"/>
                <a:gd name="T18" fmla="*/ 21 w 106"/>
                <a:gd name="T19" fmla="*/ 58 h 117"/>
                <a:gd name="T20" fmla="*/ 65 w 106"/>
                <a:gd name="T21" fmla="*/ 108 h 117"/>
                <a:gd name="T22" fmla="*/ 102 w 106"/>
                <a:gd name="T23" fmla="*/ 93 h 117"/>
                <a:gd name="T24" fmla="*/ 106 w 106"/>
                <a:gd name="T25" fmla="*/ 99 h 117"/>
                <a:gd name="T26" fmla="*/ 61 w 106"/>
                <a:gd name="T27"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17">
                  <a:moveTo>
                    <a:pt x="61" y="117"/>
                  </a:moveTo>
                  <a:cubicBezTo>
                    <a:pt x="23" y="117"/>
                    <a:pt x="0" y="91"/>
                    <a:pt x="0" y="60"/>
                  </a:cubicBezTo>
                  <a:cubicBezTo>
                    <a:pt x="0" y="29"/>
                    <a:pt x="24" y="0"/>
                    <a:pt x="63" y="0"/>
                  </a:cubicBezTo>
                  <a:cubicBezTo>
                    <a:pt x="74" y="0"/>
                    <a:pt x="88" y="4"/>
                    <a:pt x="97" y="13"/>
                  </a:cubicBezTo>
                  <a:cubicBezTo>
                    <a:pt x="102" y="16"/>
                    <a:pt x="106" y="23"/>
                    <a:pt x="106" y="28"/>
                  </a:cubicBezTo>
                  <a:cubicBezTo>
                    <a:pt x="106" y="34"/>
                    <a:pt x="101" y="39"/>
                    <a:pt x="94" y="39"/>
                  </a:cubicBezTo>
                  <a:cubicBezTo>
                    <a:pt x="88" y="39"/>
                    <a:pt x="83" y="34"/>
                    <a:pt x="83" y="28"/>
                  </a:cubicBezTo>
                  <a:cubicBezTo>
                    <a:pt x="83" y="25"/>
                    <a:pt x="84" y="22"/>
                    <a:pt x="86" y="20"/>
                  </a:cubicBezTo>
                  <a:cubicBezTo>
                    <a:pt x="81" y="14"/>
                    <a:pt x="71" y="10"/>
                    <a:pt x="63" y="10"/>
                  </a:cubicBezTo>
                  <a:cubicBezTo>
                    <a:pt x="36" y="10"/>
                    <a:pt x="21" y="35"/>
                    <a:pt x="21" y="58"/>
                  </a:cubicBezTo>
                  <a:cubicBezTo>
                    <a:pt x="21" y="85"/>
                    <a:pt x="38" y="108"/>
                    <a:pt x="65" y="108"/>
                  </a:cubicBezTo>
                  <a:cubicBezTo>
                    <a:pt x="79" y="108"/>
                    <a:pt x="90" y="102"/>
                    <a:pt x="102" y="93"/>
                  </a:cubicBezTo>
                  <a:cubicBezTo>
                    <a:pt x="106" y="99"/>
                    <a:pt x="106" y="99"/>
                    <a:pt x="106" y="99"/>
                  </a:cubicBezTo>
                  <a:cubicBezTo>
                    <a:pt x="94" y="111"/>
                    <a:pt x="77" y="117"/>
                    <a:pt x="61" y="11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7" name="Freeform 41"/>
            <p:cNvSpPr>
              <a:spLocks noEditPoints="1"/>
            </p:cNvSpPr>
            <p:nvPr userDrawn="1"/>
          </p:nvSpPr>
          <p:spPr bwMode="auto">
            <a:xfrm>
              <a:off x="4885" y="234"/>
              <a:ext cx="207" cy="225"/>
            </a:xfrm>
            <a:custGeom>
              <a:avLst/>
              <a:gdLst>
                <a:gd name="T0" fmla="*/ 163 w 207"/>
                <a:gd name="T1" fmla="*/ 225 h 225"/>
                <a:gd name="T2" fmla="*/ 207 w 207"/>
                <a:gd name="T3" fmla="*/ 225 h 225"/>
                <a:gd name="T4" fmla="*/ 119 w 207"/>
                <a:gd name="T5" fmla="*/ 0 h 225"/>
                <a:gd name="T6" fmla="*/ 85 w 207"/>
                <a:gd name="T7" fmla="*/ 0 h 225"/>
                <a:gd name="T8" fmla="*/ 0 w 207"/>
                <a:gd name="T9" fmla="*/ 225 h 225"/>
                <a:gd name="T10" fmla="*/ 21 w 207"/>
                <a:gd name="T11" fmla="*/ 225 h 225"/>
                <a:gd name="T12" fmla="*/ 47 w 207"/>
                <a:gd name="T13" fmla="*/ 161 h 225"/>
                <a:gd name="T14" fmla="*/ 139 w 207"/>
                <a:gd name="T15" fmla="*/ 161 h 225"/>
                <a:gd name="T16" fmla="*/ 163 w 207"/>
                <a:gd name="T17" fmla="*/ 225 h 225"/>
                <a:gd name="T18" fmla="*/ 163 w 207"/>
                <a:gd name="T19" fmla="*/ 225 h 225"/>
                <a:gd name="T20" fmla="*/ 53 w 207"/>
                <a:gd name="T21" fmla="*/ 141 h 225"/>
                <a:gd name="T22" fmla="*/ 93 w 207"/>
                <a:gd name="T23" fmla="*/ 36 h 225"/>
                <a:gd name="T24" fmla="*/ 133 w 207"/>
                <a:gd name="T25" fmla="*/ 141 h 225"/>
                <a:gd name="T26" fmla="*/ 53 w 207"/>
                <a:gd name="T27" fmla="*/ 141 h 225"/>
                <a:gd name="T28" fmla="*/ 53 w 207"/>
                <a:gd name="T29" fmla="*/ 14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7" h="225">
                  <a:moveTo>
                    <a:pt x="163" y="225"/>
                  </a:moveTo>
                  <a:lnTo>
                    <a:pt x="207" y="225"/>
                  </a:lnTo>
                  <a:lnTo>
                    <a:pt x="119" y="0"/>
                  </a:lnTo>
                  <a:lnTo>
                    <a:pt x="85" y="0"/>
                  </a:lnTo>
                  <a:lnTo>
                    <a:pt x="0" y="225"/>
                  </a:lnTo>
                  <a:lnTo>
                    <a:pt x="21" y="225"/>
                  </a:lnTo>
                  <a:lnTo>
                    <a:pt x="47" y="161"/>
                  </a:lnTo>
                  <a:lnTo>
                    <a:pt x="139" y="161"/>
                  </a:lnTo>
                  <a:lnTo>
                    <a:pt x="163" y="225"/>
                  </a:lnTo>
                  <a:lnTo>
                    <a:pt x="163" y="225"/>
                  </a:lnTo>
                  <a:close/>
                  <a:moveTo>
                    <a:pt x="53" y="141"/>
                  </a:moveTo>
                  <a:lnTo>
                    <a:pt x="93" y="36"/>
                  </a:lnTo>
                  <a:lnTo>
                    <a:pt x="133" y="141"/>
                  </a:lnTo>
                  <a:lnTo>
                    <a:pt x="53" y="141"/>
                  </a:lnTo>
                  <a:lnTo>
                    <a:pt x="53" y="14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2" name="Title 1"/>
          <p:cNvSpPr>
            <a:spLocks noGrp="1"/>
          </p:cNvSpPr>
          <p:nvPr>
            <p:ph type="ctrTitle" hasCustomPrompt="1"/>
          </p:nvPr>
        </p:nvSpPr>
        <p:spPr>
          <a:xfrm>
            <a:off x="5003513" y="1366463"/>
            <a:ext cx="3770617" cy="1137024"/>
          </a:xfrm>
        </p:spPr>
        <p:txBody>
          <a:bodyPr anchor="b">
            <a:normAutofit/>
          </a:bodyPr>
          <a:lstStyle>
            <a:lvl1pPr algn="l">
              <a:defRPr sz="3860" b="1">
                <a:solidFill>
                  <a:schemeClr val="bg1"/>
                </a:solidFill>
                <a:latin typeface="Arial" panose="020B0604020202020204" pitchFamily="34" charset="0"/>
                <a:cs typeface="Arial" panose="020B0604020202020204" pitchFamily="34" charset="0"/>
              </a:defRPr>
            </a:lvl1pPr>
          </a:lstStyle>
          <a:p>
            <a:r>
              <a:rPr lang="en-US" dirty="0"/>
              <a:t>Heading</a:t>
            </a:r>
          </a:p>
        </p:txBody>
      </p:sp>
      <p:sp>
        <p:nvSpPr>
          <p:cNvPr id="3" name="Subtitle 2"/>
          <p:cNvSpPr>
            <a:spLocks noGrp="1"/>
          </p:cNvSpPr>
          <p:nvPr>
            <p:ph type="subTitle" idx="1" hasCustomPrompt="1"/>
          </p:nvPr>
        </p:nvSpPr>
        <p:spPr>
          <a:xfrm>
            <a:off x="5003513" y="2503487"/>
            <a:ext cx="3770617" cy="599309"/>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p:ph type="body" sz="quarter" idx="10" hasCustomPrompt="1"/>
          </p:nvPr>
        </p:nvSpPr>
        <p:spPr>
          <a:xfrm>
            <a:off x="5003800" y="39449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p:ph type="body" sz="quarter" idx="11" hasCustomPrompt="1"/>
          </p:nvPr>
        </p:nvSpPr>
        <p:spPr>
          <a:xfrm>
            <a:off x="5003800" y="42398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11" name="Picture Placeholder 10"/>
          <p:cNvSpPr>
            <a:spLocks noGrp="1"/>
          </p:cNvSpPr>
          <p:nvPr>
            <p:ph type="pic" sz="quarter" idx="12"/>
          </p:nvPr>
        </p:nvSpPr>
        <p:spPr>
          <a:xfrm>
            <a:off x="0" y="469901"/>
            <a:ext cx="4565649" cy="2952750"/>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sp>
        <p:nvSpPr>
          <p:cNvPr id="13" name="Picture Placeholder 10"/>
          <p:cNvSpPr>
            <a:spLocks noGrp="1"/>
          </p:cNvSpPr>
          <p:nvPr>
            <p:ph type="pic" sz="quarter" idx="13"/>
          </p:nvPr>
        </p:nvSpPr>
        <p:spPr>
          <a:xfrm>
            <a:off x="0" y="3422650"/>
            <a:ext cx="4565649" cy="3435349"/>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spTree>
    <p:extLst>
      <p:ext uri="{BB962C8B-B14F-4D97-AF65-F5344CB8AC3E}">
        <p14:creationId xmlns:p14="http://schemas.microsoft.com/office/powerpoint/2010/main" val="3777774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lain with no logo">
    <p:spTree>
      <p:nvGrpSpPr>
        <p:cNvPr id="1" name=""/>
        <p:cNvGrpSpPr/>
        <p:nvPr/>
      </p:nvGrpSpPr>
      <p:grpSpPr>
        <a:xfrm>
          <a:off x="0" y="0"/>
          <a:ext cx="0" cy="0"/>
          <a:chOff x="0" y="0"/>
          <a:chExt cx="0" cy="0"/>
        </a:xfrm>
      </p:grpSpPr>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Rectangle 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a:t>Faculty of Business and Law | Peter Faber Business School</a:t>
            </a:r>
            <a:endParaRPr lang="en-US" dirty="0"/>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07940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3" name="Rectangle 2"/>
          <p:cNvSpPr/>
          <p:nvPr/>
        </p:nvSpPr>
        <p:spPr>
          <a:xfrm flipV="1">
            <a:off x="0" y="4137025"/>
            <a:ext cx="9144000" cy="4603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307" dirty="0">
              <a:latin typeface="Arial" pitchFamily="34" charset="0"/>
            </a:endParaRPr>
          </a:p>
        </p:txBody>
      </p:sp>
      <p:sp useBgFill="1">
        <p:nvSpPr>
          <p:cNvPr id="4" name="Rounded Rectangle 3"/>
          <p:cNvSpPr/>
          <p:nvPr/>
        </p:nvSpPr>
        <p:spPr bwMode="white">
          <a:xfrm>
            <a:off x="5410202" y="3962401"/>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307" dirty="0">
              <a:latin typeface="Arial" pitchFamily="34" charset="0"/>
            </a:endParaRPr>
          </a:p>
        </p:txBody>
      </p:sp>
      <p:sp useBgFill="1">
        <p:nvSpPr>
          <p:cNvPr id="5" name="Rounded Rectangle 4"/>
          <p:cNvSpPr/>
          <p:nvPr/>
        </p:nvSpPr>
        <p:spPr bwMode="white">
          <a:xfrm>
            <a:off x="7377113" y="4060826"/>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307" dirty="0">
              <a:latin typeface="Arial" pitchFamily="34" charset="0"/>
            </a:endParaRPr>
          </a:p>
        </p:txBody>
      </p:sp>
      <p:sp>
        <p:nvSpPr>
          <p:cNvPr id="6" name="Rectangle 5"/>
          <p:cNvSpPr/>
          <p:nvPr/>
        </p:nvSpPr>
        <p:spPr>
          <a:xfrm>
            <a:off x="0" y="3962401"/>
            <a:ext cx="9144000" cy="244475"/>
          </a:xfrm>
          <a:prstGeom prst="rect">
            <a:avLst/>
          </a:prstGeom>
          <a:solidFill>
            <a:schemeClr val="accent6">
              <a:lumMod val="40000"/>
              <a:lumOff val="60000"/>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307" dirty="0">
              <a:latin typeface="Arial" pitchFamily="34" charset="0"/>
            </a:endParaRPr>
          </a:p>
        </p:txBody>
      </p:sp>
      <p:sp>
        <p:nvSpPr>
          <p:cNvPr id="7" name="Rectangle 6"/>
          <p:cNvSpPr/>
          <p:nvPr/>
        </p:nvSpPr>
        <p:spPr>
          <a:xfrm>
            <a:off x="0" y="3970338"/>
            <a:ext cx="9144000" cy="141287"/>
          </a:xfrm>
          <a:prstGeom prst="rect">
            <a:avLst/>
          </a:prstGeom>
          <a:solidFill>
            <a:srgbClr val="00206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307" dirty="0">
              <a:latin typeface="Arial" pitchFamily="34" charset="0"/>
            </a:endParaRPr>
          </a:p>
        </p:txBody>
      </p:sp>
      <p:sp>
        <p:nvSpPr>
          <p:cNvPr id="8" name="Rectangle 7"/>
          <p:cNvSpPr/>
          <p:nvPr userDrawn="1"/>
        </p:nvSpPr>
        <p:spPr>
          <a:xfrm>
            <a:off x="0" y="1"/>
            <a:ext cx="9144000" cy="3970338"/>
          </a:xfrm>
          <a:prstGeom prst="rect">
            <a:avLst/>
          </a:prstGeom>
          <a:solidFill>
            <a:schemeClr val="accent4">
              <a:lumMod val="7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307" dirty="0">
              <a:latin typeface="Arial" pitchFamily="34" charset="0"/>
            </a:endParaRPr>
          </a:p>
        </p:txBody>
      </p:sp>
      <p:sp>
        <p:nvSpPr>
          <p:cNvPr id="9" name="Subtitle 8"/>
          <p:cNvSpPr>
            <a:spLocks noGrp="1"/>
          </p:cNvSpPr>
          <p:nvPr>
            <p:ph type="subTitle" idx="1"/>
          </p:nvPr>
        </p:nvSpPr>
        <p:spPr>
          <a:xfrm>
            <a:off x="1584293" y="4724400"/>
            <a:ext cx="6324600" cy="1295400"/>
          </a:xfrm>
        </p:spPr>
        <p:txBody>
          <a:bodyPr>
            <a:noAutofit/>
          </a:bodyPr>
          <a:lstStyle>
            <a:lvl1pPr marL="59739" indent="0" algn="ctr">
              <a:buNone/>
              <a:defRPr sz="3200">
                <a:solidFill>
                  <a:schemeClr val="accent3">
                    <a:lumMod val="75000"/>
                  </a:schemeClr>
                </a:solidFill>
              </a:defRPr>
            </a:lvl1pPr>
            <a:lvl2pPr marL="426705" indent="0" algn="ctr">
              <a:buNone/>
            </a:lvl2pPr>
            <a:lvl3pPr marL="853410" indent="0" algn="ctr">
              <a:buNone/>
            </a:lvl3pPr>
            <a:lvl4pPr marL="1280114" indent="0" algn="ctr">
              <a:buNone/>
            </a:lvl4pPr>
            <a:lvl5pPr marL="1706819" indent="0" algn="ctr">
              <a:buNone/>
            </a:lvl5pPr>
            <a:lvl6pPr marL="2133524" indent="0" algn="ctr">
              <a:buNone/>
            </a:lvl6pPr>
            <a:lvl7pPr marL="2560229" indent="0" algn="ctr">
              <a:buNone/>
            </a:lvl7pPr>
            <a:lvl8pPr marL="2986933" indent="0" algn="ctr">
              <a:buNone/>
            </a:lvl8pPr>
            <a:lvl9pPr marL="3413638" indent="0" algn="ctr">
              <a:buNone/>
            </a:lvl9pPr>
          </a:lstStyle>
          <a:p>
            <a:r>
              <a:rPr lang="en-US" dirty="0"/>
              <a:t>Click to edit Master subtitle style</a:t>
            </a:r>
          </a:p>
        </p:txBody>
      </p:sp>
      <p:pic>
        <p:nvPicPr>
          <p:cNvPr id="1026" name="Picture 2"/>
          <p:cNvPicPr>
            <a:picLocks noChangeAspect="1" noChangeArrowheads="1"/>
          </p:cNvPicPr>
          <p:nvPr userDrawn="1"/>
        </p:nvPicPr>
        <p:blipFill>
          <a:blip r:embed="rId2" cstate="print"/>
          <a:srcRect/>
          <a:stretch>
            <a:fillRect/>
          </a:stretch>
        </p:blipFill>
        <p:spPr bwMode="auto">
          <a:xfrm>
            <a:off x="3200400" y="163286"/>
            <a:ext cx="2667000" cy="3688497"/>
          </a:xfrm>
          <a:prstGeom prst="rect">
            <a:avLst/>
          </a:prstGeom>
          <a:noFill/>
          <a:ln w="9525">
            <a:noFill/>
            <a:miter lim="800000"/>
            <a:headEnd/>
            <a:tailEnd/>
          </a:ln>
        </p:spPr>
      </p:pic>
    </p:spTree>
    <p:extLst>
      <p:ext uri="{BB962C8B-B14F-4D97-AF65-F5344CB8AC3E}">
        <p14:creationId xmlns:p14="http://schemas.microsoft.com/office/powerpoint/2010/main" val="8447248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9185390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1485992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9796072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5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804008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6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9759136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7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69923585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8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6071007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563971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co-branded">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p:cNvPicPr>
            <a:picLocks noChangeAspect="1"/>
          </p:cNvPicPr>
          <p:nvPr userDrawn="1"/>
        </p:nvPicPr>
        <p:blipFill>
          <a:blip r:embed="rId2"/>
          <a:stretch>
            <a:fillRect/>
          </a:stretch>
        </p:blipFill>
        <p:spPr>
          <a:xfrm>
            <a:off x="0" y="0"/>
            <a:ext cx="9144000" cy="6858000"/>
          </a:xfrm>
          <a:prstGeom prst="rect">
            <a:avLst/>
          </a:prstGeom>
        </p:spPr>
      </p:pic>
      <p:sp>
        <p:nvSpPr>
          <p:cNvPr id="2" name="Title 1"/>
          <p:cNvSpPr>
            <a:spLocks noGrp="1"/>
          </p:cNvSpPr>
          <p:nvPr userDrawn="1">
            <p:ph type="title" hasCustomPrompt="1"/>
          </p:nvPr>
        </p:nvSpPr>
        <p:spPr>
          <a:xfrm>
            <a:off x="873125" y="2658154"/>
            <a:ext cx="3867150" cy="580346"/>
          </a:xfrm>
        </p:spPr>
        <p:txBody>
          <a:bodyPr anchor="b">
            <a:noAutofit/>
          </a:bodyPr>
          <a:lstStyle>
            <a:lvl1pPr>
              <a:defRPr sz="386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7" name="Subtitle 2"/>
          <p:cNvSpPr>
            <a:spLocks noGrp="1"/>
          </p:cNvSpPr>
          <p:nvPr userDrawn="1">
            <p:ph type="subTitle" idx="1" hasCustomPrompt="1"/>
          </p:nvPr>
        </p:nvSpPr>
        <p:spPr>
          <a:xfrm>
            <a:off x="873125" y="3652838"/>
            <a:ext cx="3867150" cy="447675"/>
          </a:xfrm>
        </p:spPr>
        <p:txBody>
          <a:bodyPr anchor="b">
            <a:noAutofit/>
          </a:bodyPr>
          <a:lstStyle>
            <a:lvl1pPr marL="0" indent="0" algn="l">
              <a:buNone/>
              <a:defRPr sz="1863">
                <a:solidFill>
                  <a:srgbClr val="3D3935"/>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userDrawn="1">
            <p:ph type="body" sz="quarter" idx="10" hasCustomPrompt="1"/>
          </p:nvPr>
        </p:nvSpPr>
        <p:spPr>
          <a:xfrm>
            <a:off x="873125" y="5316538"/>
            <a:ext cx="3770313" cy="294882"/>
          </a:xfrm>
        </p:spPr>
        <p:txBody>
          <a:bodyPr>
            <a:normAutofit/>
          </a:bodyPr>
          <a:lstStyle>
            <a:lvl1pPr marL="0" indent="0">
              <a:buNone/>
              <a:defRPr sz="1597" b="1" baseline="0">
                <a:solidFill>
                  <a:srgbClr val="3D3935"/>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userDrawn="1">
            <p:ph type="body" sz="quarter" idx="11" hasCustomPrompt="1"/>
          </p:nvPr>
        </p:nvSpPr>
        <p:spPr>
          <a:xfrm>
            <a:off x="873125" y="5611420"/>
            <a:ext cx="3770313" cy="328773"/>
          </a:xfrm>
        </p:spPr>
        <p:txBody>
          <a:bodyPr>
            <a:normAutofit/>
          </a:bodyPr>
          <a:lstStyle>
            <a:lvl1pPr marL="0" indent="0">
              <a:buNone/>
              <a:defRPr sz="1597" baseline="0">
                <a:solidFill>
                  <a:srgbClr val="3D3935"/>
                </a:solidFill>
                <a:latin typeface="Arial" panose="020B0604020202020204" pitchFamily="34" charset="0"/>
                <a:cs typeface="Arial" panose="020B0604020202020204" pitchFamily="34" charset="0"/>
              </a:defRPr>
            </a:lvl1pPr>
          </a:lstStyle>
          <a:p>
            <a:pPr lvl="0"/>
            <a:r>
              <a:rPr lang="en-AU" dirty="0"/>
              <a:t>Date</a:t>
            </a:r>
          </a:p>
        </p:txBody>
      </p:sp>
      <p:sp>
        <p:nvSpPr>
          <p:cNvPr id="44" name="Picture Placeholder 85"/>
          <p:cNvSpPr>
            <a:spLocks noGrp="1"/>
          </p:cNvSpPr>
          <p:nvPr userDrawn="1">
            <p:ph type="pic" sz="quarter" idx="13" hasCustomPrompt="1"/>
          </p:nvPr>
        </p:nvSpPr>
        <p:spPr>
          <a:xfrm>
            <a:off x="6639194" y="2653276"/>
            <a:ext cx="1766125" cy="502731"/>
          </a:xfrm>
        </p:spPr>
        <p:txBody>
          <a:bodyPr/>
          <a:lstStyle>
            <a:lvl1pPr marL="0" indent="0">
              <a:buNone/>
              <a:defRPr sz="1200">
                <a:solidFill>
                  <a:srgbClr val="3D3935"/>
                </a:solidFill>
                <a:latin typeface="Arial" panose="020B0604020202020204" pitchFamily="34" charset="0"/>
                <a:cs typeface="Arial" panose="020B0604020202020204" pitchFamily="34" charset="0"/>
              </a:defRPr>
            </a:lvl1pPr>
          </a:lstStyle>
          <a:p>
            <a:r>
              <a:rPr lang="en-US" dirty="0"/>
              <a:t>Drag co-branded logo to placeholder or click icon to add</a:t>
            </a:r>
            <a:endParaRPr lang="en-AU" dirty="0"/>
          </a:p>
        </p:txBody>
      </p:sp>
      <p:grpSp>
        <p:nvGrpSpPr>
          <p:cNvPr id="45" name="Group 44"/>
          <p:cNvGrpSpPr/>
          <p:nvPr userDrawn="1"/>
        </p:nvGrpSpPr>
        <p:grpSpPr>
          <a:xfrm>
            <a:off x="7401258" y="6092825"/>
            <a:ext cx="1374019" cy="484188"/>
            <a:chOff x="7401258" y="365125"/>
            <a:chExt cx="1374019" cy="484188"/>
          </a:xfrm>
        </p:grpSpPr>
        <p:sp>
          <p:nvSpPr>
            <p:cNvPr id="46" name="Freeform 7"/>
            <p:cNvSpPr>
              <a:spLocks/>
            </p:cNvSpPr>
            <p:nvPr userDrawn="1"/>
          </p:nvSpPr>
          <p:spPr bwMode="auto">
            <a:xfrm>
              <a:off x="7401258" y="371475"/>
              <a:ext cx="289435" cy="369888"/>
            </a:xfrm>
            <a:custGeom>
              <a:avLst/>
              <a:gdLst>
                <a:gd name="T0" fmla="*/ 91 w 91"/>
                <a:gd name="T1" fmla="*/ 0 h 117"/>
                <a:gd name="T2" fmla="*/ 91 w 91"/>
                <a:gd name="T3" fmla="*/ 51 h 117"/>
                <a:gd name="T4" fmla="*/ 46 w 91"/>
                <a:gd name="T5" fmla="*/ 117 h 117"/>
                <a:gd name="T6" fmla="*/ 0 w 91"/>
                <a:gd name="T7" fmla="*/ 51 h 117"/>
                <a:gd name="T8" fmla="*/ 0 w 91"/>
                <a:gd name="T9" fmla="*/ 0 h 117"/>
                <a:gd name="T10" fmla="*/ 91 w 91"/>
                <a:gd name="T11" fmla="*/ 0 h 117"/>
              </a:gdLst>
              <a:ahLst/>
              <a:cxnLst>
                <a:cxn ang="0">
                  <a:pos x="T0" y="T1"/>
                </a:cxn>
                <a:cxn ang="0">
                  <a:pos x="T2" y="T3"/>
                </a:cxn>
                <a:cxn ang="0">
                  <a:pos x="T4" y="T5"/>
                </a:cxn>
                <a:cxn ang="0">
                  <a:pos x="T6" y="T7"/>
                </a:cxn>
                <a:cxn ang="0">
                  <a:pos x="T8" y="T9"/>
                </a:cxn>
                <a:cxn ang="0">
                  <a:pos x="T10" y="T11"/>
                </a:cxn>
              </a:cxnLst>
              <a:rect l="0" t="0" r="r" b="b"/>
              <a:pathLst>
                <a:path w="91" h="117">
                  <a:moveTo>
                    <a:pt x="91" y="0"/>
                  </a:moveTo>
                  <a:cubicBezTo>
                    <a:pt x="91" y="51"/>
                    <a:pt x="91" y="51"/>
                    <a:pt x="91" y="51"/>
                  </a:cubicBezTo>
                  <a:cubicBezTo>
                    <a:pt x="91" y="77"/>
                    <a:pt x="74" y="105"/>
                    <a:pt x="46" y="117"/>
                  </a:cubicBezTo>
                  <a:cubicBezTo>
                    <a:pt x="18" y="105"/>
                    <a:pt x="0" y="77"/>
                    <a:pt x="0" y="51"/>
                  </a:cubicBezTo>
                  <a:cubicBezTo>
                    <a:pt x="0" y="0"/>
                    <a:pt x="0" y="0"/>
                    <a:pt x="0" y="0"/>
                  </a:cubicBezTo>
                  <a:cubicBezTo>
                    <a:pt x="91" y="0"/>
                    <a:pt x="91" y="0"/>
                    <a:pt x="91" y="0"/>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7" name="Freeform 8"/>
            <p:cNvSpPr>
              <a:spLocks/>
            </p:cNvSpPr>
            <p:nvPr userDrawn="1"/>
          </p:nvSpPr>
          <p:spPr bwMode="auto">
            <a:xfrm>
              <a:off x="7455328" y="415925"/>
              <a:ext cx="181294" cy="236538"/>
            </a:xfrm>
            <a:custGeom>
              <a:avLst/>
              <a:gdLst>
                <a:gd name="T0" fmla="*/ 0 w 114"/>
                <a:gd name="T1" fmla="*/ 74 h 149"/>
                <a:gd name="T2" fmla="*/ 58 w 114"/>
                <a:gd name="T3" fmla="*/ 0 h 149"/>
                <a:gd name="T4" fmla="*/ 114 w 114"/>
                <a:gd name="T5" fmla="*/ 74 h 149"/>
                <a:gd name="T6" fmla="*/ 58 w 114"/>
                <a:gd name="T7" fmla="*/ 149 h 149"/>
                <a:gd name="T8" fmla="*/ 0 w 114"/>
                <a:gd name="T9" fmla="*/ 74 h 149"/>
                <a:gd name="T10" fmla="*/ 0 w 114"/>
                <a:gd name="T11" fmla="*/ 74 h 149"/>
              </a:gdLst>
              <a:ahLst/>
              <a:cxnLst>
                <a:cxn ang="0">
                  <a:pos x="T0" y="T1"/>
                </a:cxn>
                <a:cxn ang="0">
                  <a:pos x="T2" y="T3"/>
                </a:cxn>
                <a:cxn ang="0">
                  <a:pos x="T4" y="T5"/>
                </a:cxn>
                <a:cxn ang="0">
                  <a:pos x="T6" y="T7"/>
                </a:cxn>
                <a:cxn ang="0">
                  <a:pos x="T8" y="T9"/>
                </a:cxn>
                <a:cxn ang="0">
                  <a:pos x="T10" y="T11"/>
                </a:cxn>
              </a:cxnLst>
              <a:rect l="0" t="0" r="r" b="b"/>
              <a:pathLst>
                <a:path w="114" h="149">
                  <a:moveTo>
                    <a:pt x="0" y="74"/>
                  </a:moveTo>
                  <a:lnTo>
                    <a:pt x="58" y="0"/>
                  </a:lnTo>
                  <a:lnTo>
                    <a:pt x="114" y="74"/>
                  </a:lnTo>
                  <a:lnTo>
                    <a:pt x="58" y="149"/>
                  </a:lnTo>
                  <a:lnTo>
                    <a:pt x="0" y="74"/>
                  </a:lnTo>
                  <a:lnTo>
                    <a:pt x="0" y="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8" name="Freeform 9"/>
            <p:cNvSpPr>
              <a:spLocks/>
            </p:cNvSpPr>
            <p:nvPr userDrawn="1"/>
          </p:nvSpPr>
          <p:spPr bwMode="auto">
            <a:xfrm>
              <a:off x="7480773" y="466725"/>
              <a:ext cx="130405" cy="153988"/>
            </a:xfrm>
            <a:custGeom>
              <a:avLst/>
              <a:gdLst>
                <a:gd name="T0" fmla="*/ 18 w 41"/>
                <a:gd name="T1" fmla="*/ 26 h 49"/>
                <a:gd name="T2" fmla="*/ 21 w 41"/>
                <a:gd name="T3" fmla="*/ 49 h 49"/>
                <a:gd name="T4" fmla="*/ 21 w 41"/>
                <a:gd name="T5" fmla="*/ 49 h 49"/>
                <a:gd name="T6" fmla="*/ 21 w 41"/>
                <a:gd name="T7" fmla="*/ 49 h 49"/>
                <a:gd name="T8" fmla="*/ 23 w 41"/>
                <a:gd name="T9" fmla="*/ 26 h 49"/>
                <a:gd name="T10" fmla="*/ 23 w 41"/>
                <a:gd name="T11" fmla="*/ 24 h 49"/>
                <a:gd name="T12" fmla="*/ 32 w 41"/>
                <a:gd name="T13" fmla="*/ 24 h 49"/>
                <a:gd name="T14" fmla="*/ 32 w 41"/>
                <a:gd name="T15" fmla="*/ 25 h 49"/>
                <a:gd name="T16" fmla="*/ 35 w 41"/>
                <a:gd name="T17" fmla="*/ 28 h 49"/>
                <a:gd name="T18" fmla="*/ 37 w 41"/>
                <a:gd name="T19" fmla="*/ 25 h 49"/>
                <a:gd name="T20" fmla="*/ 37 w 41"/>
                <a:gd name="T21" fmla="*/ 24 h 49"/>
                <a:gd name="T22" fmla="*/ 38 w 41"/>
                <a:gd name="T23" fmla="*/ 24 h 49"/>
                <a:gd name="T24" fmla="*/ 41 w 41"/>
                <a:gd name="T25" fmla="*/ 21 h 49"/>
                <a:gd name="T26" fmla="*/ 38 w 41"/>
                <a:gd name="T27" fmla="*/ 19 h 49"/>
                <a:gd name="T28" fmla="*/ 37 w 41"/>
                <a:gd name="T29" fmla="*/ 19 h 49"/>
                <a:gd name="T30" fmla="*/ 37 w 41"/>
                <a:gd name="T31" fmla="*/ 18 h 49"/>
                <a:gd name="T32" fmla="*/ 35 w 41"/>
                <a:gd name="T33" fmla="*/ 15 h 49"/>
                <a:gd name="T34" fmla="*/ 32 w 41"/>
                <a:gd name="T35" fmla="*/ 18 h 49"/>
                <a:gd name="T36" fmla="*/ 32 w 41"/>
                <a:gd name="T37" fmla="*/ 19 h 49"/>
                <a:gd name="T38" fmla="*/ 23 w 41"/>
                <a:gd name="T39" fmla="*/ 19 h 49"/>
                <a:gd name="T40" fmla="*/ 23 w 41"/>
                <a:gd name="T41" fmla="*/ 9 h 49"/>
                <a:gd name="T42" fmla="*/ 24 w 41"/>
                <a:gd name="T43" fmla="*/ 9 h 49"/>
                <a:gd name="T44" fmla="*/ 27 w 41"/>
                <a:gd name="T45" fmla="*/ 6 h 49"/>
                <a:gd name="T46" fmla="*/ 24 w 41"/>
                <a:gd name="T47" fmla="*/ 3 h 49"/>
                <a:gd name="T48" fmla="*/ 23 w 41"/>
                <a:gd name="T49" fmla="*/ 3 h 49"/>
                <a:gd name="T50" fmla="*/ 23 w 41"/>
                <a:gd name="T51" fmla="*/ 3 h 49"/>
                <a:gd name="T52" fmla="*/ 21 w 41"/>
                <a:gd name="T53" fmla="*/ 0 h 49"/>
                <a:gd name="T54" fmla="*/ 18 w 41"/>
                <a:gd name="T55" fmla="*/ 3 h 49"/>
                <a:gd name="T56" fmla="*/ 18 w 41"/>
                <a:gd name="T57" fmla="*/ 3 h 49"/>
                <a:gd name="T58" fmla="*/ 17 w 41"/>
                <a:gd name="T59" fmla="*/ 3 h 49"/>
                <a:gd name="T60" fmla="*/ 14 w 41"/>
                <a:gd name="T61" fmla="*/ 6 h 49"/>
                <a:gd name="T62" fmla="*/ 17 w 41"/>
                <a:gd name="T63" fmla="*/ 9 h 49"/>
                <a:gd name="T64" fmla="*/ 18 w 41"/>
                <a:gd name="T65" fmla="*/ 9 h 49"/>
                <a:gd name="T66" fmla="*/ 18 w 41"/>
                <a:gd name="T67" fmla="*/ 19 h 49"/>
                <a:gd name="T68" fmla="*/ 18 w 41"/>
                <a:gd name="T69" fmla="*/ 19 h 49"/>
                <a:gd name="T70" fmla="*/ 10 w 41"/>
                <a:gd name="T71" fmla="*/ 19 h 49"/>
                <a:gd name="T72" fmla="*/ 10 w 41"/>
                <a:gd name="T73" fmla="*/ 18 h 49"/>
                <a:gd name="T74" fmla="*/ 7 w 41"/>
                <a:gd name="T75" fmla="*/ 15 h 49"/>
                <a:gd name="T76" fmla="*/ 4 w 41"/>
                <a:gd name="T77" fmla="*/ 18 h 49"/>
                <a:gd name="T78" fmla="*/ 4 w 41"/>
                <a:gd name="T79" fmla="*/ 19 h 49"/>
                <a:gd name="T80" fmla="*/ 4 w 41"/>
                <a:gd name="T81" fmla="*/ 19 h 49"/>
                <a:gd name="T82" fmla="*/ 0 w 41"/>
                <a:gd name="T83" fmla="*/ 21 h 49"/>
                <a:gd name="T84" fmla="*/ 4 w 41"/>
                <a:gd name="T85" fmla="*/ 24 h 49"/>
                <a:gd name="T86" fmla="*/ 4 w 41"/>
                <a:gd name="T87" fmla="*/ 24 h 49"/>
                <a:gd name="T88" fmla="*/ 4 w 41"/>
                <a:gd name="T89" fmla="*/ 25 h 49"/>
                <a:gd name="T90" fmla="*/ 7 w 41"/>
                <a:gd name="T91" fmla="*/ 28 h 49"/>
                <a:gd name="T92" fmla="*/ 10 w 41"/>
                <a:gd name="T93" fmla="*/ 25 h 49"/>
                <a:gd name="T94" fmla="*/ 10 w 41"/>
                <a:gd name="T95" fmla="*/ 24 h 49"/>
                <a:gd name="T96" fmla="*/ 18 w 41"/>
                <a:gd name="T97" fmla="*/ 24 h 49"/>
                <a:gd name="T98" fmla="*/ 18 w 41"/>
                <a:gd name="T99"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 h="49">
                  <a:moveTo>
                    <a:pt x="18" y="26"/>
                  </a:moveTo>
                  <a:cubicBezTo>
                    <a:pt x="18" y="36"/>
                    <a:pt x="20" y="48"/>
                    <a:pt x="21" y="49"/>
                  </a:cubicBezTo>
                  <a:cubicBezTo>
                    <a:pt x="21" y="49"/>
                    <a:pt x="21" y="49"/>
                    <a:pt x="21" y="49"/>
                  </a:cubicBezTo>
                  <a:cubicBezTo>
                    <a:pt x="21" y="49"/>
                    <a:pt x="21" y="49"/>
                    <a:pt x="21" y="49"/>
                  </a:cubicBezTo>
                  <a:cubicBezTo>
                    <a:pt x="21" y="48"/>
                    <a:pt x="23" y="36"/>
                    <a:pt x="23" y="26"/>
                  </a:cubicBezTo>
                  <a:cubicBezTo>
                    <a:pt x="23" y="24"/>
                    <a:pt x="23" y="24"/>
                    <a:pt x="23" y="24"/>
                  </a:cubicBezTo>
                  <a:cubicBezTo>
                    <a:pt x="32" y="24"/>
                    <a:pt x="32" y="24"/>
                    <a:pt x="32" y="24"/>
                  </a:cubicBezTo>
                  <a:cubicBezTo>
                    <a:pt x="32" y="25"/>
                    <a:pt x="32" y="25"/>
                    <a:pt x="32" y="25"/>
                  </a:cubicBezTo>
                  <a:cubicBezTo>
                    <a:pt x="32" y="26"/>
                    <a:pt x="33" y="28"/>
                    <a:pt x="35" y="28"/>
                  </a:cubicBezTo>
                  <a:cubicBezTo>
                    <a:pt x="36" y="28"/>
                    <a:pt x="37" y="26"/>
                    <a:pt x="37" y="25"/>
                  </a:cubicBezTo>
                  <a:cubicBezTo>
                    <a:pt x="37" y="24"/>
                    <a:pt x="37" y="24"/>
                    <a:pt x="37" y="24"/>
                  </a:cubicBezTo>
                  <a:cubicBezTo>
                    <a:pt x="38" y="24"/>
                    <a:pt x="38" y="24"/>
                    <a:pt x="38" y="24"/>
                  </a:cubicBezTo>
                  <a:cubicBezTo>
                    <a:pt x="39" y="24"/>
                    <a:pt x="41" y="23"/>
                    <a:pt x="41" y="21"/>
                  </a:cubicBezTo>
                  <a:cubicBezTo>
                    <a:pt x="41" y="20"/>
                    <a:pt x="39" y="19"/>
                    <a:pt x="38" y="19"/>
                  </a:cubicBezTo>
                  <a:cubicBezTo>
                    <a:pt x="37" y="19"/>
                    <a:pt x="37" y="19"/>
                    <a:pt x="37" y="19"/>
                  </a:cubicBezTo>
                  <a:cubicBezTo>
                    <a:pt x="37" y="18"/>
                    <a:pt x="37" y="18"/>
                    <a:pt x="37" y="18"/>
                  </a:cubicBezTo>
                  <a:cubicBezTo>
                    <a:pt x="37" y="17"/>
                    <a:pt x="36" y="15"/>
                    <a:pt x="35" y="15"/>
                  </a:cubicBezTo>
                  <a:cubicBezTo>
                    <a:pt x="33" y="15"/>
                    <a:pt x="32" y="17"/>
                    <a:pt x="32" y="18"/>
                  </a:cubicBezTo>
                  <a:cubicBezTo>
                    <a:pt x="32" y="19"/>
                    <a:pt x="32" y="19"/>
                    <a:pt x="32" y="19"/>
                  </a:cubicBezTo>
                  <a:cubicBezTo>
                    <a:pt x="23" y="19"/>
                    <a:pt x="23" y="19"/>
                    <a:pt x="23" y="19"/>
                  </a:cubicBezTo>
                  <a:cubicBezTo>
                    <a:pt x="23" y="9"/>
                    <a:pt x="23" y="9"/>
                    <a:pt x="23" y="9"/>
                  </a:cubicBezTo>
                  <a:cubicBezTo>
                    <a:pt x="24" y="9"/>
                    <a:pt x="24" y="9"/>
                    <a:pt x="24" y="9"/>
                  </a:cubicBezTo>
                  <a:cubicBezTo>
                    <a:pt x="25" y="9"/>
                    <a:pt x="27" y="8"/>
                    <a:pt x="27" y="6"/>
                  </a:cubicBezTo>
                  <a:cubicBezTo>
                    <a:pt x="27" y="5"/>
                    <a:pt x="25" y="3"/>
                    <a:pt x="24" y="3"/>
                  </a:cubicBezTo>
                  <a:cubicBezTo>
                    <a:pt x="23" y="3"/>
                    <a:pt x="23" y="3"/>
                    <a:pt x="23" y="3"/>
                  </a:cubicBezTo>
                  <a:cubicBezTo>
                    <a:pt x="23" y="3"/>
                    <a:pt x="23" y="3"/>
                    <a:pt x="23" y="3"/>
                  </a:cubicBezTo>
                  <a:cubicBezTo>
                    <a:pt x="23" y="1"/>
                    <a:pt x="22" y="0"/>
                    <a:pt x="21" y="0"/>
                  </a:cubicBezTo>
                  <a:cubicBezTo>
                    <a:pt x="19" y="0"/>
                    <a:pt x="18" y="1"/>
                    <a:pt x="18" y="3"/>
                  </a:cubicBezTo>
                  <a:cubicBezTo>
                    <a:pt x="18" y="3"/>
                    <a:pt x="18" y="3"/>
                    <a:pt x="18" y="3"/>
                  </a:cubicBezTo>
                  <a:cubicBezTo>
                    <a:pt x="17" y="3"/>
                    <a:pt x="17" y="3"/>
                    <a:pt x="17" y="3"/>
                  </a:cubicBezTo>
                  <a:cubicBezTo>
                    <a:pt x="16" y="3"/>
                    <a:pt x="14" y="5"/>
                    <a:pt x="14" y="6"/>
                  </a:cubicBezTo>
                  <a:cubicBezTo>
                    <a:pt x="14" y="8"/>
                    <a:pt x="16" y="9"/>
                    <a:pt x="17" y="9"/>
                  </a:cubicBezTo>
                  <a:cubicBezTo>
                    <a:pt x="18" y="9"/>
                    <a:pt x="18" y="9"/>
                    <a:pt x="18" y="9"/>
                  </a:cubicBezTo>
                  <a:cubicBezTo>
                    <a:pt x="18" y="19"/>
                    <a:pt x="18" y="19"/>
                    <a:pt x="18" y="19"/>
                  </a:cubicBezTo>
                  <a:cubicBezTo>
                    <a:pt x="18" y="19"/>
                    <a:pt x="18" y="19"/>
                    <a:pt x="18" y="19"/>
                  </a:cubicBezTo>
                  <a:cubicBezTo>
                    <a:pt x="10" y="19"/>
                    <a:pt x="10" y="19"/>
                    <a:pt x="10" y="19"/>
                  </a:cubicBezTo>
                  <a:cubicBezTo>
                    <a:pt x="10" y="18"/>
                    <a:pt x="10" y="18"/>
                    <a:pt x="10" y="18"/>
                  </a:cubicBezTo>
                  <a:cubicBezTo>
                    <a:pt x="10" y="17"/>
                    <a:pt x="8" y="15"/>
                    <a:pt x="7" y="15"/>
                  </a:cubicBezTo>
                  <a:cubicBezTo>
                    <a:pt x="5" y="15"/>
                    <a:pt x="4" y="17"/>
                    <a:pt x="4" y="18"/>
                  </a:cubicBezTo>
                  <a:cubicBezTo>
                    <a:pt x="4" y="19"/>
                    <a:pt x="4" y="19"/>
                    <a:pt x="4" y="19"/>
                  </a:cubicBezTo>
                  <a:cubicBezTo>
                    <a:pt x="4" y="19"/>
                    <a:pt x="4" y="19"/>
                    <a:pt x="4" y="19"/>
                  </a:cubicBezTo>
                  <a:cubicBezTo>
                    <a:pt x="2" y="19"/>
                    <a:pt x="0" y="20"/>
                    <a:pt x="0" y="21"/>
                  </a:cubicBezTo>
                  <a:cubicBezTo>
                    <a:pt x="0" y="23"/>
                    <a:pt x="2" y="24"/>
                    <a:pt x="4" y="24"/>
                  </a:cubicBezTo>
                  <a:cubicBezTo>
                    <a:pt x="4" y="24"/>
                    <a:pt x="4" y="24"/>
                    <a:pt x="4" y="24"/>
                  </a:cubicBezTo>
                  <a:cubicBezTo>
                    <a:pt x="4" y="25"/>
                    <a:pt x="4" y="25"/>
                    <a:pt x="4" y="25"/>
                  </a:cubicBezTo>
                  <a:cubicBezTo>
                    <a:pt x="4" y="26"/>
                    <a:pt x="5" y="28"/>
                    <a:pt x="7" y="28"/>
                  </a:cubicBezTo>
                  <a:cubicBezTo>
                    <a:pt x="8" y="28"/>
                    <a:pt x="10" y="26"/>
                    <a:pt x="10" y="25"/>
                  </a:cubicBezTo>
                  <a:cubicBezTo>
                    <a:pt x="10" y="24"/>
                    <a:pt x="10" y="24"/>
                    <a:pt x="10" y="24"/>
                  </a:cubicBezTo>
                  <a:cubicBezTo>
                    <a:pt x="18" y="24"/>
                    <a:pt x="18" y="24"/>
                    <a:pt x="18" y="24"/>
                  </a:cubicBezTo>
                  <a:cubicBezTo>
                    <a:pt x="18" y="26"/>
                    <a:pt x="18" y="26"/>
                    <a:pt x="18" y="26"/>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9" name="Freeform 10"/>
            <p:cNvSpPr>
              <a:spLocks noEditPoints="1"/>
            </p:cNvSpPr>
            <p:nvPr userDrawn="1"/>
          </p:nvSpPr>
          <p:spPr bwMode="auto">
            <a:xfrm>
              <a:off x="7401258" y="798513"/>
              <a:ext cx="54070" cy="50800"/>
            </a:xfrm>
            <a:custGeom>
              <a:avLst/>
              <a:gdLst>
                <a:gd name="T0" fmla="*/ 20 w 34"/>
                <a:gd name="T1" fmla="*/ 0 h 32"/>
                <a:gd name="T2" fmla="*/ 14 w 34"/>
                <a:gd name="T3" fmla="*/ 0 h 32"/>
                <a:gd name="T4" fmla="*/ 0 w 34"/>
                <a:gd name="T5" fmla="*/ 32 h 32"/>
                <a:gd name="T6" fmla="*/ 6 w 34"/>
                <a:gd name="T7" fmla="*/ 32 h 32"/>
                <a:gd name="T8" fmla="*/ 10 w 34"/>
                <a:gd name="T9" fmla="*/ 26 h 32"/>
                <a:gd name="T10" fmla="*/ 26 w 34"/>
                <a:gd name="T11" fmla="*/ 26 h 32"/>
                <a:gd name="T12" fmla="*/ 30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2 w 34"/>
                <a:gd name="T25" fmla="*/ 20 h 32"/>
                <a:gd name="T26" fmla="*/ 18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10" y="26"/>
                  </a:lnTo>
                  <a:lnTo>
                    <a:pt x="26" y="26"/>
                  </a:lnTo>
                  <a:lnTo>
                    <a:pt x="30" y="32"/>
                  </a:lnTo>
                  <a:lnTo>
                    <a:pt x="34" y="32"/>
                  </a:lnTo>
                  <a:lnTo>
                    <a:pt x="20" y="0"/>
                  </a:lnTo>
                  <a:lnTo>
                    <a:pt x="20" y="0"/>
                  </a:lnTo>
                  <a:lnTo>
                    <a:pt x="20" y="0"/>
                  </a:lnTo>
                  <a:close/>
                  <a:moveTo>
                    <a:pt x="24" y="20"/>
                  </a:moveTo>
                  <a:lnTo>
                    <a:pt x="12" y="20"/>
                  </a:lnTo>
                  <a:lnTo>
                    <a:pt x="18" y="6"/>
                  </a:lnTo>
                  <a:lnTo>
                    <a:pt x="24" y="20"/>
                  </a:lnTo>
                  <a:lnTo>
                    <a:pt x="24"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0" name="Freeform 11"/>
            <p:cNvSpPr>
              <a:spLocks/>
            </p:cNvSpPr>
            <p:nvPr userDrawn="1"/>
          </p:nvSpPr>
          <p:spPr bwMode="auto">
            <a:xfrm>
              <a:off x="7458509" y="798513"/>
              <a:ext cx="44528" cy="50800"/>
            </a:xfrm>
            <a:custGeom>
              <a:avLst/>
              <a:gdLst>
                <a:gd name="T0" fmla="*/ 11 w 14"/>
                <a:gd name="T1" fmla="*/ 9 h 16"/>
                <a:gd name="T2" fmla="*/ 7 w 14"/>
                <a:gd name="T3" fmla="*/ 14 h 16"/>
                <a:gd name="T4" fmla="*/ 3 w 14"/>
                <a:gd name="T5" fmla="*/ 9 h 16"/>
                <a:gd name="T6" fmla="*/ 3 w 14"/>
                <a:gd name="T7" fmla="*/ 0 h 16"/>
                <a:gd name="T8" fmla="*/ 0 w 14"/>
                <a:gd name="T9" fmla="*/ 0 h 16"/>
                <a:gd name="T10" fmla="*/ 0 w 14"/>
                <a:gd name="T11" fmla="*/ 9 h 16"/>
                <a:gd name="T12" fmla="*/ 7 w 14"/>
                <a:gd name="T13" fmla="*/ 16 h 16"/>
                <a:gd name="T14" fmla="*/ 14 w 14"/>
                <a:gd name="T15" fmla="*/ 9 h 16"/>
                <a:gd name="T16" fmla="*/ 14 w 14"/>
                <a:gd name="T17" fmla="*/ 0 h 16"/>
                <a:gd name="T18" fmla="*/ 11 w 14"/>
                <a:gd name="T19" fmla="*/ 0 h 16"/>
                <a:gd name="T20" fmla="*/ 11 w 14"/>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6">
                  <a:moveTo>
                    <a:pt x="11" y="9"/>
                  </a:moveTo>
                  <a:cubicBezTo>
                    <a:pt x="11" y="12"/>
                    <a:pt x="9" y="14"/>
                    <a:pt x="7" y="14"/>
                  </a:cubicBezTo>
                  <a:cubicBezTo>
                    <a:pt x="5" y="14"/>
                    <a:pt x="3" y="12"/>
                    <a:pt x="3" y="9"/>
                  </a:cubicBezTo>
                  <a:cubicBezTo>
                    <a:pt x="3" y="0"/>
                    <a:pt x="3" y="0"/>
                    <a:pt x="3" y="0"/>
                  </a:cubicBezTo>
                  <a:cubicBezTo>
                    <a:pt x="0" y="0"/>
                    <a:pt x="0" y="0"/>
                    <a:pt x="0" y="0"/>
                  </a:cubicBezTo>
                  <a:cubicBezTo>
                    <a:pt x="0" y="9"/>
                    <a:pt x="0" y="9"/>
                    <a:pt x="0" y="9"/>
                  </a:cubicBezTo>
                  <a:cubicBezTo>
                    <a:pt x="0" y="14"/>
                    <a:pt x="4" y="16"/>
                    <a:pt x="7" y="16"/>
                  </a:cubicBezTo>
                  <a:cubicBezTo>
                    <a:pt x="10" y="16"/>
                    <a:pt x="14" y="14"/>
                    <a:pt x="14" y="9"/>
                  </a:cubicBezTo>
                  <a:cubicBezTo>
                    <a:pt x="14" y="0"/>
                    <a:pt x="14" y="0"/>
                    <a:pt x="14" y="0"/>
                  </a:cubicBezTo>
                  <a:cubicBezTo>
                    <a:pt x="11" y="0"/>
                    <a:pt x="11" y="0"/>
                    <a:pt x="11" y="0"/>
                  </a:cubicBezTo>
                  <a:cubicBezTo>
                    <a:pt x="11" y="9"/>
                    <a:pt x="11" y="9"/>
                    <a:pt x="11"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1" name="Freeform 12"/>
            <p:cNvSpPr>
              <a:spLocks/>
            </p:cNvSpPr>
            <p:nvPr userDrawn="1"/>
          </p:nvSpPr>
          <p:spPr bwMode="auto">
            <a:xfrm>
              <a:off x="7512579" y="795338"/>
              <a:ext cx="41348" cy="53975"/>
            </a:xfrm>
            <a:custGeom>
              <a:avLst/>
              <a:gdLst>
                <a:gd name="T0" fmla="*/ 7 w 13"/>
                <a:gd name="T1" fmla="*/ 7 h 17"/>
                <a:gd name="T2" fmla="*/ 3 w 13"/>
                <a:gd name="T3" fmla="*/ 5 h 17"/>
                <a:gd name="T4" fmla="*/ 7 w 13"/>
                <a:gd name="T5" fmla="*/ 3 h 17"/>
                <a:gd name="T6" fmla="*/ 11 w 13"/>
                <a:gd name="T7" fmla="*/ 5 h 17"/>
                <a:gd name="T8" fmla="*/ 11 w 13"/>
                <a:gd name="T9" fmla="*/ 5 h 17"/>
                <a:gd name="T10" fmla="*/ 13 w 13"/>
                <a:gd name="T11" fmla="*/ 4 h 17"/>
                <a:gd name="T12" fmla="*/ 13 w 13"/>
                <a:gd name="T13" fmla="*/ 3 h 17"/>
                <a:gd name="T14" fmla="*/ 7 w 13"/>
                <a:gd name="T15" fmla="*/ 0 h 17"/>
                <a:gd name="T16" fmla="*/ 2 w 13"/>
                <a:gd name="T17" fmla="*/ 2 h 17"/>
                <a:gd name="T18" fmla="*/ 0 w 13"/>
                <a:gd name="T19" fmla="*/ 5 h 17"/>
                <a:gd name="T20" fmla="*/ 7 w 13"/>
                <a:gd name="T21" fmla="*/ 10 h 17"/>
                <a:gd name="T22" fmla="*/ 11 w 13"/>
                <a:gd name="T23" fmla="*/ 12 h 17"/>
                <a:gd name="T24" fmla="*/ 7 w 13"/>
                <a:gd name="T25" fmla="*/ 15 h 17"/>
                <a:gd name="T26" fmla="*/ 2 w 13"/>
                <a:gd name="T27" fmla="*/ 12 h 17"/>
                <a:gd name="T28" fmla="*/ 2 w 13"/>
                <a:gd name="T29" fmla="*/ 12 h 17"/>
                <a:gd name="T30" fmla="*/ 0 w 13"/>
                <a:gd name="T31" fmla="*/ 13 h 17"/>
                <a:gd name="T32" fmla="*/ 0 w 13"/>
                <a:gd name="T33" fmla="*/ 14 h 17"/>
                <a:gd name="T34" fmla="*/ 7 w 13"/>
                <a:gd name="T35" fmla="*/ 17 h 17"/>
                <a:gd name="T36" fmla="*/ 13 w 13"/>
                <a:gd name="T37" fmla="*/ 12 h 17"/>
                <a:gd name="T38" fmla="*/ 7 w 13"/>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7">
                  <a:moveTo>
                    <a:pt x="7" y="7"/>
                  </a:moveTo>
                  <a:cubicBezTo>
                    <a:pt x="5" y="7"/>
                    <a:pt x="3" y="6"/>
                    <a:pt x="3" y="5"/>
                  </a:cubicBezTo>
                  <a:cubicBezTo>
                    <a:pt x="3" y="4"/>
                    <a:pt x="5" y="3"/>
                    <a:pt x="7" y="3"/>
                  </a:cubicBezTo>
                  <a:cubicBezTo>
                    <a:pt x="9" y="3"/>
                    <a:pt x="10" y="3"/>
                    <a:pt x="11" y="5"/>
                  </a:cubicBezTo>
                  <a:cubicBezTo>
                    <a:pt x="11" y="5"/>
                    <a:pt x="11" y="5"/>
                    <a:pt x="11" y="5"/>
                  </a:cubicBezTo>
                  <a:cubicBezTo>
                    <a:pt x="13" y="4"/>
                    <a:pt x="13" y="4"/>
                    <a:pt x="13" y="4"/>
                  </a:cubicBezTo>
                  <a:cubicBezTo>
                    <a:pt x="13" y="3"/>
                    <a:pt x="13" y="3"/>
                    <a:pt x="13" y="3"/>
                  </a:cubicBezTo>
                  <a:cubicBezTo>
                    <a:pt x="12" y="1"/>
                    <a:pt x="10" y="0"/>
                    <a:pt x="7" y="0"/>
                  </a:cubicBezTo>
                  <a:cubicBezTo>
                    <a:pt x="5" y="0"/>
                    <a:pt x="3" y="1"/>
                    <a:pt x="2" y="2"/>
                  </a:cubicBezTo>
                  <a:cubicBezTo>
                    <a:pt x="1" y="3"/>
                    <a:pt x="0" y="4"/>
                    <a:pt x="0" y="5"/>
                  </a:cubicBezTo>
                  <a:cubicBezTo>
                    <a:pt x="0" y="9"/>
                    <a:pt x="4" y="9"/>
                    <a:pt x="7" y="10"/>
                  </a:cubicBezTo>
                  <a:cubicBezTo>
                    <a:pt x="9" y="10"/>
                    <a:pt x="11" y="11"/>
                    <a:pt x="11" y="12"/>
                  </a:cubicBezTo>
                  <a:cubicBezTo>
                    <a:pt x="11" y="15"/>
                    <a:pt x="8" y="15"/>
                    <a:pt x="7" y="15"/>
                  </a:cubicBezTo>
                  <a:cubicBezTo>
                    <a:pt x="5" y="15"/>
                    <a:pt x="3" y="14"/>
                    <a:pt x="2" y="12"/>
                  </a:cubicBezTo>
                  <a:cubicBezTo>
                    <a:pt x="2" y="12"/>
                    <a:pt x="2" y="12"/>
                    <a:pt x="2" y="12"/>
                  </a:cubicBezTo>
                  <a:cubicBezTo>
                    <a:pt x="0" y="13"/>
                    <a:pt x="0" y="13"/>
                    <a:pt x="0" y="13"/>
                  </a:cubicBezTo>
                  <a:cubicBezTo>
                    <a:pt x="0" y="14"/>
                    <a:pt x="0" y="14"/>
                    <a:pt x="0" y="14"/>
                  </a:cubicBezTo>
                  <a:cubicBezTo>
                    <a:pt x="1" y="16"/>
                    <a:pt x="3" y="17"/>
                    <a:pt x="7" y="17"/>
                  </a:cubicBezTo>
                  <a:cubicBezTo>
                    <a:pt x="10" y="17"/>
                    <a:pt x="13" y="16"/>
                    <a:pt x="13" y="12"/>
                  </a:cubicBezTo>
                  <a:cubicBezTo>
                    <a:pt x="13" y="9"/>
                    <a:pt x="10" y="8"/>
                    <a:pt x="7" y="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2" name="Freeform 13"/>
            <p:cNvSpPr>
              <a:spLocks/>
            </p:cNvSpPr>
            <p:nvPr userDrawn="1"/>
          </p:nvSpPr>
          <p:spPr bwMode="auto">
            <a:xfrm>
              <a:off x="7560288" y="798513"/>
              <a:ext cx="41348" cy="50800"/>
            </a:xfrm>
            <a:custGeom>
              <a:avLst/>
              <a:gdLst>
                <a:gd name="T0" fmla="*/ 0 w 26"/>
                <a:gd name="T1" fmla="*/ 4 h 32"/>
                <a:gd name="T2" fmla="*/ 10 w 26"/>
                <a:gd name="T3" fmla="*/ 4 h 32"/>
                <a:gd name="T4" fmla="*/ 10 w 26"/>
                <a:gd name="T5" fmla="*/ 32 h 32"/>
                <a:gd name="T6" fmla="*/ 16 w 26"/>
                <a:gd name="T7" fmla="*/ 32 h 32"/>
                <a:gd name="T8" fmla="*/ 16 w 26"/>
                <a:gd name="T9" fmla="*/ 4 h 32"/>
                <a:gd name="T10" fmla="*/ 26 w 26"/>
                <a:gd name="T11" fmla="*/ 4 h 32"/>
                <a:gd name="T12" fmla="*/ 26 w 26"/>
                <a:gd name="T13" fmla="*/ 0 h 32"/>
                <a:gd name="T14" fmla="*/ 0 w 26"/>
                <a:gd name="T15" fmla="*/ 0 h 32"/>
                <a:gd name="T16" fmla="*/ 0 w 26"/>
                <a:gd name="T17" fmla="*/ 4 h 32"/>
                <a:gd name="T18" fmla="*/ 0 w 26"/>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2">
                  <a:moveTo>
                    <a:pt x="0" y="4"/>
                  </a:moveTo>
                  <a:lnTo>
                    <a:pt x="10" y="4"/>
                  </a:lnTo>
                  <a:lnTo>
                    <a:pt x="10" y="32"/>
                  </a:lnTo>
                  <a:lnTo>
                    <a:pt x="16" y="32"/>
                  </a:lnTo>
                  <a:lnTo>
                    <a:pt x="16" y="4"/>
                  </a:lnTo>
                  <a:lnTo>
                    <a:pt x="26" y="4"/>
                  </a:lnTo>
                  <a:lnTo>
                    <a:pt x="26" y="0"/>
                  </a:lnTo>
                  <a:lnTo>
                    <a:pt x="0" y="0"/>
                  </a:lnTo>
                  <a:lnTo>
                    <a:pt x="0" y="4"/>
                  </a:lnTo>
                  <a:lnTo>
                    <a:pt x="0"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3" name="Freeform 14"/>
            <p:cNvSpPr>
              <a:spLocks noEditPoints="1"/>
            </p:cNvSpPr>
            <p:nvPr userDrawn="1"/>
          </p:nvSpPr>
          <p:spPr bwMode="auto">
            <a:xfrm>
              <a:off x="7611177" y="798513"/>
              <a:ext cx="44528" cy="50800"/>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0 w 14"/>
                <a:gd name="T15" fmla="*/ 16 h 16"/>
                <a:gd name="T16" fmla="*/ 14 w 14"/>
                <a:gd name="T17" fmla="*/ 16 h 16"/>
                <a:gd name="T18" fmla="*/ 8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0" y="16"/>
                    <a:pt x="10" y="16"/>
                    <a:pt x="10" y="16"/>
                  </a:cubicBezTo>
                  <a:cubicBezTo>
                    <a:pt x="14" y="16"/>
                    <a:pt x="14" y="16"/>
                    <a:pt x="14" y="16"/>
                  </a:cubicBezTo>
                  <a:cubicBezTo>
                    <a:pt x="8" y="10"/>
                    <a:pt x="8" y="10"/>
                    <a:pt x="8"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4" name="Freeform 15"/>
            <p:cNvSpPr>
              <a:spLocks noEditPoints="1"/>
            </p:cNvSpPr>
            <p:nvPr userDrawn="1"/>
          </p:nvSpPr>
          <p:spPr bwMode="auto">
            <a:xfrm>
              <a:off x="7658886" y="798513"/>
              <a:ext cx="54070" cy="50800"/>
            </a:xfrm>
            <a:custGeom>
              <a:avLst/>
              <a:gdLst>
                <a:gd name="T0" fmla="*/ 18 w 34"/>
                <a:gd name="T1" fmla="*/ 0 h 32"/>
                <a:gd name="T2" fmla="*/ 14 w 34"/>
                <a:gd name="T3" fmla="*/ 0 h 32"/>
                <a:gd name="T4" fmla="*/ 0 w 34"/>
                <a:gd name="T5" fmla="*/ 32 h 32"/>
                <a:gd name="T6" fmla="*/ 4 w 34"/>
                <a:gd name="T7" fmla="*/ 32 h 32"/>
                <a:gd name="T8" fmla="*/ 8 w 34"/>
                <a:gd name="T9" fmla="*/ 26 h 32"/>
                <a:gd name="T10" fmla="*/ 24 w 34"/>
                <a:gd name="T11" fmla="*/ 26 h 32"/>
                <a:gd name="T12" fmla="*/ 28 w 34"/>
                <a:gd name="T13" fmla="*/ 32 h 32"/>
                <a:gd name="T14" fmla="*/ 34 w 34"/>
                <a:gd name="T15" fmla="*/ 32 h 32"/>
                <a:gd name="T16" fmla="*/ 20 w 34"/>
                <a:gd name="T17" fmla="*/ 0 h 32"/>
                <a:gd name="T18" fmla="*/ 18 w 34"/>
                <a:gd name="T19" fmla="*/ 0 h 32"/>
                <a:gd name="T20" fmla="*/ 18 w 34"/>
                <a:gd name="T21" fmla="*/ 0 h 32"/>
                <a:gd name="T22" fmla="*/ 22 w 34"/>
                <a:gd name="T23" fmla="*/ 20 h 32"/>
                <a:gd name="T24" fmla="*/ 10 w 34"/>
                <a:gd name="T25" fmla="*/ 20 h 32"/>
                <a:gd name="T26" fmla="*/ 16 w 34"/>
                <a:gd name="T27" fmla="*/ 6 h 32"/>
                <a:gd name="T28" fmla="*/ 22 w 34"/>
                <a:gd name="T29" fmla="*/ 20 h 32"/>
                <a:gd name="T30" fmla="*/ 22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18" y="0"/>
                  </a:moveTo>
                  <a:lnTo>
                    <a:pt x="14" y="0"/>
                  </a:lnTo>
                  <a:lnTo>
                    <a:pt x="0" y="32"/>
                  </a:lnTo>
                  <a:lnTo>
                    <a:pt x="4" y="32"/>
                  </a:lnTo>
                  <a:lnTo>
                    <a:pt x="8" y="26"/>
                  </a:lnTo>
                  <a:lnTo>
                    <a:pt x="24" y="26"/>
                  </a:lnTo>
                  <a:lnTo>
                    <a:pt x="28" y="32"/>
                  </a:lnTo>
                  <a:lnTo>
                    <a:pt x="34" y="32"/>
                  </a:lnTo>
                  <a:lnTo>
                    <a:pt x="20" y="0"/>
                  </a:lnTo>
                  <a:lnTo>
                    <a:pt x="18" y="0"/>
                  </a:lnTo>
                  <a:lnTo>
                    <a:pt x="18" y="0"/>
                  </a:lnTo>
                  <a:close/>
                  <a:moveTo>
                    <a:pt x="22" y="20"/>
                  </a:moveTo>
                  <a:lnTo>
                    <a:pt x="10" y="20"/>
                  </a:lnTo>
                  <a:lnTo>
                    <a:pt x="16" y="6"/>
                  </a:lnTo>
                  <a:lnTo>
                    <a:pt x="22" y="20"/>
                  </a:lnTo>
                  <a:lnTo>
                    <a:pt x="22"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2" name="Freeform 16"/>
            <p:cNvSpPr>
              <a:spLocks/>
            </p:cNvSpPr>
            <p:nvPr userDrawn="1"/>
          </p:nvSpPr>
          <p:spPr bwMode="auto">
            <a:xfrm>
              <a:off x="7719318" y="798513"/>
              <a:ext cx="34987" cy="50800"/>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3" name="Freeform 17"/>
            <p:cNvSpPr>
              <a:spLocks/>
            </p:cNvSpPr>
            <p:nvPr userDrawn="1"/>
          </p:nvSpPr>
          <p:spPr bwMode="auto">
            <a:xfrm>
              <a:off x="7763846" y="798513"/>
              <a:ext cx="6361" cy="50800"/>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4" name="Freeform 18"/>
            <p:cNvSpPr>
              <a:spLocks noEditPoints="1"/>
            </p:cNvSpPr>
            <p:nvPr userDrawn="1"/>
          </p:nvSpPr>
          <p:spPr bwMode="auto">
            <a:xfrm>
              <a:off x="7779749" y="798513"/>
              <a:ext cx="52480" cy="50800"/>
            </a:xfrm>
            <a:custGeom>
              <a:avLst/>
              <a:gdLst>
                <a:gd name="T0" fmla="*/ 19 w 33"/>
                <a:gd name="T1" fmla="*/ 0 h 32"/>
                <a:gd name="T2" fmla="*/ 13 w 33"/>
                <a:gd name="T3" fmla="*/ 0 h 32"/>
                <a:gd name="T4" fmla="*/ 0 w 33"/>
                <a:gd name="T5" fmla="*/ 32 h 32"/>
                <a:gd name="T6" fmla="*/ 6 w 33"/>
                <a:gd name="T7" fmla="*/ 32 h 32"/>
                <a:gd name="T8" fmla="*/ 7 w 33"/>
                <a:gd name="T9" fmla="*/ 26 h 32"/>
                <a:gd name="T10" fmla="*/ 25 w 33"/>
                <a:gd name="T11" fmla="*/ 26 h 32"/>
                <a:gd name="T12" fmla="*/ 27 w 33"/>
                <a:gd name="T13" fmla="*/ 32 h 32"/>
                <a:gd name="T14" fmla="*/ 33 w 33"/>
                <a:gd name="T15" fmla="*/ 32 h 32"/>
                <a:gd name="T16" fmla="*/ 19 w 33"/>
                <a:gd name="T17" fmla="*/ 0 h 32"/>
                <a:gd name="T18" fmla="*/ 19 w 33"/>
                <a:gd name="T19" fmla="*/ 0 h 32"/>
                <a:gd name="T20" fmla="*/ 19 w 33"/>
                <a:gd name="T21" fmla="*/ 0 h 32"/>
                <a:gd name="T22" fmla="*/ 23 w 33"/>
                <a:gd name="T23" fmla="*/ 20 h 32"/>
                <a:gd name="T24" fmla="*/ 9 w 33"/>
                <a:gd name="T25" fmla="*/ 20 h 32"/>
                <a:gd name="T26" fmla="*/ 17 w 33"/>
                <a:gd name="T27" fmla="*/ 6 h 32"/>
                <a:gd name="T28" fmla="*/ 23 w 33"/>
                <a:gd name="T29" fmla="*/ 20 h 32"/>
                <a:gd name="T30" fmla="*/ 23 w 33"/>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32">
                  <a:moveTo>
                    <a:pt x="19" y="0"/>
                  </a:moveTo>
                  <a:lnTo>
                    <a:pt x="13" y="0"/>
                  </a:lnTo>
                  <a:lnTo>
                    <a:pt x="0" y="32"/>
                  </a:lnTo>
                  <a:lnTo>
                    <a:pt x="6" y="32"/>
                  </a:lnTo>
                  <a:lnTo>
                    <a:pt x="7" y="26"/>
                  </a:lnTo>
                  <a:lnTo>
                    <a:pt x="25" y="26"/>
                  </a:lnTo>
                  <a:lnTo>
                    <a:pt x="27" y="32"/>
                  </a:lnTo>
                  <a:lnTo>
                    <a:pt x="33" y="32"/>
                  </a:lnTo>
                  <a:lnTo>
                    <a:pt x="19" y="0"/>
                  </a:lnTo>
                  <a:lnTo>
                    <a:pt x="19" y="0"/>
                  </a:lnTo>
                  <a:lnTo>
                    <a:pt x="19" y="0"/>
                  </a:lnTo>
                  <a:close/>
                  <a:moveTo>
                    <a:pt x="23" y="20"/>
                  </a:moveTo>
                  <a:lnTo>
                    <a:pt x="9" y="20"/>
                  </a:lnTo>
                  <a:lnTo>
                    <a:pt x="17" y="6"/>
                  </a:lnTo>
                  <a:lnTo>
                    <a:pt x="23" y="20"/>
                  </a:lnTo>
                  <a:lnTo>
                    <a:pt x="23"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5" name="Freeform 19"/>
            <p:cNvSpPr>
              <a:spLocks/>
            </p:cNvSpPr>
            <p:nvPr userDrawn="1"/>
          </p:nvSpPr>
          <p:spPr bwMode="auto">
            <a:xfrm>
              <a:off x="7841771" y="798513"/>
              <a:ext cx="41348" cy="50800"/>
            </a:xfrm>
            <a:custGeom>
              <a:avLst/>
              <a:gdLst>
                <a:gd name="T0" fmla="*/ 22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2 w 26"/>
                <a:gd name="T19" fmla="*/ 0 h 32"/>
                <a:gd name="T20" fmla="*/ 22 w 26"/>
                <a:gd name="T21" fmla="*/ 22 h 32"/>
                <a:gd name="T22" fmla="*/ 22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2" y="22"/>
                  </a:moveTo>
                  <a:lnTo>
                    <a:pt x="2" y="0"/>
                  </a:lnTo>
                  <a:lnTo>
                    <a:pt x="0" y="0"/>
                  </a:lnTo>
                  <a:lnTo>
                    <a:pt x="0" y="32"/>
                  </a:lnTo>
                  <a:lnTo>
                    <a:pt x="4" y="32"/>
                  </a:lnTo>
                  <a:lnTo>
                    <a:pt x="4" y="10"/>
                  </a:lnTo>
                  <a:lnTo>
                    <a:pt x="22" y="32"/>
                  </a:lnTo>
                  <a:lnTo>
                    <a:pt x="26" y="32"/>
                  </a:lnTo>
                  <a:lnTo>
                    <a:pt x="26" y="0"/>
                  </a:lnTo>
                  <a:lnTo>
                    <a:pt x="22" y="0"/>
                  </a:lnTo>
                  <a:lnTo>
                    <a:pt x="22" y="22"/>
                  </a:lnTo>
                  <a:lnTo>
                    <a:pt x="22" y="2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6" name="Freeform 20"/>
            <p:cNvSpPr>
              <a:spLocks/>
            </p:cNvSpPr>
            <p:nvPr userDrawn="1"/>
          </p:nvSpPr>
          <p:spPr bwMode="auto">
            <a:xfrm>
              <a:off x="7921286" y="795338"/>
              <a:ext cx="47709" cy="53975"/>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2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4" y="15"/>
                    <a:pt x="3" y="12"/>
                    <a:pt x="3" y="9"/>
                  </a:cubicBezTo>
                  <a:cubicBezTo>
                    <a:pt x="3" y="6"/>
                    <a:pt x="4"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2"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7" name="Freeform 21"/>
            <p:cNvSpPr>
              <a:spLocks noEditPoints="1"/>
            </p:cNvSpPr>
            <p:nvPr userDrawn="1"/>
          </p:nvSpPr>
          <p:spPr bwMode="auto">
            <a:xfrm>
              <a:off x="7972176" y="798513"/>
              <a:ext cx="54070" cy="50800"/>
            </a:xfrm>
            <a:custGeom>
              <a:avLst/>
              <a:gdLst>
                <a:gd name="T0" fmla="*/ 20 w 34"/>
                <a:gd name="T1" fmla="*/ 0 h 32"/>
                <a:gd name="T2" fmla="*/ 14 w 34"/>
                <a:gd name="T3" fmla="*/ 0 h 32"/>
                <a:gd name="T4" fmla="*/ 0 w 34"/>
                <a:gd name="T5" fmla="*/ 32 h 32"/>
                <a:gd name="T6" fmla="*/ 6 w 34"/>
                <a:gd name="T7" fmla="*/ 32 h 32"/>
                <a:gd name="T8" fmla="*/ 8 w 34"/>
                <a:gd name="T9" fmla="*/ 26 h 32"/>
                <a:gd name="T10" fmla="*/ 26 w 34"/>
                <a:gd name="T11" fmla="*/ 26 h 32"/>
                <a:gd name="T12" fmla="*/ 28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0 w 34"/>
                <a:gd name="T25" fmla="*/ 20 h 32"/>
                <a:gd name="T26" fmla="*/ 16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8" y="26"/>
                  </a:lnTo>
                  <a:lnTo>
                    <a:pt x="26" y="26"/>
                  </a:lnTo>
                  <a:lnTo>
                    <a:pt x="28" y="32"/>
                  </a:lnTo>
                  <a:lnTo>
                    <a:pt x="34" y="32"/>
                  </a:lnTo>
                  <a:lnTo>
                    <a:pt x="20" y="0"/>
                  </a:lnTo>
                  <a:lnTo>
                    <a:pt x="20" y="0"/>
                  </a:lnTo>
                  <a:lnTo>
                    <a:pt x="20" y="0"/>
                  </a:lnTo>
                  <a:close/>
                  <a:moveTo>
                    <a:pt x="24" y="20"/>
                  </a:moveTo>
                  <a:lnTo>
                    <a:pt x="10" y="20"/>
                  </a:lnTo>
                  <a:lnTo>
                    <a:pt x="16" y="6"/>
                  </a:lnTo>
                  <a:lnTo>
                    <a:pt x="24" y="20"/>
                  </a:lnTo>
                  <a:lnTo>
                    <a:pt x="24"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8" name="Freeform 22"/>
            <p:cNvSpPr>
              <a:spLocks/>
            </p:cNvSpPr>
            <p:nvPr userDrawn="1"/>
          </p:nvSpPr>
          <p:spPr bwMode="auto">
            <a:xfrm>
              <a:off x="8023065" y="798513"/>
              <a:ext cx="44528" cy="50800"/>
            </a:xfrm>
            <a:custGeom>
              <a:avLst/>
              <a:gdLst>
                <a:gd name="T0" fmla="*/ 0 w 28"/>
                <a:gd name="T1" fmla="*/ 4 h 32"/>
                <a:gd name="T2" fmla="*/ 12 w 28"/>
                <a:gd name="T3" fmla="*/ 4 h 32"/>
                <a:gd name="T4" fmla="*/ 12 w 28"/>
                <a:gd name="T5" fmla="*/ 32 h 32"/>
                <a:gd name="T6" fmla="*/ 16 w 28"/>
                <a:gd name="T7" fmla="*/ 32 h 32"/>
                <a:gd name="T8" fmla="*/ 16 w 28"/>
                <a:gd name="T9" fmla="*/ 4 h 32"/>
                <a:gd name="T10" fmla="*/ 28 w 28"/>
                <a:gd name="T11" fmla="*/ 4 h 32"/>
                <a:gd name="T12" fmla="*/ 28 w 28"/>
                <a:gd name="T13" fmla="*/ 0 h 32"/>
                <a:gd name="T14" fmla="*/ 0 w 28"/>
                <a:gd name="T15" fmla="*/ 0 h 32"/>
                <a:gd name="T16" fmla="*/ 0 w 28"/>
                <a:gd name="T17" fmla="*/ 4 h 32"/>
                <a:gd name="T18" fmla="*/ 0 w 28"/>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32">
                  <a:moveTo>
                    <a:pt x="0" y="4"/>
                  </a:moveTo>
                  <a:lnTo>
                    <a:pt x="12" y="4"/>
                  </a:lnTo>
                  <a:lnTo>
                    <a:pt x="12" y="32"/>
                  </a:lnTo>
                  <a:lnTo>
                    <a:pt x="16" y="32"/>
                  </a:lnTo>
                  <a:lnTo>
                    <a:pt x="16" y="4"/>
                  </a:lnTo>
                  <a:lnTo>
                    <a:pt x="28" y="4"/>
                  </a:lnTo>
                  <a:lnTo>
                    <a:pt x="28" y="0"/>
                  </a:lnTo>
                  <a:lnTo>
                    <a:pt x="0" y="0"/>
                  </a:lnTo>
                  <a:lnTo>
                    <a:pt x="0" y="4"/>
                  </a:lnTo>
                  <a:lnTo>
                    <a:pt x="0"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9" name="Freeform 23"/>
            <p:cNvSpPr>
              <a:spLocks/>
            </p:cNvSpPr>
            <p:nvPr userDrawn="1"/>
          </p:nvSpPr>
          <p:spPr bwMode="auto">
            <a:xfrm>
              <a:off x="8073955" y="798513"/>
              <a:ext cx="44528" cy="50800"/>
            </a:xfrm>
            <a:custGeom>
              <a:avLst/>
              <a:gdLst>
                <a:gd name="T0" fmla="*/ 22 w 28"/>
                <a:gd name="T1" fmla="*/ 12 h 32"/>
                <a:gd name="T2" fmla="*/ 6 w 28"/>
                <a:gd name="T3" fmla="*/ 12 h 32"/>
                <a:gd name="T4" fmla="*/ 6 w 28"/>
                <a:gd name="T5" fmla="*/ 0 h 32"/>
                <a:gd name="T6" fmla="*/ 0 w 28"/>
                <a:gd name="T7" fmla="*/ 0 h 32"/>
                <a:gd name="T8" fmla="*/ 0 w 28"/>
                <a:gd name="T9" fmla="*/ 32 h 32"/>
                <a:gd name="T10" fmla="*/ 6 w 28"/>
                <a:gd name="T11" fmla="*/ 32 h 32"/>
                <a:gd name="T12" fmla="*/ 6 w 28"/>
                <a:gd name="T13" fmla="*/ 18 h 32"/>
                <a:gd name="T14" fmla="*/ 22 w 28"/>
                <a:gd name="T15" fmla="*/ 18 h 32"/>
                <a:gd name="T16" fmla="*/ 22 w 28"/>
                <a:gd name="T17" fmla="*/ 32 h 32"/>
                <a:gd name="T18" fmla="*/ 28 w 28"/>
                <a:gd name="T19" fmla="*/ 32 h 32"/>
                <a:gd name="T20" fmla="*/ 28 w 28"/>
                <a:gd name="T21" fmla="*/ 0 h 32"/>
                <a:gd name="T22" fmla="*/ 22 w 28"/>
                <a:gd name="T23" fmla="*/ 0 h 32"/>
                <a:gd name="T24" fmla="*/ 22 w 28"/>
                <a:gd name="T25" fmla="*/ 12 h 32"/>
                <a:gd name="T26" fmla="*/ 22 w 28"/>
                <a:gd name="T27"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32">
                  <a:moveTo>
                    <a:pt x="22" y="12"/>
                  </a:moveTo>
                  <a:lnTo>
                    <a:pt x="6" y="12"/>
                  </a:lnTo>
                  <a:lnTo>
                    <a:pt x="6" y="0"/>
                  </a:lnTo>
                  <a:lnTo>
                    <a:pt x="0" y="0"/>
                  </a:lnTo>
                  <a:lnTo>
                    <a:pt x="0" y="32"/>
                  </a:lnTo>
                  <a:lnTo>
                    <a:pt x="6" y="32"/>
                  </a:lnTo>
                  <a:lnTo>
                    <a:pt x="6" y="18"/>
                  </a:lnTo>
                  <a:lnTo>
                    <a:pt x="22" y="18"/>
                  </a:lnTo>
                  <a:lnTo>
                    <a:pt x="22" y="32"/>
                  </a:lnTo>
                  <a:lnTo>
                    <a:pt x="28" y="32"/>
                  </a:lnTo>
                  <a:lnTo>
                    <a:pt x="28" y="0"/>
                  </a:lnTo>
                  <a:lnTo>
                    <a:pt x="22" y="0"/>
                  </a:lnTo>
                  <a:lnTo>
                    <a:pt x="22" y="12"/>
                  </a:lnTo>
                  <a:lnTo>
                    <a:pt x="22" y="1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0" name="Freeform 24"/>
            <p:cNvSpPr>
              <a:spLocks noEditPoints="1"/>
            </p:cNvSpPr>
            <p:nvPr userDrawn="1"/>
          </p:nvSpPr>
          <p:spPr bwMode="auto">
            <a:xfrm>
              <a:off x="8128025" y="795338"/>
              <a:ext cx="50890" cy="53975"/>
            </a:xfrm>
            <a:custGeom>
              <a:avLst/>
              <a:gdLst>
                <a:gd name="T0" fmla="*/ 8 w 16"/>
                <a:gd name="T1" fmla="*/ 0 h 17"/>
                <a:gd name="T2" fmla="*/ 0 w 16"/>
                <a:gd name="T3" fmla="*/ 9 h 17"/>
                <a:gd name="T4" fmla="*/ 8 w 16"/>
                <a:gd name="T5" fmla="*/ 17 h 17"/>
                <a:gd name="T6" fmla="*/ 16 w 16"/>
                <a:gd name="T7" fmla="*/ 9 h 17"/>
                <a:gd name="T8" fmla="*/ 8 w 16"/>
                <a:gd name="T9" fmla="*/ 0 h 17"/>
                <a:gd name="T10" fmla="*/ 8 w 16"/>
                <a:gd name="T11" fmla="*/ 15 h 17"/>
                <a:gd name="T12" fmla="*/ 2 w 16"/>
                <a:gd name="T13" fmla="*/ 9 h 17"/>
                <a:gd name="T14" fmla="*/ 8 w 16"/>
                <a:gd name="T15" fmla="*/ 3 h 17"/>
                <a:gd name="T16" fmla="*/ 14 w 16"/>
                <a:gd name="T17" fmla="*/ 9 h 17"/>
                <a:gd name="T18" fmla="*/ 8 w 16"/>
                <a:gd name="T19"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0"/>
                  </a:moveTo>
                  <a:cubicBezTo>
                    <a:pt x="3" y="0"/>
                    <a:pt x="0" y="4"/>
                    <a:pt x="0" y="9"/>
                  </a:cubicBezTo>
                  <a:cubicBezTo>
                    <a:pt x="0" y="13"/>
                    <a:pt x="2" y="17"/>
                    <a:pt x="8" y="17"/>
                  </a:cubicBezTo>
                  <a:cubicBezTo>
                    <a:pt x="14" y="17"/>
                    <a:pt x="16" y="13"/>
                    <a:pt x="16" y="9"/>
                  </a:cubicBezTo>
                  <a:cubicBezTo>
                    <a:pt x="16" y="5"/>
                    <a:pt x="14" y="0"/>
                    <a:pt x="8" y="0"/>
                  </a:cubicBezTo>
                  <a:close/>
                  <a:moveTo>
                    <a:pt x="8" y="15"/>
                  </a:moveTo>
                  <a:cubicBezTo>
                    <a:pt x="4" y="15"/>
                    <a:pt x="2" y="12"/>
                    <a:pt x="2" y="9"/>
                  </a:cubicBezTo>
                  <a:cubicBezTo>
                    <a:pt x="2" y="6"/>
                    <a:pt x="4" y="3"/>
                    <a:pt x="8" y="3"/>
                  </a:cubicBezTo>
                  <a:cubicBezTo>
                    <a:pt x="12" y="3"/>
                    <a:pt x="14" y="6"/>
                    <a:pt x="14" y="9"/>
                  </a:cubicBezTo>
                  <a:cubicBezTo>
                    <a:pt x="14" y="12"/>
                    <a:pt x="12" y="15"/>
                    <a:pt x="8" y="1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1" name="Freeform 25"/>
            <p:cNvSpPr>
              <a:spLocks/>
            </p:cNvSpPr>
            <p:nvPr userDrawn="1"/>
          </p:nvSpPr>
          <p:spPr bwMode="auto">
            <a:xfrm>
              <a:off x="8188456" y="798513"/>
              <a:ext cx="34987" cy="50800"/>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2" name="Freeform 26"/>
            <p:cNvSpPr>
              <a:spLocks/>
            </p:cNvSpPr>
            <p:nvPr userDrawn="1"/>
          </p:nvSpPr>
          <p:spPr bwMode="auto">
            <a:xfrm>
              <a:off x="8232985" y="798513"/>
              <a:ext cx="6361" cy="50800"/>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3" name="Freeform 27"/>
            <p:cNvSpPr>
              <a:spLocks/>
            </p:cNvSpPr>
            <p:nvPr userDrawn="1"/>
          </p:nvSpPr>
          <p:spPr bwMode="auto">
            <a:xfrm>
              <a:off x="8248888" y="795338"/>
              <a:ext cx="47709" cy="53975"/>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3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5" y="15"/>
                    <a:pt x="3" y="12"/>
                    <a:pt x="3" y="9"/>
                  </a:cubicBezTo>
                  <a:cubicBezTo>
                    <a:pt x="3" y="6"/>
                    <a:pt x="5"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3"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4" name="Freeform 28"/>
            <p:cNvSpPr>
              <a:spLocks/>
            </p:cNvSpPr>
            <p:nvPr userDrawn="1"/>
          </p:nvSpPr>
          <p:spPr bwMode="auto">
            <a:xfrm>
              <a:off x="8331584" y="798513"/>
              <a:ext cx="41348" cy="50800"/>
            </a:xfrm>
            <a:custGeom>
              <a:avLst/>
              <a:gdLst>
                <a:gd name="T0" fmla="*/ 11 w 13"/>
                <a:gd name="T1" fmla="*/ 9 h 16"/>
                <a:gd name="T2" fmla="*/ 7 w 13"/>
                <a:gd name="T3" fmla="*/ 14 h 16"/>
                <a:gd name="T4" fmla="*/ 2 w 13"/>
                <a:gd name="T5" fmla="*/ 9 h 16"/>
                <a:gd name="T6" fmla="*/ 2 w 13"/>
                <a:gd name="T7" fmla="*/ 0 h 16"/>
                <a:gd name="T8" fmla="*/ 0 w 13"/>
                <a:gd name="T9" fmla="*/ 0 h 16"/>
                <a:gd name="T10" fmla="*/ 0 w 13"/>
                <a:gd name="T11" fmla="*/ 9 h 16"/>
                <a:gd name="T12" fmla="*/ 7 w 13"/>
                <a:gd name="T13" fmla="*/ 16 h 16"/>
                <a:gd name="T14" fmla="*/ 13 w 13"/>
                <a:gd name="T15" fmla="*/ 9 h 16"/>
                <a:gd name="T16" fmla="*/ 13 w 13"/>
                <a:gd name="T17" fmla="*/ 0 h 16"/>
                <a:gd name="T18" fmla="*/ 11 w 13"/>
                <a:gd name="T19" fmla="*/ 0 h 16"/>
                <a:gd name="T20" fmla="*/ 11 w 13"/>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6">
                  <a:moveTo>
                    <a:pt x="11" y="9"/>
                  </a:moveTo>
                  <a:cubicBezTo>
                    <a:pt x="11" y="12"/>
                    <a:pt x="9" y="14"/>
                    <a:pt x="7" y="14"/>
                  </a:cubicBezTo>
                  <a:cubicBezTo>
                    <a:pt x="5" y="14"/>
                    <a:pt x="2" y="12"/>
                    <a:pt x="2" y="9"/>
                  </a:cubicBezTo>
                  <a:cubicBezTo>
                    <a:pt x="2" y="0"/>
                    <a:pt x="2" y="0"/>
                    <a:pt x="2" y="0"/>
                  </a:cubicBezTo>
                  <a:cubicBezTo>
                    <a:pt x="0" y="0"/>
                    <a:pt x="0" y="0"/>
                    <a:pt x="0" y="0"/>
                  </a:cubicBezTo>
                  <a:cubicBezTo>
                    <a:pt x="0" y="9"/>
                    <a:pt x="0" y="9"/>
                    <a:pt x="0" y="9"/>
                  </a:cubicBezTo>
                  <a:cubicBezTo>
                    <a:pt x="0" y="14"/>
                    <a:pt x="3" y="16"/>
                    <a:pt x="7" y="16"/>
                  </a:cubicBezTo>
                  <a:cubicBezTo>
                    <a:pt x="10" y="16"/>
                    <a:pt x="13" y="14"/>
                    <a:pt x="13" y="9"/>
                  </a:cubicBezTo>
                  <a:cubicBezTo>
                    <a:pt x="13" y="0"/>
                    <a:pt x="13" y="0"/>
                    <a:pt x="13" y="0"/>
                  </a:cubicBezTo>
                  <a:cubicBezTo>
                    <a:pt x="11" y="0"/>
                    <a:pt x="11" y="0"/>
                    <a:pt x="11" y="0"/>
                  </a:cubicBezTo>
                  <a:cubicBezTo>
                    <a:pt x="11" y="9"/>
                    <a:pt x="11" y="9"/>
                    <a:pt x="11"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5" name="Freeform 29"/>
            <p:cNvSpPr>
              <a:spLocks/>
            </p:cNvSpPr>
            <p:nvPr userDrawn="1"/>
          </p:nvSpPr>
          <p:spPr bwMode="auto">
            <a:xfrm>
              <a:off x="8388834" y="798513"/>
              <a:ext cx="41348" cy="50800"/>
            </a:xfrm>
            <a:custGeom>
              <a:avLst/>
              <a:gdLst>
                <a:gd name="T0" fmla="*/ 20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0 w 26"/>
                <a:gd name="T19" fmla="*/ 0 h 32"/>
                <a:gd name="T20" fmla="*/ 20 w 26"/>
                <a:gd name="T21" fmla="*/ 22 h 32"/>
                <a:gd name="T22" fmla="*/ 20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0" y="22"/>
                  </a:moveTo>
                  <a:lnTo>
                    <a:pt x="2" y="0"/>
                  </a:lnTo>
                  <a:lnTo>
                    <a:pt x="0" y="0"/>
                  </a:lnTo>
                  <a:lnTo>
                    <a:pt x="0" y="32"/>
                  </a:lnTo>
                  <a:lnTo>
                    <a:pt x="4" y="32"/>
                  </a:lnTo>
                  <a:lnTo>
                    <a:pt x="4" y="10"/>
                  </a:lnTo>
                  <a:lnTo>
                    <a:pt x="22" y="32"/>
                  </a:lnTo>
                  <a:lnTo>
                    <a:pt x="26" y="32"/>
                  </a:lnTo>
                  <a:lnTo>
                    <a:pt x="26" y="0"/>
                  </a:lnTo>
                  <a:lnTo>
                    <a:pt x="20" y="0"/>
                  </a:lnTo>
                  <a:lnTo>
                    <a:pt x="20" y="22"/>
                  </a:lnTo>
                  <a:lnTo>
                    <a:pt x="20" y="2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6" name="Freeform 30"/>
            <p:cNvSpPr>
              <a:spLocks/>
            </p:cNvSpPr>
            <p:nvPr userDrawn="1"/>
          </p:nvSpPr>
          <p:spPr bwMode="auto">
            <a:xfrm>
              <a:off x="8442905" y="798513"/>
              <a:ext cx="9542" cy="50800"/>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7" name="Freeform 31"/>
            <p:cNvSpPr>
              <a:spLocks/>
            </p:cNvSpPr>
            <p:nvPr userDrawn="1"/>
          </p:nvSpPr>
          <p:spPr bwMode="auto">
            <a:xfrm>
              <a:off x="8461988" y="798513"/>
              <a:ext cx="50890" cy="50800"/>
            </a:xfrm>
            <a:custGeom>
              <a:avLst/>
              <a:gdLst>
                <a:gd name="T0" fmla="*/ 6 w 32"/>
                <a:gd name="T1" fmla="*/ 0 h 32"/>
                <a:gd name="T2" fmla="*/ 0 w 32"/>
                <a:gd name="T3" fmla="*/ 0 h 32"/>
                <a:gd name="T4" fmla="*/ 12 w 32"/>
                <a:gd name="T5" fmla="*/ 32 h 32"/>
                <a:gd name="T6" fmla="*/ 18 w 32"/>
                <a:gd name="T7" fmla="*/ 32 h 32"/>
                <a:gd name="T8" fmla="*/ 32 w 32"/>
                <a:gd name="T9" fmla="*/ 0 h 32"/>
                <a:gd name="T10" fmla="*/ 26 w 32"/>
                <a:gd name="T11" fmla="*/ 0 h 32"/>
                <a:gd name="T12" fmla="*/ 16 w 32"/>
                <a:gd name="T13" fmla="*/ 26 h 32"/>
                <a:gd name="T14" fmla="*/ 6 w 32"/>
                <a:gd name="T15" fmla="*/ 0 h 32"/>
                <a:gd name="T16" fmla="*/ 6 w 32"/>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2">
                  <a:moveTo>
                    <a:pt x="6" y="0"/>
                  </a:moveTo>
                  <a:lnTo>
                    <a:pt x="0" y="0"/>
                  </a:lnTo>
                  <a:lnTo>
                    <a:pt x="12" y="32"/>
                  </a:lnTo>
                  <a:lnTo>
                    <a:pt x="18" y="32"/>
                  </a:lnTo>
                  <a:lnTo>
                    <a:pt x="32" y="0"/>
                  </a:lnTo>
                  <a:lnTo>
                    <a:pt x="26" y="0"/>
                  </a:lnTo>
                  <a:lnTo>
                    <a:pt x="16" y="26"/>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8" name="Freeform 32"/>
            <p:cNvSpPr>
              <a:spLocks/>
            </p:cNvSpPr>
            <p:nvPr userDrawn="1"/>
          </p:nvSpPr>
          <p:spPr bwMode="auto">
            <a:xfrm>
              <a:off x="8519239" y="798513"/>
              <a:ext cx="38167" cy="50800"/>
            </a:xfrm>
            <a:custGeom>
              <a:avLst/>
              <a:gdLst>
                <a:gd name="T0" fmla="*/ 6 w 24"/>
                <a:gd name="T1" fmla="*/ 18 h 32"/>
                <a:gd name="T2" fmla="*/ 24 w 24"/>
                <a:gd name="T3" fmla="*/ 18 h 32"/>
                <a:gd name="T4" fmla="*/ 24 w 24"/>
                <a:gd name="T5" fmla="*/ 12 h 32"/>
                <a:gd name="T6" fmla="*/ 6 w 24"/>
                <a:gd name="T7" fmla="*/ 12 h 32"/>
                <a:gd name="T8" fmla="*/ 6 w 24"/>
                <a:gd name="T9" fmla="*/ 4 h 32"/>
                <a:gd name="T10" fmla="*/ 24 w 24"/>
                <a:gd name="T11" fmla="*/ 4 h 32"/>
                <a:gd name="T12" fmla="*/ 24 w 24"/>
                <a:gd name="T13" fmla="*/ 0 h 32"/>
                <a:gd name="T14" fmla="*/ 0 w 24"/>
                <a:gd name="T15" fmla="*/ 0 h 32"/>
                <a:gd name="T16" fmla="*/ 0 w 24"/>
                <a:gd name="T17" fmla="*/ 32 h 32"/>
                <a:gd name="T18" fmla="*/ 24 w 24"/>
                <a:gd name="T19" fmla="*/ 32 h 32"/>
                <a:gd name="T20" fmla="*/ 24 w 24"/>
                <a:gd name="T21" fmla="*/ 26 h 32"/>
                <a:gd name="T22" fmla="*/ 6 w 24"/>
                <a:gd name="T23" fmla="*/ 26 h 32"/>
                <a:gd name="T24" fmla="*/ 6 w 24"/>
                <a:gd name="T25" fmla="*/ 18 h 32"/>
                <a:gd name="T26" fmla="*/ 6 w 24"/>
                <a:gd name="T27"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6" y="18"/>
                  </a:moveTo>
                  <a:lnTo>
                    <a:pt x="24" y="18"/>
                  </a:lnTo>
                  <a:lnTo>
                    <a:pt x="24" y="12"/>
                  </a:lnTo>
                  <a:lnTo>
                    <a:pt x="6" y="12"/>
                  </a:lnTo>
                  <a:lnTo>
                    <a:pt x="6" y="4"/>
                  </a:lnTo>
                  <a:lnTo>
                    <a:pt x="24" y="4"/>
                  </a:lnTo>
                  <a:lnTo>
                    <a:pt x="24" y="0"/>
                  </a:lnTo>
                  <a:lnTo>
                    <a:pt x="0" y="0"/>
                  </a:lnTo>
                  <a:lnTo>
                    <a:pt x="0" y="32"/>
                  </a:lnTo>
                  <a:lnTo>
                    <a:pt x="24" y="32"/>
                  </a:lnTo>
                  <a:lnTo>
                    <a:pt x="24" y="26"/>
                  </a:lnTo>
                  <a:lnTo>
                    <a:pt x="6" y="26"/>
                  </a:lnTo>
                  <a:lnTo>
                    <a:pt x="6" y="18"/>
                  </a:lnTo>
                  <a:lnTo>
                    <a:pt x="6"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9" name="Freeform 33"/>
            <p:cNvSpPr>
              <a:spLocks noEditPoints="1"/>
            </p:cNvSpPr>
            <p:nvPr userDrawn="1"/>
          </p:nvSpPr>
          <p:spPr bwMode="auto">
            <a:xfrm>
              <a:off x="8570129" y="798513"/>
              <a:ext cx="44528" cy="50800"/>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1 w 14"/>
                <a:gd name="T15" fmla="*/ 16 h 16"/>
                <a:gd name="T16" fmla="*/ 14 w 14"/>
                <a:gd name="T17" fmla="*/ 16 h 16"/>
                <a:gd name="T18" fmla="*/ 9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1" y="16"/>
                    <a:pt x="11" y="16"/>
                    <a:pt x="11" y="16"/>
                  </a:cubicBezTo>
                  <a:cubicBezTo>
                    <a:pt x="14" y="16"/>
                    <a:pt x="14" y="16"/>
                    <a:pt x="14" y="16"/>
                  </a:cubicBezTo>
                  <a:cubicBezTo>
                    <a:pt x="9" y="10"/>
                    <a:pt x="9" y="10"/>
                    <a:pt x="9"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0" name="Freeform 34"/>
            <p:cNvSpPr>
              <a:spLocks/>
            </p:cNvSpPr>
            <p:nvPr userDrawn="1"/>
          </p:nvSpPr>
          <p:spPr bwMode="auto">
            <a:xfrm>
              <a:off x="8617838" y="795338"/>
              <a:ext cx="44528" cy="53975"/>
            </a:xfrm>
            <a:custGeom>
              <a:avLst/>
              <a:gdLst>
                <a:gd name="T0" fmla="*/ 8 w 14"/>
                <a:gd name="T1" fmla="*/ 7 h 17"/>
                <a:gd name="T2" fmla="*/ 4 w 14"/>
                <a:gd name="T3" fmla="*/ 5 h 17"/>
                <a:gd name="T4" fmla="*/ 7 w 14"/>
                <a:gd name="T5" fmla="*/ 3 h 17"/>
                <a:gd name="T6" fmla="*/ 12 w 14"/>
                <a:gd name="T7" fmla="*/ 5 h 17"/>
                <a:gd name="T8" fmla="*/ 12 w 14"/>
                <a:gd name="T9" fmla="*/ 5 h 17"/>
                <a:gd name="T10" fmla="*/ 14 w 14"/>
                <a:gd name="T11" fmla="*/ 4 h 17"/>
                <a:gd name="T12" fmla="*/ 14 w 14"/>
                <a:gd name="T13" fmla="*/ 3 h 17"/>
                <a:gd name="T14" fmla="*/ 7 w 14"/>
                <a:gd name="T15" fmla="*/ 0 h 17"/>
                <a:gd name="T16" fmla="*/ 2 w 14"/>
                <a:gd name="T17" fmla="*/ 2 h 17"/>
                <a:gd name="T18" fmla="*/ 1 w 14"/>
                <a:gd name="T19" fmla="*/ 5 h 17"/>
                <a:gd name="T20" fmla="*/ 7 w 14"/>
                <a:gd name="T21" fmla="*/ 10 h 17"/>
                <a:gd name="T22" fmla="*/ 12 w 14"/>
                <a:gd name="T23" fmla="*/ 12 h 17"/>
                <a:gd name="T24" fmla="*/ 7 w 14"/>
                <a:gd name="T25" fmla="*/ 15 h 17"/>
                <a:gd name="T26" fmla="*/ 3 w 14"/>
                <a:gd name="T27" fmla="*/ 12 h 17"/>
                <a:gd name="T28" fmla="*/ 2 w 14"/>
                <a:gd name="T29" fmla="*/ 12 h 17"/>
                <a:gd name="T30" fmla="*/ 0 w 14"/>
                <a:gd name="T31" fmla="*/ 13 h 17"/>
                <a:gd name="T32" fmla="*/ 0 w 14"/>
                <a:gd name="T33" fmla="*/ 14 h 17"/>
                <a:gd name="T34" fmla="*/ 7 w 14"/>
                <a:gd name="T35" fmla="*/ 17 h 17"/>
                <a:gd name="T36" fmla="*/ 14 w 14"/>
                <a:gd name="T37" fmla="*/ 12 h 17"/>
                <a:gd name="T38" fmla="*/ 8 w 14"/>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7">
                  <a:moveTo>
                    <a:pt x="8" y="7"/>
                  </a:moveTo>
                  <a:cubicBezTo>
                    <a:pt x="5" y="7"/>
                    <a:pt x="4" y="6"/>
                    <a:pt x="4" y="5"/>
                  </a:cubicBezTo>
                  <a:cubicBezTo>
                    <a:pt x="4" y="4"/>
                    <a:pt x="5" y="3"/>
                    <a:pt x="7" y="3"/>
                  </a:cubicBezTo>
                  <a:cubicBezTo>
                    <a:pt x="9" y="3"/>
                    <a:pt x="11" y="3"/>
                    <a:pt x="12" y="5"/>
                  </a:cubicBezTo>
                  <a:cubicBezTo>
                    <a:pt x="12" y="5"/>
                    <a:pt x="12" y="5"/>
                    <a:pt x="12" y="5"/>
                  </a:cubicBezTo>
                  <a:cubicBezTo>
                    <a:pt x="14" y="4"/>
                    <a:pt x="14" y="4"/>
                    <a:pt x="14" y="4"/>
                  </a:cubicBezTo>
                  <a:cubicBezTo>
                    <a:pt x="14" y="3"/>
                    <a:pt x="14" y="3"/>
                    <a:pt x="14" y="3"/>
                  </a:cubicBezTo>
                  <a:cubicBezTo>
                    <a:pt x="12" y="1"/>
                    <a:pt x="10" y="0"/>
                    <a:pt x="7" y="0"/>
                  </a:cubicBezTo>
                  <a:cubicBezTo>
                    <a:pt x="6" y="0"/>
                    <a:pt x="3" y="1"/>
                    <a:pt x="2" y="2"/>
                  </a:cubicBezTo>
                  <a:cubicBezTo>
                    <a:pt x="1" y="3"/>
                    <a:pt x="1" y="4"/>
                    <a:pt x="1" y="5"/>
                  </a:cubicBezTo>
                  <a:cubicBezTo>
                    <a:pt x="1" y="9"/>
                    <a:pt x="5" y="9"/>
                    <a:pt x="7" y="10"/>
                  </a:cubicBezTo>
                  <a:cubicBezTo>
                    <a:pt x="10" y="10"/>
                    <a:pt x="12" y="11"/>
                    <a:pt x="12" y="12"/>
                  </a:cubicBezTo>
                  <a:cubicBezTo>
                    <a:pt x="12" y="15"/>
                    <a:pt x="8" y="15"/>
                    <a:pt x="7" y="15"/>
                  </a:cubicBezTo>
                  <a:cubicBezTo>
                    <a:pt x="6" y="15"/>
                    <a:pt x="4" y="14"/>
                    <a:pt x="3" y="12"/>
                  </a:cubicBezTo>
                  <a:cubicBezTo>
                    <a:pt x="2" y="12"/>
                    <a:pt x="2" y="12"/>
                    <a:pt x="2" y="12"/>
                  </a:cubicBezTo>
                  <a:cubicBezTo>
                    <a:pt x="0" y="13"/>
                    <a:pt x="0" y="13"/>
                    <a:pt x="0" y="13"/>
                  </a:cubicBezTo>
                  <a:cubicBezTo>
                    <a:pt x="0" y="14"/>
                    <a:pt x="0" y="14"/>
                    <a:pt x="0" y="14"/>
                  </a:cubicBezTo>
                  <a:cubicBezTo>
                    <a:pt x="2" y="16"/>
                    <a:pt x="4" y="17"/>
                    <a:pt x="7" y="17"/>
                  </a:cubicBezTo>
                  <a:cubicBezTo>
                    <a:pt x="11" y="17"/>
                    <a:pt x="14" y="16"/>
                    <a:pt x="14" y="12"/>
                  </a:cubicBezTo>
                  <a:cubicBezTo>
                    <a:pt x="14" y="9"/>
                    <a:pt x="11" y="8"/>
                    <a:pt x="8" y="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1" name="Freeform 35"/>
            <p:cNvSpPr>
              <a:spLocks/>
            </p:cNvSpPr>
            <p:nvPr userDrawn="1"/>
          </p:nvSpPr>
          <p:spPr bwMode="auto">
            <a:xfrm>
              <a:off x="8671908" y="798513"/>
              <a:ext cx="9542" cy="50800"/>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2" name="Freeform 36"/>
            <p:cNvSpPr>
              <a:spLocks/>
            </p:cNvSpPr>
            <p:nvPr userDrawn="1"/>
          </p:nvSpPr>
          <p:spPr bwMode="auto">
            <a:xfrm>
              <a:off x="8690991" y="798513"/>
              <a:ext cx="84286" cy="50800"/>
            </a:xfrm>
            <a:custGeom>
              <a:avLst/>
              <a:gdLst>
                <a:gd name="T0" fmla="*/ 29 w 53"/>
                <a:gd name="T1" fmla="*/ 0 h 32"/>
                <a:gd name="T2" fmla="*/ 0 w 53"/>
                <a:gd name="T3" fmla="*/ 0 h 32"/>
                <a:gd name="T4" fmla="*/ 0 w 53"/>
                <a:gd name="T5" fmla="*/ 4 h 32"/>
                <a:gd name="T6" fmla="*/ 9 w 53"/>
                <a:gd name="T7" fmla="*/ 4 h 32"/>
                <a:gd name="T8" fmla="*/ 9 w 53"/>
                <a:gd name="T9" fmla="*/ 32 h 32"/>
                <a:gd name="T10" fmla="*/ 15 w 53"/>
                <a:gd name="T11" fmla="*/ 32 h 32"/>
                <a:gd name="T12" fmla="*/ 15 w 53"/>
                <a:gd name="T13" fmla="*/ 4 h 32"/>
                <a:gd name="T14" fmla="*/ 25 w 53"/>
                <a:gd name="T15" fmla="*/ 4 h 32"/>
                <a:gd name="T16" fmla="*/ 35 w 53"/>
                <a:gd name="T17" fmla="*/ 18 h 32"/>
                <a:gd name="T18" fmla="*/ 35 w 53"/>
                <a:gd name="T19" fmla="*/ 32 h 32"/>
                <a:gd name="T20" fmla="*/ 41 w 53"/>
                <a:gd name="T21" fmla="*/ 32 h 32"/>
                <a:gd name="T22" fmla="*/ 41 w 53"/>
                <a:gd name="T23" fmla="*/ 18 h 32"/>
                <a:gd name="T24" fmla="*/ 53 w 53"/>
                <a:gd name="T25" fmla="*/ 0 h 32"/>
                <a:gd name="T26" fmla="*/ 53 w 53"/>
                <a:gd name="T27" fmla="*/ 0 h 32"/>
                <a:gd name="T28" fmla="*/ 53 w 53"/>
                <a:gd name="T29" fmla="*/ 0 h 32"/>
                <a:gd name="T30" fmla="*/ 47 w 53"/>
                <a:gd name="T31" fmla="*/ 0 h 32"/>
                <a:gd name="T32" fmla="*/ 37 w 53"/>
                <a:gd name="T33" fmla="*/ 14 h 32"/>
                <a:gd name="T34" fmla="*/ 29 w 53"/>
                <a:gd name="T35" fmla="*/ 0 h 32"/>
                <a:gd name="T36" fmla="*/ 29 w 53"/>
                <a:gd name="T3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 h="32">
                  <a:moveTo>
                    <a:pt x="29" y="0"/>
                  </a:moveTo>
                  <a:lnTo>
                    <a:pt x="0" y="0"/>
                  </a:lnTo>
                  <a:lnTo>
                    <a:pt x="0" y="4"/>
                  </a:lnTo>
                  <a:lnTo>
                    <a:pt x="9" y="4"/>
                  </a:lnTo>
                  <a:lnTo>
                    <a:pt x="9" y="32"/>
                  </a:lnTo>
                  <a:lnTo>
                    <a:pt x="15" y="32"/>
                  </a:lnTo>
                  <a:lnTo>
                    <a:pt x="15" y="4"/>
                  </a:lnTo>
                  <a:lnTo>
                    <a:pt x="25" y="4"/>
                  </a:lnTo>
                  <a:lnTo>
                    <a:pt x="35" y="18"/>
                  </a:lnTo>
                  <a:lnTo>
                    <a:pt x="35" y="32"/>
                  </a:lnTo>
                  <a:lnTo>
                    <a:pt x="41" y="32"/>
                  </a:lnTo>
                  <a:lnTo>
                    <a:pt x="41" y="18"/>
                  </a:lnTo>
                  <a:lnTo>
                    <a:pt x="53" y="0"/>
                  </a:lnTo>
                  <a:lnTo>
                    <a:pt x="53" y="0"/>
                  </a:lnTo>
                  <a:lnTo>
                    <a:pt x="53" y="0"/>
                  </a:lnTo>
                  <a:lnTo>
                    <a:pt x="47" y="0"/>
                  </a:lnTo>
                  <a:lnTo>
                    <a:pt x="37" y="14"/>
                  </a:lnTo>
                  <a:lnTo>
                    <a:pt x="29" y="0"/>
                  </a:lnTo>
                  <a:lnTo>
                    <a:pt x="29"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3" name="Freeform 37"/>
            <p:cNvSpPr>
              <a:spLocks/>
            </p:cNvSpPr>
            <p:nvPr userDrawn="1"/>
          </p:nvSpPr>
          <p:spPr bwMode="auto">
            <a:xfrm>
              <a:off x="8484252" y="371475"/>
              <a:ext cx="291025" cy="363538"/>
            </a:xfrm>
            <a:custGeom>
              <a:avLst/>
              <a:gdLst>
                <a:gd name="T0" fmla="*/ 92 w 92"/>
                <a:gd name="T1" fmla="*/ 0 h 115"/>
                <a:gd name="T2" fmla="*/ 92 w 92"/>
                <a:gd name="T3" fmla="*/ 71 h 115"/>
                <a:gd name="T4" fmla="*/ 49 w 92"/>
                <a:gd name="T5" fmla="*/ 115 h 115"/>
                <a:gd name="T6" fmla="*/ 0 w 92"/>
                <a:gd name="T7" fmla="*/ 70 h 115"/>
                <a:gd name="T8" fmla="*/ 0 w 92"/>
                <a:gd name="T9" fmla="*/ 0 h 115"/>
                <a:gd name="T10" fmla="*/ 22 w 92"/>
                <a:gd name="T11" fmla="*/ 0 h 115"/>
                <a:gd name="T12" fmla="*/ 22 w 92"/>
                <a:gd name="T13" fmla="*/ 72 h 115"/>
                <a:gd name="T14" fmla="*/ 50 w 92"/>
                <a:gd name="T15" fmla="*/ 105 h 115"/>
                <a:gd name="T16" fmla="*/ 79 w 92"/>
                <a:gd name="T17" fmla="*/ 73 h 115"/>
                <a:gd name="T18" fmla="*/ 79 w 92"/>
                <a:gd name="T19" fmla="*/ 0 h 115"/>
                <a:gd name="T20" fmla="*/ 92 w 92"/>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115">
                  <a:moveTo>
                    <a:pt x="92" y="0"/>
                  </a:moveTo>
                  <a:cubicBezTo>
                    <a:pt x="92" y="71"/>
                    <a:pt x="92" y="71"/>
                    <a:pt x="92" y="71"/>
                  </a:cubicBezTo>
                  <a:cubicBezTo>
                    <a:pt x="92" y="109"/>
                    <a:pt x="62" y="115"/>
                    <a:pt x="49" y="115"/>
                  </a:cubicBezTo>
                  <a:cubicBezTo>
                    <a:pt x="25" y="115"/>
                    <a:pt x="0" y="107"/>
                    <a:pt x="0" y="70"/>
                  </a:cubicBezTo>
                  <a:cubicBezTo>
                    <a:pt x="0" y="0"/>
                    <a:pt x="0" y="0"/>
                    <a:pt x="0" y="0"/>
                  </a:cubicBezTo>
                  <a:cubicBezTo>
                    <a:pt x="22" y="0"/>
                    <a:pt x="22" y="0"/>
                    <a:pt x="22" y="0"/>
                  </a:cubicBezTo>
                  <a:cubicBezTo>
                    <a:pt x="22" y="72"/>
                    <a:pt x="22" y="72"/>
                    <a:pt x="22" y="72"/>
                  </a:cubicBezTo>
                  <a:cubicBezTo>
                    <a:pt x="22" y="93"/>
                    <a:pt x="32" y="105"/>
                    <a:pt x="50" y="105"/>
                  </a:cubicBezTo>
                  <a:cubicBezTo>
                    <a:pt x="66" y="105"/>
                    <a:pt x="79" y="95"/>
                    <a:pt x="79" y="73"/>
                  </a:cubicBezTo>
                  <a:cubicBezTo>
                    <a:pt x="79" y="0"/>
                    <a:pt x="79" y="0"/>
                    <a:pt x="79" y="0"/>
                  </a:cubicBezTo>
                  <a:cubicBezTo>
                    <a:pt x="92" y="0"/>
                    <a:pt x="92" y="0"/>
                    <a:pt x="92"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4" name="Freeform 38"/>
            <p:cNvSpPr>
              <a:spLocks/>
            </p:cNvSpPr>
            <p:nvPr userDrawn="1"/>
          </p:nvSpPr>
          <p:spPr bwMode="auto">
            <a:xfrm>
              <a:off x="8096219" y="365125"/>
              <a:ext cx="337144" cy="369888"/>
            </a:xfrm>
            <a:custGeom>
              <a:avLst/>
              <a:gdLst>
                <a:gd name="T0" fmla="*/ 61 w 106"/>
                <a:gd name="T1" fmla="*/ 117 h 117"/>
                <a:gd name="T2" fmla="*/ 0 w 106"/>
                <a:gd name="T3" fmla="*/ 60 h 117"/>
                <a:gd name="T4" fmla="*/ 63 w 106"/>
                <a:gd name="T5" fmla="*/ 0 h 117"/>
                <a:gd name="T6" fmla="*/ 97 w 106"/>
                <a:gd name="T7" fmla="*/ 13 h 117"/>
                <a:gd name="T8" fmla="*/ 106 w 106"/>
                <a:gd name="T9" fmla="*/ 28 h 117"/>
                <a:gd name="T10" fmla="*/ 94 w 106"/>
                <a:gd name="T11" fmla="*/ 39 h 117"/>
                <a:gd name="T12" fmla="*/ 83 w 106"/>
                <a:gd name="T13" fmla="*/ 28 h 117"/>
                <a:gd name="T14" fmla="*/ 86 w 106"/>
                <a:gd name="T15" fmla="*/ 20 h 117"/>
                <a:gd name="T16" fmla="*/ 63 w 106"/>
                <a:gd name="T17" fmla="*/ 10 h 117"/>
                <a:gd name="T18" fmla="*/ 21 w 106"/>
                <a:gd name="T19" fmla="*/ 58 h 117"/>
                <a:gd name="T20" fmla="*/ 65 w 106"/>
                <a:gd name="T21" fmla="*/ 108 h 117"/>
                <a:gd name="T22" fmla="*/ 102 w 106"/>
                <a:gd name="T23" fmla="*/ 93 h 117"/>
                <a:gd name="T24" fmla="*/ 106 w 106"/>
                <a:gd name="T25" fmla="*/ 99 h 117"/>
                <a:gd name="T26" fmla="*/ 61 w 106"/>
                <a:gd name="T27"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17">
                  <a:moveTo>
                    <a:pt x="61" y="117"/>
                  </a:moveTo>
                  <a:cubicBezTo>
                    <a:pt x="23" y="117"/>
                    <a:pt x="0" y="91"/>
                    <a:pt x="0" y="60"/>
                  </a:cubicBezTo>
                  <a:cubicBezTo>
                    <a:pt x="0" y="29"/>
                    <a:pt x="24" y="0"/>
                    <a:pt x="63" y="0"/>
                  </a:cubicBezTo>
                  <a:cubicBezTo>
                    <a:pt x="74" y="0"/>
                    <a:pt x="88" y="4"/>
                    <a:pt x="97" y="13"/>
                  </a:cubicBezTo>
                  <a:cubicBezTo>
                    <a:pt x="102" y="16"/>
                    <a:pt x="106" y="23"/>
                    <a:pt x="106" y="28"/>
                  </a:cubicBezTo>
                  <a:cubicBezTo>
                    <a:pt x="106" y="34"/>
                    <a:pt x="101" y="39"/>
                    <a:pt x="94" y="39"/>
                  </a:cubicBezTo>
                  <a:cubicBezTo>
                    <a:pt x="88" y="39"/>
                    <a:pt x="83" y="34"/>
                    <a:pt x="83" y="28"/>
                  </a:cubicBezTo>
                  <a:cubicBezTo>
                    <a:pt x="83" y="25"/>
                    <a:pt x="84" y="22"/>
                    <a:pt x="86" y="20"/>
                  </a:cubicBezTo>
                  <a:cubicBezTo>
                    <a:pt x="81" y="14"/>
                    <a:pt x="71" y="10"/>
                    <a:pt x="63" y="10"/>
                  </a:cubicBezTo>
                  <a:cubicBezTo>
                    <a:pt x="36" y="10"/>
                    <a:pt x="21" y="35"/>
                    <a:pt x="21" y="58"/>
                  </a:cubicBezTo>
                  <a:cubicBezTo>
                    <a:pt x="21" y="85"/>
                    <a:pt x="38" y="108"/>
                    <a:pt x="65" y="108"/>
                  </a:cubicBezTo>
                  <a:cubicBezTo>
                    <a:pt x="79" y="108"/>
                    <a:pt x="90" y="102"/>
                    <a:pt x="102" y="93"/>
                  </a:cubicBezTo>
                  <a:cubicBezTo>
                    <a:pt x="106" y="99"/>
                    <a:pt x="106" y="99"/>
                    <a:pt x="106" y="99"/>
                  </a:cubicBezTo>
                  <a:cubicBezTo>
                    <a:pt x="94" y="111"/>
                    <a:pt x="77" y="117"/>
                    <a:pt x="61" y="11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5" name="Freeform 39"/>
            <p:cNvSpPr>
              <a:spLocks noEditPoints="1"/>
            </p:cNvSpPr>
            <p:nvPr userDrawn="1"/>
          </p:nvSpPr>
          <p:spPr bwMode="auto">
            <a:xfrm>
              <a:off x="7760666" y="371475"/>
              <a:ext cx="329192" cy="357188"/>
            </a:xfrm>
            <a:custGeom>
              <a:avLst/>
              <a:gdLst>
                <a:gd name="T0" fmla="*/ 163 w 207"/>
                <a:gd name="T1" fmla="*/ 225 h 225"/>
                <a:gd name="T2" fmla="*/ 207 w 207"/>
                <a:gd name="T3" fmla="*/ 225 h 225"/>
                <a:gd name="T4" fmla="*/ 119 w 207"/>
                <a:gd name="T5" fmla="*/ 0 h 225"/>
                <a:gd name="T6" fmla="*/ 85 w 207"/>
                <a:gd name="T7" fmla="*/ 0 h 225"/>
                <a:gd name="T8" fmla="*/ 0 w 207"/>
                <a:gd name="T9" fmla="*/ 225 h 225"/>
                <a:gd name="T10" fmla="*/ 21 w 207"/>
                <a:gd name="T11" fmla="*/ 225 h 225"/>
                <a:gd name="T12" fmla="*/ 47 w 207"/>
                <a:gd name="T13" fmla="*/ 161 h 225"/>
                <a:gd name="T14" fmla="*/ 139 w 207"/>
                <a:gd name="T15" fmla="*/ 161 h 225"/>
                <a:gd name="T16" fmla="*/ 163 w 207"/>
                <a:gd name="T17" fmla="*/ 225 h 225"/>
                <a:gd name="T18" fmla="*/ 163 w 207"/>
                <a:gd name="T19" fmla="*/ 225 h 225"/>
                <a:gd name="T20" fmla="*/ 53 w 207"/>
                <a:gd name="T21" fmla="*/ 141 h 225"/>
                <a:gd name="T22" fmla="*/ 93 w 207"/>
                <a:gd name="T23" fmla="*/ 36 h 225"/>
                <a:gd name="T24" fmla="*/ 133 w 207"/>
                <a:gd name="T25" fmla="*/ 141 h 225"/>
                <a:gd name="T26" fmla="*/ 53 w 207"/>
                <a:gd name="T27" fmla="*/ 141 h 225"/>
                <a:gd name="T28" fmla="*/ 53 w 207"/>
                <a:gd name="T29" fmla="*/ 14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7" h="225">
                  <a:moveTo>
                    <a:pt x="163" y="225"/>
                  </a:moveTo>
                  <a:lnTo>
                    <a:pt x="207" y="225"/>
                  </a:lnTo>
                  <a:lnTo>
                    <a:pt x="119" y="0"/>
                  </a:lnTo>
                  <a:lnTo>
                    <a:pt x="85" y="0"/>
                  </a:lnTo>
                  <a:lnTo>
                    <a:pt x="0" y="225"/>
                  </a:lnTo>
                  <a:lnTo>
                    <a:pt x="21" y="225"/>
                  </a:lnTo>
                  <a:lnTo>
                    <a:pt x="47" y="161"/>
                  </a:lnTo>
                  <a:lnTo>
                    <a:pt x="139" y="161"/>
                  </a:lnTo>
                  <a:lnTo>
                    <a:pt x="163" y="225"/>
                  </a:lnTo>
                  <a:lnTo>
                    <a:pt x="163" y="225"/>
                  </a:lnTo>
                  <a:close/>
                  <a:moveTo>
                    <a:pt x="53" y="141"/>
                  </a:moveTo>
                  <a:lnTo>
                    <a:pt x="93" y="36"/>
                  </a:lnTo>
                  <a:lnTo>
                    <a:pt x="133" y="141"/>
                  </a:lnTo>
                  <a:lnTo>
                    <a:pt x="53" y="141"/>
                  </a:lnTo>
                  <a:lnTo>
                    <a:pt x="53" y="14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1788784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10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9794120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1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0038922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40242315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8902910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23751446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5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87323885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16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9011324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17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070485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18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0991938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1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942743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44" name="Rectangle 4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AutoShape 3"/>
          <p:cNvSpPr>
            <a:spLocks noChangeAspect="1" noChangeArrowheads="1" noTextEdit="1"/>
          </p:cNvSpPr>
          <p:nvPr userDrawn="1"/>
        </p:nvSpPr>
        <p:spPr bwMode="auto">
          <a:xfrm>
            <a:off x="0" y="0"/>
            <a:ext cx="9144227"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6" name="Freeform 5"/>
          <p:cNvSpPr>
            <a:spLocks/>
          </p:cNvSpPr>
          <p:nvPr userDrawn="1"/>
        </p:nvSpPr>
        <p:spPr bwMode="auto">
          <a:xfrm>
            <a:off x="0" y="457200"/>
            <a:ext cx="4572114" cy="6388100"/>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8C857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7" name="Freeform 6"/>
          <p:cNvSpPr>
            <a:spLocks/>
          </p:cNvSpPr>
          <p:nvPr userDrawn="1"/>
        </p:nvSpPr>
        <p:spPr bwMode="auto">
          <a:xfrm>
            <a:off x="4572114" y="-3175"/>
            <a:ext cx="4572114" cy="6858000"/>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nvGrpSpPr>
          <p:cNvPr id="2" name="Group 1"/>
          <p:cNvGrpSpPr/>
          <p:nvPr userDrawn="1"/>
        </p:nvGrpSpPr>
        <p:grpSpPr>
          <a:xfrm>
            <a:off x="7401258" y="365125"/>
            <a:ext cx="1374019" cy="484188"/>
            <a:chOff x="7401258" y="365125"/>
            <a:chExt cx="1374019" cy="484188"/>
          </a:xfrm>
        </p:grpSpPr>
        <p:sp>
          <p:nvSpPr>
            <p:cNvPr id="48" name="Freeform 7"/>
            <p:cNvSpPr>
              <a:spLocks/>
            </p:cNvSpPr>
            <p:nvPr userDrawn="1"/>
          </p:nvSpPr>
          <p:spPr bwMode="auto">
            <a:xfrm>
              <a:off x="7401258" y="371475"/>
              <a:ext cx="289435" cy="369888"/>
            </a:xfrm>
            <a:custGeom>
              <a:avLst/>
              <a:gdLst>
                <a:gd name="T0" fmla="*/ 91 w 91"/>
                <a:gd name="T1" fmla="*/ 0 h 117"/>
                <a:gd name="T2" fmla="*/ 91 w 91"/>
                <a:gd name="T3" fmla="*/ 51 h 117"/>
                <a:gd name="T4" fmla="*/ 46 w 91"/>
                <a:gd name="T5" fmla="*/ 117 h 117"/>
                <a:gd name="T6" fmla="*/ 0 w 91"/>
                <a:gd name="T7" fmla="*/ 51 h 117"/>
                <a:gd name="T8" fmla="*/ 0 w 91"/>
                <a:gd name="T9" fmla="*/ 0 h 117"/>
                <a:gd name="T10" fmla="*/ 91 w 91"/>
                <a:gd name="T11" fmla="*/ 0 h 117"/>
              </a:gdLst>
              <a:ahLst/>
              <a:cxnLst>
                <a:cxn ang="0">
                  <a:pos x="T0" y="T1"/>
                </a:cxn>
                <a:cxn ang="0">
                  <a:pos x="T2" y="T3"/>
                </a:cxn>
                <a:cxn ang="0">
                  <a:pos x="T4" y="T5"/>
                </a:cxn>
                <a:cxn ang="0">
                  <a:pos x="T6" y="T7"/>
                </a:cxn>
                <a:cxn ang="0">
                  <a:pos x="T8" y="T9"/>
                </a:cxn>
                <a:cxn ang="0">
                  <a:pos x="T10" y="T11"/>
                </a:cxn>
              </a:cxnLst>
              <a:rect l="0" t="0" r="r" b="b"/>
              <a:pathLst>
                <a:path w="91" h="117">
                  <a:moveTo>
                    <a:pt x="91" y="0"/>
                  </a:moveTo>
                  <a:cubicBezTo>
                    <a:pt x="91" y="51"/>
                    <a:pt x="91" y="51"/>
                    <a:pt x="91" y="51"/>
                  </a:cubicBezTo>
                  <a:cubicBezTo>
                    <a:pt x="91" y="77"/>
                    <a:pt x="74" y="105"/>
                    <a:pt x="46" y="117"/>
                  </a:cubicBezTo>
                  <a:cubicBezTo>
                    <a:pt x="18" y="105"/>
                    <a:pt x="0" y="77"/>
                    <a:pt x="0" y="51"/>
                  </a:cubicBezTo>
                  <a:cubicBezTo>
                    <a:pt x="0" y="0"/>
                    <a:pt x="0" y="0"/>
                    <a:pt x="0" y="0"/>
                  </a:cubicBezTo>
                  <a:cubicBezTo>
                    <a:pt x="91" y="0"/>
                    <a:pt x="91" y="0"/>
                    <a:pt x="91" y="0"/>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9" name="Freeform 8"/>
            <p:cNvSpPr>
              <a:spLocks/>
            </p:cNvSpPr>
            <p:nvPr userDrawn="1"/>
          </p:nvSpPr>
          <p:spPr bwMode="auto">
            <a:xfrm>
              <a:off x="7455328" y="415925"/>
              <a:ext cx="181294" cy="236538"/>
            </a:xfrm>
            <a:custGeom>
              <a:avLst/>
              <a:gdLst>
                <a:gd name="T0" fmla="*/ 0 w 114"/>
                <a:gd name="T1" fmla="*/ 74 h 149"/>
                <a:gd name="T2" fmla="*/ 58 w 114"/>
                <a:gd name="T3" fmla="*/ 0 h 149"/>
                <a:gd name="T4" fmla="*/ 114 w 114"/>
                <a:gd name="T5" fmla="*/ 74 h 149"/>
                <a:gd name="T6" fmla="*/ 58 w 114"/>
                <a:gd name="T7" fmla="*/ 149 h 149"/>
                <a:gd name="T8" fmla="*/ 0 w 114"/>
                <a:gd name="T9" fmla="*/ 74 h 149"/>
                <a:gd name="T10" fmla="*/ 0 w 114"/>
                <a:gd name="T11" fmla="*/ 74 h 149"/>
              </a:gdLst>
              <a:ahLst/>
              <a:cxnLst>
                <a:cxn ang="0">
                  <a:pos x="T0" y="T1"/>
                </a:cxn>
                <a:cxn ang="0">
                  <a:pos x="T2" y="T3"/>
                </a:cxn>
                <a:cxn ang="0">
                  <a:pos x="T4" y="T5"/>
                </a:cxn>
                <a:cxn ang="0">
                  <a:pos x="T6" y="T7"/>
                </a:cxn>
                <a:cxn ang="0">
                  <a:pos x="T8" y="T9"/>
                </a:cxn>
                <a:cxn ang="0">
                  <a:pos x="T10" y="T11"/>
                </a:cxn>
              </a:cxnLst>
              <a:rect l="0" t="0" r="r" b="b"/>
              <a:pathLst>
                <a:path w="114" h="149">
                  <a:moveTo>
                    <a:pt x="0" y="74"/>
                  </a:moveTo>
                  <a:lnTo>
                    <a:pt x="58" y="0"/>
                  </a:lnTo>
                  <a:lnTo>
                    <a:pt x="114" y="74"/>
                  </a:lnTo>
                  <a:lnTo>
                    <a:pt x="58" y="149"/>
                  </a:lnTo>
                  <a:lnTo>
                    <a:pt x="0" y="74"/>
                  </a:lnTo>
                  <a:lnTo>
                    <a:pt x="0" y="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0" name="Freeform 9"/>
            <p:cNvSpPr>
              <a:spLocks/>
            </p:cNvSpPr>
            <p:nvPr userDrawn="1"/>
          </p:nvSpPr>
          <p:spPr bwMode="auto">
            <a:xfrm>
              <a:off x="7480773" y="466725"/>
              <a:ext cx="130405" cy="153988"/>
            </a:xfrm>
            <a:custGeom>
              <a:avLst/>
              <a:gdLst>
                <a:gd name="T0" fmla="*/ 18 w 41"/>
                <a:gd name="T1" fmla="*/ 26 h 49"/>
                <a:gd name="T2" fmla="*/ 21 w 41"/>
                <a:gd name="T3" fmla="*/ 49 h 49"/>
                <a:gd name="T4" fmla="*/ 21 w 41"/>
                <a:gd name="T5" fmla="*/ 49 h 49"/>
                <a:gd name="T6" fmla="*/ 21 w 41"/>
                <a:gd name="T7" fmla="*/ 49 h 49"/>
                <a:gd name="T8" fmla="*/ 23 w 41"/>
                <a:gd name="T9" fmla="*/ 26 h 49"/>
                <a:gd name="T10" fmla="*/ 23 w 41"/>
                <a:gd name="T11" fmla="*/ 24 h 49"/>
                <a:gd name="T12" fmla="*/ 32 w 41"/>
                <a:gd name="T13" fmla="*/ 24 h 49"/>
                <a:gd name="T14" fmla="*/ 32 w 41"/>
                <a:gd name="T15" fmla="*/ 25 h 49"/>
                <a:gd name="T16" fmla="*/ 35 w 41"/>
                <a:gd name="T17" fmla="*/ 28 h 49"/>
                <a:gd name="T18" fmla="*/ 37 w 41"/>
                <a:gd name="T19" fmla="*/ 25 h 49"/>
                <a:gd name="T20" fmla="*/ 37 w 41"/>
                <a:gd name="T21" fmla="*/ 24 h 49"/>
                <a:gd name="T22" fmla="*/ 38 w 41"/>
                <a:gd name="T23" fmla="*/ 24 h 49"/>
                <a:gd name="T24" fmla="*/ 41 w 41"/>
                <a:gd name="T25" fmla="*/ 21 h 49"/>
                <a:gd name="T26" fmla="*/ 38 w 41"/>
                <a:gd name="T27" fmla="*/ 19 h 49"/>
                <a:gd name="T28" fmla="*/ 37 w 41"/>
                <a:gd name="T29" fmla="*/ 19 h 49"/>
                <a:gd name="T30" fmla="*/ 37 w 41"/>
                <a:gd name="T31" fmla="*/ 18 h 49"/>
                <a:gd name="T32" fmla="*/ 35 w 41"/>
                <a:gd name="T33" fmla="*/ 15 h 49"/>
                <a:gd name="T34" fmla="*/ 32 w 41"/>
                <a:gd name="T35" fmla="*/ 18 h 49"/>
                <a:gd name="T36" fmla="*/ 32 w 41"/>
                <a:gd name="T37" fmla="*/ 19 h 49"/>
                <a:gd name="T38" fmla="*/ 23 w 41"/>
                <a:gd name="T39" fmla="*/ 19 h 49"/>
                <a:gd name="T40" fmla="*/ 23 w 41"/>
                <a:gd name="T41" fmla="*/ 9 h 49"/>
                <a:gd name="T42" fmla="*/ 24 w 41"/>
                <a:gd name="T43" fmla="*/ 9 h 49"/>
                <a:gd name="T44" fmla="*/ 27 w 41"/>
                <a:gd name="T45" fmla="*/ 6 h 49"/>
                <a:gd name="T46" fmla="*/ 24 w 41"/>
                <a:gd name="T47" fmla="*/ 3 h 49"/>
                <a:gd name="T48" fmla="*/ 23 w 41"/>
                <a:gd name="T49" fmla="*/ 3 h 49"/>
                <a:gd name="T50" fmla="*/ 23 w 41"/>
                <a:gd name="T51" fmla="*/ 3 h 49"/>
                <a:gd name="T52" fmla="*/ 21 w 41"/>
                <a:gd name="T53" fmla="*/ 0 h 49"/>
                <a:gd name="T54" fmla="*/ 18 w 41"/>
                <a:gd name="T55" fmla="*/ 3 h 49"/>
                <a:gd name="T56" fmla="*/ 18 w 41"/>
                <a:gd name="T57" fmla="*/ 3 h 49"/>
                <a:gd name="T58" fmla="*/ 17 w 41"/>
                <a:gd name="T59" fmla="*/ 3 h 49"/>
                <a:gd name="T60" fmla="*/ 14 w 41"/>
                <a:gd name="T61" fmla="*/ 6 h 49"/>
                <a:gd name="T62" fmla="*/ 17 w 41"/>
                <a:gd name="T63" fmla="*/ 9 h 49"/>
                <a:gd name="T64" fmla="*/ 18 w 41"/>
                <a:gd name="T65" fmla="*/ 9 h 49"/>
                <a:gd name="T66" fmla="*/ 18 w 41"/>
                <a:gd name="T67" fmla="*/ 19 h 49"/>
                <a:gd name="T68" fmla="*/ 18 w 41"/>
                <a:gd name="T69" fmla="*/ 19 h 49"/>
                <a:gd name="T70" fmla="*/ 10 w 41"/>
                <a:gd name="T71" fmla="*/ 19 h 49"/>
                <a:gd name="T72" fmla="*/ 10 w 41"/>
                <a:gd name="T73" fmla="*/ 18 h 49"/>
                <a:gd name="T74" fmla="*/ 7 w 41"/>
                <a:gd name="T75" fmla="*/ 15 h 49"/>
                <a:gd name="T76" fmla="*/ 4 w 41"/>
                <a:gd name="T77" fmla="*/ 18 h 49"/>
                <a:gd name="T78" fmla="*/ 4 w 41"/>
                <a:gd name="T79" fmla="*/ 19 h 49"/>
                <a:gd name="T80" fmla="*/ 4 w 41"/>
                <a:gd name="T81" fmla="*/ 19 h 49"/>
                <a:gd name="T82" fmla="*/ 0 w 41"/>
                <a:gd name="T83" fmla="*/ 21 h 49"/>
                <a:gd name="T84" fmla="*/ 4 w 41"/>
                <a:gd name="T85" fmla="*/ 24 h 49"/>
                <a:gd name="T86" fmla="*/ 4 w 41"/>
                <a:gd name="T87" fmla="*/ 24 h 49"/>
                <a:gd name="T88" fmla="*/ 4 w 41"/>
                <a:gd name="T89" fmla="*/ 25 h 49"/>
                <a:gd name="T90" fmla="*/ 7 w 41"/>
                <a:gd name="T91" fmla="*/ 28 h 49"/>
                <a:gd name="T92" fmla="*/ 10 w 41"/>
                <a:gd name="T93" fmla="*/ 25 h 49"/>
                <a:gd name="T94" fmla="*/ 10 w 41"/>
                <a:gd name="T95" fmla="*/ 24 h 49"/>
                <a:gd name="T96" fmla="*/ 18 w 41"/>
                <a:gd name="T97" fmla="*/ 24 h 49"/>
                <a:gd name="T98" fmla="*/ 18 w 41"/>
                <a:gd name="T99"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 h="49">
                  <a:moveTo>
                    <a:pt x="18" y="26"/>
                  </a:moveTo>
                  <a:cubicBezTo>
                    <a:pt x="18" y="36"/>
                    <a:pt x="20" y="48"/>
                    <a:pt x="21" y="49"/>
                  </a:cubicBezTo>
                  <a:cubicBezTo>
                    <a:pt x="21" y="49"/>
                    <a:pt x="21" y="49"/>
                    <a:pt x="21" y="49"/>
                  </a:cubicBezTo>
                  <a:cubicBezTo>
                    <a:pt x="21" y="49"/>
                    <a:pt x="21" y="49"/>
                    <a:pt x="21" y="49"/>
                  </a:cubicBezTo>
                  <a:cubicBezTo>
                    <a:pt x="21" y="48"/>
                    <a:pt x="23" y="36"/>
                    <a:pt x="23" y="26"/>
                  </a:cubicBezTo>
                  <a:cubicBezTo>
                    <a:pt x="23" y="24"/>
                    <a:pt x="23" y="24"/>
                    <a:pt x="23" y="24"/>
                  </a:cubicBezTo>
                  <a:cubicBezTo>
                    <a:pt x="32" y="24"/>
                    <a:pt x="32" y="24"/>
                    <a:pt x="32" y="24"/>
                  </a:cubicBezTo>
                  <a:cubicBezTo>
                    <a:pt x="32" y="25"/>
                    <a:pt x="32" y="25"/>
                    <a:pt x="32" y="25"/>
                  </a:cubicBezTo>
                  <a:cubicBezTo>
                    <a:pt x="32" y="26"/>
                    <a:pt x="33" y="28"/>
                    <a:pt x="35" y="28"/>
                  </a:cubicBezTo>
                  <a:cubicBezTo>
                    <a:pt x="36" y="28"/>
                    <a:pt x="37" y="26"/>
                    <a:pt x="37" y="25"/>
                  </a:cubicBezTo>
                  <a:cubicBezTo>
                    <a:pt x="37" y="24"/>
                    <a:pt x="37" y="24"/>
                    <a:pt x="37" y="24"/>
                  </a:cubicBezTo>
                  <a:cubicBezTo>
                    <a:pt x="38" y="24"/>
                    <a:pt x="38" y="24"/>
                    <a:pt x="38" y="24"/>
                  </a:cubicBezTo>
                  <a:cubicBezTo>
                    <a:pt x="39" y="24"/>
                    <a:pt x="41" y="23"/>
                    <a:pt x="41" y="21"/>
                  </a:cubicBezTo>
                  <a:cubicBezTo>
                    <a:pt x="41" y="20"/>
                    <a:pt x="39" y="19"/>
                    <a:pt x="38" y="19"/>
                  </a:cubicBezTo>
                  <a:cubicBezTo>
                    <a:pt x="37" y="19"/>
                    <a:pt x="37" y="19"/>
                    <a:pt x="37" y="19"/>
                  </a:cubicBezTo>
                  <a:cubicBezTo>
                    <a:pt x="37" y="18"/>
                    <a:pt x="37" y="18"/>
                    <a:pt x="37" y="18"/>
                  </a:cubicBezTo>
                  <a:cubicBezTo>
                    <a:pt x="37" y="17"/>
                    <a:pt x="36" y="15"/>
                    <a:pt x="35" y="15"/>
                  </a:cubicBezTo>
                  <a:cubicBezTo>
                    <a:pt x="33" y="15"/>
                    <a:pt x="32" y="17"/>
                    <a:pt x="32" y="18"/>
                  </a:cubicBezTo>
                  <a:cubicBezTo>
                    <a:pt x="32" y="19"/>
                    <a:pt x="32" y="19"/>
                    <a:pt x="32" y="19"/>
                  </a:cubicBezTo>
                  <a:cubicBezTo>
                    <a:pt x="23" y="19"/>
                    <a:pt x="23" y="19"/>
                    <a:pt x="23" y="19"/>
                  </a:cubicBezTo>
                  <a:cubicBezTo>
                    <a:pt x="23" y="9"/>
                    <a:pt x="23" y="9"/>
                    <a:pt x="23" y="9"/>
                  </a:cubicBezTo>
                  <a:cubicBezTo>
                    <a:pt x="24" y="9"/>
                    <a:pt x="24" y="9"/>
                    <a:pt x="24" y="9"/>
                  </a:cubicBezTo>
                  <a:cubicBezTo>
                    <a:pt x="25" y="9"/>
                    <a:pt x="27" y="8"/>
                    <a:pt x="27" y="6"/>
                  </a:cubicBezTo>
                  <a:cubicBezTo>
                    <a:pt x="27" y="5"/>
                    <a:pt x="25" y="3"/>
                    <a:pt x="24" y="3"/>
                  </a:cubicBezTo>
                  <a:cubicBezTo>
                    <a:pt x="23" y="3"/>
                    <a:pt x="23" y="3"/>
                    <a:pt x="23" y="3"/>
                  </a:cubicBezTo>
                  <a:cubicBezTo>
                    <a:pt x="23" y="3"/>
                    <a:pt x="23" y="3"/>
                    <a:pt x="23" y="3"/>
                  </a:cubicBezTo>
                  <a:cubicBezTo>
                    <a:pt x="23" y="1"/>
                    <a:pt x="22" y="0"/>
                    <a:pt x="21" y="0"/>
                  </a:cubicBezTo>
                  <a:cubicBezTo>
                    <a:pt x="19" y="0"/>
                    <a:pt x="18" y="1"/>
                    <a:pt x="18" y="3"/>
                  </a:cubicBezTo>
                  <a:cubicBezTo>
                    <a:pt x="18" y="3"/>
                    <a:pt x="18" y="3"/>
                    <a:pt x="18" y="3"/>
                  </a:cubicBezTo>
                  <a:cubicBezTo>
                    <a:pt x="17" y="3"/>
                    <a:pt x="17" y="3"/>
                    <a:pt x="17" y="3"/>
                  </a:cubicBezTo>
                  <a:cubicBezTo>
                    <a:pt x="16" y="3"/>
                    <a:pt x="14" y="5"/>
                    <a:pt x="14" y="6"/>
                  </a:cubicBezTo>
                  <a:cubicBezTo>
                    <a:pt x="14" y="8"/>
                    <a:pt x="16" y="9"/>
                    <a:pt x="17" y="9"/>
                  </a:cubicBezTo>
                  <a:cubicBezTo>
                    <a:pt x="18" y="9"/>
                    <a:pt x="18" y="9"/>
                    <a:pt x="18" y="9"/>
                  </a:cubicBezTo>
                  <a:cubicBezTo>
                    <a:pt x="18" y="19"/>
                    <a:pt x="18" y="19"/>
                    <a:pt x="18" y="19"/>
                  </a:cubicBezTo>
                  <a:cubicBezTo>
                    <a:pt x="18" y="19"/>
                    <a:pt x="18" y="19"/>
                    <a:pt x="18" y="19"/>
                  </a:cubicBezTo>
                  <a:cubicBezTo>
                    <a:pt x="10" y="19"/>
                    <a:pt x="10" y="19"/>
                    <a:pt x="10" y="19"/>
                  </a:cubicBezTo>
                  <a:cubicBezTo>
                    <a:pt x="10" y="18"/>
                    <a:pt x="10" y="18"/>
                    <a:pt x="10" y="18"/>
                  </a:cubicBezTo>
                  <a:cubicBezTo>
                    <a:pt x="10" y="17"/>
                    <a:pt x="8" y="15"/>
                    <a:pt x="7" y="15"/>
                  </a:cubicBezTo>
                  <a:cubicBezTo>
                    <a:pt x="5" y="15"/>
                    <a:pt x="4" y="17"/>
                    <a:pt x="4" y="18"/>
                  </a:cubicBezTo>
                  <a:cubicBezTo>
                    <a:pt x="4" y="19"/>
                    <a:pt x="4" y="19"/>
                    <a:pt x="4" y="19"/>
                  </a:cubicBezTo>
                  <a:cubicBezTo>
                    <a:pt x="4" y="19"/>
                    <a:pt x="4" y="19"/>
                    <a:pt x="4" y="19"/>
                  </a:cubicBezTo>
                  <a:cubicBezTo>
                    <a:pt x="2" y="19"/>
                    <a:pt x="0" y="20"/>
                    <a:pt x="0" y="21"/>
                  </a:cubicBezTo>
                  <a:cubicBezTo>
                    <a:pt x="0" y="23"/>
                    <a:pt x="2" y="24"/>
                    <a:pt x="4" y="24"/>
                  </a:cubicBezTo>
                  <a:cubicBezTo>
                    <a:pt x="4" y="24"/>
                    <a:pt x="4" y="24"/>
                    <a:pt x="4" y="24"/>
                  </a:cubicBezTo>
                  <a:cubicBezTo>
                    <a:pt x="4" y="25"/>
                    <a:pt x="4" y="25"/>
                    <a:pt x="4" y="25"/>
                  </a:cubicBezTo>
                  <a:cubicBezTo>
                    <a:pt x="4" y="26"/>
                    <a:pt x="5" y="28"/>
                    <a:pt x="7" y="28"/>
                  </a:cubicBezTo>
                  <a:cubicBezTo>
                    <a:pt x="8" y="28"/>
                    <a:pt x="10" y="26"/>
                    <a:pt x="10" y="25"/>
                  </a:cubicBezTo>
                  <a:cubicBezTo>
                    <a:pt x="10" y="24"/>
                    <a:pt x="10" y="24"/>
                    <a:pt x="10" y="24"/>
                  </a:cubicBezTo>
                  <a:cubicBezTo>
                    <a:pt x="18" y="24"/>
                    <a:pt x="18" y="24"/>
                    <a:pt x="18" y="24"/>
                  </a:cubicBezTo>
                  <a:cubicBezTo>
                    <a:pt x="18" y="26"/>
                    <a:pt x="18" y="26"/>
                    <a:pt x="18" y="26"/>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1" name="Freeform 10"/>
            <p:cNvSpPr>
              <a:spLocks noEditPoints="1"/>
            </p:cNvSpPr>
            <p:nvPr userDrawn="1"/>
          </p:nvSpPr>
          <p:spPr bwMode="auto">
            <a:xfrm>
              <a:off x="7401258" y="798513"/>
              <a:ext cx="54070" cy="50800"/>
            </a:xfrm>
            <a:custGeom>
              <a:avLst/>
              <a:gdLst>
                <a:gd name="T0" fmla="*/ 20 w 34"/>
                <a:gd name="T1" fmla="*/ 0 h 32"/>
                <a:gd name="T2" fmla="*/ 14 w 34"/>
                <a:gd name="T3" fmla="*/ 0 h 32"/>
                <a:gd name="T4" fmla="*/ 0 w 34"/>
                <a:gd name="T5" fmla="*/ 32 h 32"/>
                <a:gd name="T6" fmla="*/ 6 w 34"/>
                <a:gd name="T7" fmla="*/ 32 h 32"/>
                <a:gd name="T8" fmla="*/ 10 w 34"/>
                <a:gd name="T9" fmla="*/ 26 h 32"/>
                <a:gd name="T10" fmla="*/ 26 w 34"/>
                <a:gd name="T11" fmla="*/ 26 h 32"/>
                <a:gd name="T12" fmla="*/ 30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2 w 34"/>
                <a:gd name="T25" fmla="*/ 20 h 32"/>
                <a:gd name="T26" fmla="*/ 18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10" y="26"/>
                  </a:lnTo>
                  <a:lnTo>
                    <a:pt x="26" y="26"/>
                  </a:lnTo>
                  <a:lnTo>
                    <a:pt x="30" y="32"/>
                  </a:lnTo>
                  <a:lnTo>
                    <a:pt x="34" y="32"/>
                  </a:lnTo>
                  <a:lnTo>
                    <a:pt x="20" y="0"/>
                  </a:lnTo>
                  <a:lnTo>
                    <a:pt x="20" y="0"/>
                  </a:lnTo>
                  <a:lnTo>
                    <a:pt x="20" y="0"/>
                  </a:lnTo>
                  <a:close/>
                  <a:moveTo>
                    <a:pt x="24" y="20"/>
                  </a:moveTo>
                  <a:lnTo>
                    <a:pt x="12" y="20"/>
                  </a:lnTo>
                  <a:lnTo>
                    <a:pt x="18" y="6"/>
                  </a:lnTo>
                  <a:lnTo>
                    <a:pt x="24" y="20"/>
                  </a:lnTo>
                  <a:lnTo>
                    <a:pt x="24"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2" name="Freeform 11"/>
            <p:cNvSpPr>
              <a:spLocks/>
            </p:cNvSpPr>
            <p:nvPr userDrawn="1"/>
          </p:nvSpPr>
          <p:spPr bwMode="auto">
            <a:xfrm>
              <a:off x="7458509" y="798513"/>
              <a:ext cx="44528" cy="50800"/>
            </a:xfrm>
            <a:custGeom>
              <a:avLst/>
              <a:gdLst>
                <a:gd name="T0" fmla="*/ 11 w 14"/>
                <a:gd name="T1" fmla="*/ 9 h 16"/>
                <a:gd name="T2" fmla="*/ 7 w 14"/>
                <a:gd name="T3" fmla="*/ 14 h 16"/>
                <a:gd name="T4" fmla="*/ 3 w 14"/>
                <a:gd name="T5" fmla="*/ 9 h 16"/>
                <a:gd name="T6" fmla="*/ 3 w 14"/>
                <a:gd name="T7" fmla="*/ 0 h 16"/>
                <a:gd name="T8" fmla="*/ 0 w 14"/>
                <a:gd name="T9" fmla="*/ 0 h 16"/>
                <a:gd name="T10" fmla="*/ 0 w 14"/>
                <a:gd name="T11" fmla="*/ 9 h 16"/>
                <a:gd name="T12" fmla="*/ 7 w 14"/>
                <a:gd name="T13" fmla="*/ 16 h 16"/>
                <a:gd name="T14" fmla="*/ 14 w 14"/>
                <a:gd name="T15" fmla="*/ 9 h 16"/>
                <a:gd name="T16" fmla="*/ 14 w 14"/>
                <a:gd name="T17" fmla="*/ 0 h 16"/>
                <a:gd name="T18" fmla="*/ 11 w 14"/>
                <a:gd name="T19" fmla="*/ 0 h 16"/>
                <a:gd name="T20" fmla="*/ 11 w 14"/>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6">
                  <a:moveTo>
                    <a:pt x="11" y="9"/>
                  </a:moveTo>
                  <a:cubicBezTo>
                    <a:pt x="11" y="12"/>
                    <a:pt x="9" y="14"/>
                    <a:pt x="7" y="14"/>
                  </a:cubicBezTo>
                  <a:cubicBezTo>
                    <a:pt x="5" y="14"/>
                    <a:pt x="3" y="12"/>
                    <a:pt x="3" y="9"/>
                  </a:cubicBezTo>
                  <a:cubicBezTo>
                    <a:pt x="3" y="0"/>
                    <a:pt x="3" y="0"/>
                    <a:pt x="3" y="0"/>
                  </a:cubicBezTo>
                  <a:cubicBezTo>
                    <a:pt x="0" y="0"/>
                    <a:pt x="0" y="0"/>
                    <a:pt x="0" y="0"/>
                  </a:cubicBezTo>
                  <a:cubicBezTo>
                    <a:pt x="0" y="9"/>
                    <a:pt x="0" y="9"/>
                    <a:pt x="0" y="9"/>
                  </a:cubicBezTo>
                  <a:cubicBezTo>
                    <a:pt x="0" y="14"/>
                    <a:pt x="4" y="16"/>
                    <a:pt x="7" y="16"/>
                  </a:cubicBezTo>
                  <a:cubicBezTo>
                    <a:pt x="10" y="16"/>
                    <a:pt x="14" y="14"/>
                    <a:pt x="14" y="9"/>
                  </a:cubicBezTo>
                  <a:cubicBezTo>
                    <a:pt x="14" y="0"/>
                    <a:pt x="14" y="0"/>
                    <a:pt x="14" y="0"/>
                  </a:cubicBezTo>
                  <a:cubicBezTo>
                    <a:pt x="11" y="0"/>
                    <a:pt x="11" y="0"/>
                    <a:pt x="11" y="0"/>
                  </a:cubicBezTo>
                  <a:cubicBezTo>
                    <a:pt x="11" y="9"/>
                    <a:pt x="11" y="9"/>
                    <a:pt x="11"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3" name="Freeform 12"/>
            <p:cNvSpPr>
              <a:spLocks/>
            </p:cNvSpPr>
            <p:nvPr userDrawn="1"/>
          </p:nvSpPr>
          <p:spPr bwMode="auto">
            <a:xfrm>
              <a:off x="7512579" y="795338"/>
              <a:ext cx="41348" cy="53975"/>
            </a:xfrm>
            <a:custGeom>
              <a:avLst/>
              <a:gdLst>
                <a:gd name="T0" fmla="*/ 7 w 13"/>
                <a:gd name="T1" fmla="*/ 7 h 17"/>
                <a:gd name="T2" fmla="*/ 3 w 13"/>
                <a:gd name="T3" fmla="*/ 5 h 17"/>
                <a:gd name="T4" fmla="*/ 7 w 13"/>
                <a:gd name="T5" fmla="*/ 3 h 17"/>
                <a:gd name="T6" fmla="*/ 11 w 13"/>
                <a:gd name="T7" fmla="*/ 5 h 17"/>
                <a:gd name="T8" fmla="*/ 11 w 13"/>
                <a:gd name="T9" fmla="*/ 5 h 17"/>
                <a:gd name="T10" fmla="*/ 13 w 13"/>
                <a:gd name="T11" fmla="*/ 4 h 17"/>
                <a:gd name="T12" fmla="*/ 13 w 13"/>
                <a:gd name="T13" fmla="*/ 3 h 17"/>
                <a:gd name="T14" fmla="*/ 7 w 13"/>
                <a:gd name="T15" fmla="*/ 0 h 17"/>
                <a:gd name="T16" fmla="*/ 2 w 13"/>
                <a:gd name="T17" fmla="*/ 2 h 17"/>
                <a:gd name="T18" fmla="*/ 0 w 13"/>
                <a:gd name="T19" fmla="*/ 5 h 17"/>
                <a:gd name="T20" fmla="*/ 7 w 13"/>
                <a:gd name="T21" fmla="*/ 10 h 17"/>
                <a:gd name="T22" fmla="*/ 11 w 13"/>
                <a:gd name="T23" fmla="*/ 12 h 17"/>
                <a:gd name="T24" fmla="*/ 7 w 13"/>
                <a:gd name="T25" fmla="*/ 15 h 17"/>
                <a:gd name="T26" fmla="*/ 2 w 13"/>
                <a:gd name="T27" fmla="*/ 12 h 17"/>
                <a:gd name="T28" fmla="*/ 2 w 13"/>
                <a:gd name="T29" fmla="*/ 12 h 17"/>
                <a:gd name="T30" fmla="*/ 0 w 13"/>
                <a:gd name="T31" fmla="*/ 13 h 17"/>
                <a:gd name="T32" fmla="*/ 0 w 13"/>
                <a:gd name="T33" fmla="*/ 14 h 17"/>
                <a:gd name="T34" fmla="*/ 7 w 13"/>
                <a:gd name="T35" fmla="*/ 17 h 17"/>
                <a:gd name="T36" fmla="*/ 13 w 13"/>
                <a:gd name="T37" fmla="*/ 12 h 17"/>
                <a:gd name="T38" fmla="*/ 7 w 13"/>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7">
                  <a:moveTo>
                    <a:pt x="7" y="7"/>
                  </a:moveTo>
                  <a:cubicBezTo>
                    <a:pt x="5" y="7"/>
                    <a:pt x="3" y="6"/>
                    <a:pt x="3" y="5"/>
                  </a:cubicBezTo>
                  <a:cubicBezTo>
                    <a:pt x="3" y="4"/>
                    <a:pt x="5" y="3"/>
                    <a:pt x="7" y="3"/>
                  </a:cubicBezTo>
                  <a:cubicBezTo>
                    <a:pt x="9" y="3"/>
                    <a:pt x="10" y="3"/>
                    <a:pt x="11" y="5"/>
                  </a:cubicBezTo>
                  <a:cubicBezTo>
                    <a:pt x="11" y="5"/>
                    <a:pt x="11" y="5"/>
                    <a:pt x="11" y="5"/>
                  </a:cubicBezTo>
                  <a:cubicBezTo>
                    <a:pt x="13" y="4"/>
                    <a:pt x="13" y="4"/>
                    <a:pt x="13" y="4"/>
                  </a:cubicBezTo>
                  <a:cubicBezTo>
                    <a:pt x="13" y="3"/>
                    <a:pt x="13" y="3"/>
                    <a:pt x="13" y="3"/>
                  </a:cubicBezTo>
                  <a:cubicBezTo>
                    <a:pt x="12" y="1"/>
                    <a:pt x="10" y="0"/>
                    <a:pt x="7" y="0"/>
                  </a:cubicBezTo>
                  <a:cubicBezTo>
                    <a:pt x="5" y="0"/>
                    <a:pt x="3" y="1"/>
                    <a:pt x="2" y="2"/>
                  </a:cubicBezTo>
                  <a:cubicBezTo>
                    <a:pt x="1" y="3"/>
                    <a:pt x="0" y="4"/>
                    <a:pt x="0" y="5"/>
                  </a:cubicBezTo>
                  <a:cubicBezTo>
                    <a:pt x="0" y="9"/>
                    <a:pt x="4" y="9"/>
                    <a:pt x="7" y="10"/>
                  </a:cubicBezTo>
                  <a:cubicBezTo>
                    <a:pt x="9" y="10"/>
                    <a:pt x="11" y="11"/>
                    <a:pt x="11" y="12"/>
                  </a:cubicBezTo>
                  <a:cubicBezTo>
                    <a:pt x="11" y="15"/>
                    <a:pt x="8" y="15"/>
                    <a:pt x="7" y="15"/>
                  </a:cubicBezTo>
                  <a:cubicBezTo>
                    <a:pt x="5" y="15"/>
                    <a:pt x="3" y="14"/>
                    <a:pt x="2" y="12"/>
                  </a:cubicBezTo>
                  <a:cubicBezTo>
                    <a:pt x="2" y="12"/>
                    <a:pt x="2" y="12"/>
                    <a:pt x="2" y="12"/>
                  </a:cubicBezTo>
                  <a:cubicBezTo>
                    <a:pt x="0" y="13"/>
                    <a:pt x="0" y="13"/>
                    <a:pt x="0" y="13"/>
                  </a:cubicBezTo>
                  <a:cubicBezTo>
                    <a:pt x="0" y="14"/>
                    <a:pt x="0" y="14"/>
                    <a:pt x="0" y="14"/>
                  </a:cubicBezTo>
                  <a:cubicBezTo>
                    <a:pt x="1" y="16"/>
                    <a:pt x="3" y="17"/>
                    <a:pt x="7" y="17"/>
                  </a:cubicBezTo>
                  <a:cubicBezTo>
                    <a:pt x="10" y="17"/>
                    <a:pt x="13" y="16"/>
                    <a:pt x="13" y="12"/>
                  </a:cubicBezTo>
                  <a:cubicBezTo>
                    <a:pt x="13" y="9"/>
                    <a:pt x="10" y="8"/>
                    <a:pt x="7" y="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4" name="Freeform 13"/>
            <p:cNvSpPr>
              <a:spLocks/>
            </p:cNvSpPr>
            <p:nvPr userDrawn="1"/>
          </p:nvSpPr>
          <p:spPr bwMode="auto">
            <a:xfrm>
              <a:off x="7560288" y="798513"/>
              <a:ext cx="41348" cy="50800"/>
            </a:xfrm>
            <a:custGeom>
              <a:avLst/>
              <a:gdLst>
                <a:gd name="T0" fmla="*/ 0 w 26"/>
                <a:gd name="T1" fmla="*/ 4 h 32"/>
                <a:gd name="T2" fmla="*/ 10 w 26"/>
                <a:gd name="T3" fmla="*/ 4 h 32"/>
                <a:gd name="T4" fmla="*/ 10 w 26"/>
                <a:gd name="T5" fmla="*/ 32 h 32"/>
                <a:gd name="T6" fmla="*/ 16 w 26"/>
                <a:gd name="T7" fmla="*/ 32 h 32"/>
                <a:gd name="T8" fmla="*/ 16 w 26"/>
                <a:gd name="T9" fmla="*/ 4 h 32"/>
                <a:gd name="T10" fmla="*/ 26 w 26"/>
                <a:gd name="T11" fmla="*/ 4 h 32"/>
                <a:gd name="T12" fmla="*/ 26 w 26"/>
                <a:gd name="T13" fmla="*/ 0 h 32"/>
                <a:gd name="T14" fmla="*/ 0 w 26"/>
                <a:gd name="T15" fmla="*/ 0 h 32"/>
                <a:gd name="T16" fmla="*/ 0 w 26"/>
                <a:gd name="T17" fmla="*/ 4 h 32"/>
                <a:gd name="T18" fmla="*/ 0 w 26"/>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2">
                  <a:moveTo>
                    <a:pt x="0" y="4"/>
                  </a:moveTo>
                  <a:lnTo>
                    <a:pt x="10" y="4"/>
                  </a:lnTo>
                  <a:lnTo>
                    <a:pt x="10" y="32"/>
                  </a:lnTo>
                  <a:lnTo>
                    <a:pt x="16" y="32"/>
                  </a:lnTo>
                  <a:lnTo>
                    <a:pt x="16" y="4"/>
                  </a:lnTo>
                  <a:lnTo>
                    <a:pt x="26" y="4"/>
                  </a:lnTo>
                  <a:lnTo>
                    <a:pt x="26" y="0"/>
                  </a:lnTo>
                  <a:lnTo>
                    <a:pt x="0" y="0"/>
                  </a:lnTo>
                  <a:lnTo>
                    <a:pt x="0" y="4"/>
                  </a:lnTo>
                  <a:lnTo>
                    <a:pt x="0"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5" name="Freeform 14"/>
            <p:cNvSpPr>
              <a:spLocks noEditPoints="1"/>
            </p:cNvSpPr>
            <p:nvPr userDrawn="1"/>
          </p:nvSpPr>
          <p:spPr bwMode="auto">
            <a:xfrm>
              <a:off x="7611177" y="798513"/>
              <a:ext cx="44528" cy="50800"/>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0 w 14"/>
                <a:gd name="T15" fmla="*/ 16 h 16"/>
                <a:gd name="T16" fmla="*/ 14 w 14"/>
                <a:gd name="T17" fmla="*/ 16 h 16"/>
                <a:gd name="T18" fmla="*/ 8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0" y="16"/>
                    <a:pt x="10" y="16"/>
                    <a:pt x="10" y="16"/>
                  </a:cubicBezTo>
                  <a:cubicBezTo>
                    <a:pt x="14" y="16"/>
                    <a:pt x="14" y="16"/>
                    <a:pt x="14" y="16"/>
                  </a:cubicBezTo>
                  <a:cubicBezTo>
                    <a:pt x="8" y="10"/>
                    <a:pt x="8" y="10"/>
                    <a:pt x="8"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6" name="Freeform 15"/>
            <p:cNvSpPr>
              <a:spLocks noEditPoints="1"/>
            </p:cNvSpPr>
            <p:nvPr userDrawn="1"/>
          </p:nvSpPr>
          <p:spPr bwMode="auto">
            <a:xfrm>
              <a:off x="7658886" y="798513"/>
              <a:ext cx="54070" cy="50800"/>
            </a:xfrm>
            <a:custGeom>
              <a:avLst/>
              <a:gdLst>
                <a:gd name="T0" fmla="*/ 18 w 34"/>
                <a:gd name="T1" fmla="*/ 0 h 32"/>
                <a:gd name="T2" fmla="*/ 14 w 34"/>
                <a:gd name="T3" fmla="*/ 0 h 32"/>
                <a:gd name="T4" fmla="*/ 0 w 34"/>
                <a:gd name="T5" fmla="*/ 32 h 32"/>
                <a:gd name="T6" fmla="*/ 4 w 34"/>
                <a:gd name="T7" fmla="*/ 32 h 32"/>
                <a:gd name="T8" fmla="*/ 8 w 34"/>
                <a:gd name="T9" fmla="*/ 26 h 32"/>
                <a:gd name="T10" fmla="*/ 24 w 34"/>
                <a:gd name="T11" fmla="*/ 26 h 32"/>
                <a:gd name="T12" fmla="*/ 28 w 34"/>
                <a:gd name="T13" fmla="*/ 32 h 32"/>
                <a:gd name="T14" fmla="*/ 34 w 34"/>
                <a:gd name="T15" fmla="*/ 32 h 32"/>
                <a:gd name="T16" fmla="*/ 20 w 34"/>
                <a:gd name="T17" fmla="*/ 0 h 32"/>
                <a:gd name="T18" fmla="*/ 18 w 34"/>
                <a:gd name="T19" fmla="*/ 0 h 32"/>
                <a:gd name="T20" fmla="*/ 18 w 34"/>
                <a:gd name="T21" fmla="*/ 0 h 32"/>
                <a:gd name="T22" fmla="*/ 22 w 34"/>
                <a:gd name="T23" fmla="*/ 20 h 32"/>
                <a:gd name="T24" fmla="*/ 10 w 34"/>
                <a:gd name="T25" fmla="*/ 20 h 32"/>
                <a:gd name="T26" fmla="*/ 16 w 34"/>
                <a:gd name="T27" fmla="*/ 6 h 32"/>
                <a:gd name="T28" fmla="*/ 22 w 34"/>
                <a:gd name="T29" fmla="*/ 20 h 32"/>
                <a:gd name="T30" fmla="*/ 22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18" y="0"/>
                  </a:moveTo>
                  <a:lnTo>
                    <a:pt x="14" y="0"/>
                  </a:lnTo>
                  <a:lnTo>
                    <a:pt x="0" y="32"/>
                  </a:lnTo>
                  <a:lnTo>
                    <a:pt x="4" y="32"/>
                  </a:lnTo>
                  <a:lnTo>
                    <a:pt x="8" y="26"/>
                  </a:lnTo>
                  <a:lnTo>
                    <a:pt x="24" y="26"/>
                  </a:lnTo>
                  <a:lnTo>
                    <a:pt x="28" y="32"/>
                  </a:lnTo>
                  <a:lnTo>
                    <a:pt x="34" y="32"/>
                  </a:lnTo>
                  <a:lnTo>
                    <a:pt x="20" y="0"/>
                  </a:lnTo>
                  <a:lnTo>
                    <a:pt x="18" y="0"/>
                  </a:lnTo>
                  <a:lnTo>
                    <a:pt x="18" y="0"/>
                  </a:lnTo>
                  <a:close/>
                  <a:moveTo>
                    <a:pt x="22" y="20"/>
                  </a:moveTo>
                  <a:lnTo>
                    <a:pt x="10" y="20"/>
                  </a:lnTo>
                  <a:lnTo>
                    <a:pt x="16" y="6"/>
                  </a:lnTo>
                  <a:lnTo>
                    <a:pt x="22" y="20"/>
                  </a:lnTo>
                  <a:lnTo>
                    <a:pt x="22"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7" name="Freeform 16"/>
            <p:cNvSpPr>
              <a:spLocks/>
            </p:cNvSpPr>
            <p:nvPr userDrawn="1"/>
          </p:nvSpPr>
          <p:spPr bwMode="auto">
            <a:xfrm>
              <a:off x="7719318" y="798513"/>
              <a:ext cx="34987" cy="50800"/>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8" name="Freeform 17"/>
            <p:cNvSpPr>
              <a:spLocks/>
            </p:cNvSpPr>
            <p:nvPr userDrawn="1"/>
          </p:nvSpPr>
          <p:spPr bwMode="auto">
            <a:xfrm>
              <a:off x="7763846" y="798513"/>
              <a:ext cx="6361" cy="50800"/>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59" name="Freeform 18"/>
            <p:cNvSpPr>
              <a:spLocks noEditPoints="1"/>
            </p:cNvSpPr>
            <p:nvPr userDrawn="1"/>
          </p:nvSpPr>
          <p:spPr bwMode="auto">
            <a:xfrm>
              <a:off x="7779749" y="798513"/>
              <a:ext cx="52480" cy="50800"/>
            </a:xfrm>
            <a:custGeom>
              <a:avLst/>
              <a:gdLst>
                <a:gd name="T0" fmla="*/ 19 w 33"/>
                <a:gd name="T1" fmla="*/ 0 h 32"/>
                <a:gd name="T2" fmla="*/ 13 w 33"/>
                <a:gd name="T3" fmla="*/ 0 h 32"/>
                <a:gd name="T4" fmla="*/ 0 w 33"/>
                <a:gd name="T5" fmla="*/ 32 h 32"/>
                <a:gd name="T6" fmla="*/ 6 w 33"/>
                <a:gd name="T7" fmla="*/ 32 h 32"/>
                <a:gd name="T8" fmla="*/ 7 w 33"/>
                <a:gd name="T9" fmla="*/ 26 h 32"/>
                <a:gd name="T10" fmla="*/ 25 w 33"/>
                <a:gd name="T11" fmla="*/ 26 h 32"/>
                <a:gd name="T12" fmla="*/ 27 w 33"/>
                <a:gd name="T13" fmla="*/ 32 h 32"/>
                <a:gd name="T14" fmla="*/ 33 w 33"/>
                <a:gd name="T15" fmla="*/ 32 h 32"/>
                <a:gd name="T16" fmla="*/ 19 w 33"/>
                <a:gd name="T17" fmla="*/ 0 h 32"/>
                <a:gd name="T18" fmla="*/ 19 w 33"/>
                <a:gd name="T19" fmla="*/ 0 h 32"/>
                <a:gd name="T20" fmla="*/ 19 w 33"/>
                <a:gd name="T21" fmla="*/ 0 h 32"/>
                <a:gd name="T22" fmla="*/ 23 w 33"/>
                <a:gd name="T23" fmla="*/ 20 h 32"/>
                <a:gd name="T24" fmla="*/ 9 w 33"/>
                <a:gd name="T25" fmla="*/ 20 h 32"/>
                <a:gd name="T26" fmla="*/ 17 w 33"/>
                <a:gd name="T27" fmla="*/ 6 h 32"/>
                <a:gd name="T28" fmla="*/ 23 w 33"/>
                <a:gd name="T29" fmla="*/ 20 h 32"/>
                <a:gd name="T30" fmla="*/ 23 w 33"/>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32">
                  <a:moveTo>
                    <a:pt x="19" y="0"/>
                  </a:moveTo>
                  <a:lnTo>
                    <a:pt x="13" y="0"/>
                  </a:lnTo>
                  <a:lnTo>
                    <a:pt x="0" y="32"/>
                  </a:lnTo>
                  <a:lnTo>
                    <a:pt x="6" y="32"/>
                  </a:lnTo>
                  <a:lnTo>
                    <a:pt x="7" y="26"/>
                  </a:lnTo>
                  <a:lnTo>
                    <a:pt x="25" y="26"/>
                  </a:lnTo>
                  <a:lnTo>
                    <a:pt x="27" y="32"/>
                  </a:lnTo>
                  <a:lnTo>
                    <a:pt x="33" y="32"/>
                  </a:lnTo>
                  <a:lnTo>
                    <a:pt x="19" y="0"/>
                  </a:lnTo>
                  <a:lnTo>
                    <a:pt x="19" y="0"/>
                  </a:lnTo>
                  <a:lnTo>
                    <a:pt x="19" y="0"/>
                  </a:lnTo>
                  <a:close/>
                  <a:moveTo>
                    <a:pt x="23" y="20"/>
                  </a:moveTo>
                  <a:lnTo>
                    <a:pt x="9" y="20"/>
                  </a:lnTo>
                  <a:lnTo>
                    <a:pt x="17" y="6"/>
                  </a:lnTo>
                  <a:lnTo>
                    <a:pt x="23" y="20"/>
                  </a:lnTo>
                  <a:lnTo>
                    <a:pt x="23"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60" name="Freeform 19"/>
            <p:cNvSpPr>
              <a:spLocks/>
            </p:cNvSpPr>
            <p:nvPr userDrawn="1"/>
          </p:nvSpPr>
          <p:spPr bwMode="auto">
            <a:xfrm>
              <a:off x="7841771" y="798513"/>
              <a:ext cx="41348" cy="50800"/>
            </a:xfrm>
            <a:custGeom>
              <a:avLst/>
              <a:gdLst>
                <a:gd name="T0" fmla="*/ 22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2 w 26"/>
                <a:gd name="T19" fmla="*/ 0 h 32"/>
                <a:gd name="T20" fmla="*/ 22 w 26"/>
                <a:gd name="T21" fmla="*/ 22 h 32"/>
                <a:gd name="T22" fmla="*/ 22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2" y="22"/>
                  </a:moveTo>
                  <a:lnTo>
                    <a:pt x="2" y="0"/>
                  </a:lnTo>
                  <a:lnTo>
                    <a:pt x="0" y="0"/>
                  </a:lnTo>
                  <a:lnTo>
                    <a:pt x="0" y="32"/>
                  </a:lnTo>
                  <a:lnTo>
                    <a:pt x="4" y="32"/>
                  </a:lnTo>
                  <a:lnTo>
                    <a:pt x="4" y="10"/>
                  </a:lnTo>
                  <a:lnTo>
                    <a:pt x="22" y="32"/>
                  </a:lnTo>
                  <a:lnTo>
                    <a:pt x="26" y="32"/>
                  </a:lnTo>
                  <a:lnTo>
                    <a:pt x="26" y="0"/>
                  </a:lnTo>
                  <a:lnTo>
                    <a:pt x="22" y="0"/>
                  </a:lnTo>
                  <a:lnTo>
                    <a:pt x="22" y="22"/>
                  </a:lnTo>
                  <a:lnTo>
                    <a:pt x="22" y="2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61" name="Freeform 20"/>
            <p:cNvSpPr>
              <a:spLocks/>
            </p:cNvSpPr>
            <p:nvPr userDrawn="1"/>
          </p:nvSpPr>
          <p:spPr bwMode="auto">
            <a:xfrm>
              <a:off x="7921286" y="795338"/>
              <a:ext cx="47709" cy="53975"/>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2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4" y="15"/>
                    <a:pt x="3" y="12"/>
                    <a:pt x="3" y="9"/>
                  </a:cubicBezTo>
                  <a:cubicBezTo>
                    <a:pt x="3" y="6"/>
                    <a:pt x="4"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2"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62" name="Freeform 21"/>
            <p:cNvSpPr>
              <a:spLocks noEditPoints="1"/>
            </p:cNvSpPr>
            <p:nvPr userDrawn="1"/>
          </p:nvSpPr>
          <p:spPr bwMode="auto">
            <a:xfrm>
              <a:off x="7972176" y="798513"/>
              <a:ext cx="54070" cy="50800"/>
            </a:xfrm>
            <a:custGeom>
              <a:avLst/>
              <a:gdLst>
                <a:gd name="T0" fmla="*/ 20 w 34"/>
                <a:gd name="T1" fmla="*/ 0 h 32"/>
                <a:gd name="T2" fmla="*/ 14 w 34"/>
                <a:gd name="T3" fmla="*/ 0 h 32"/>
                <a:gd name="T4" fmla="*/ 0 w 34"/>
                <a:gd name="T5" fmla="*/ 32 h 32"/>
                <a:gd name="T6" fmla="*/ 6 w 34"/>
                <a:gd name="T7" fmla="*/ 32 h 32"/>
                <a:gd name="T8" fmla="*/ 8 w 34"/>
                <a:gd name="T9" fmla="*/ 26 h 32"/>
                <a:gd name="T10" fmla="*/ 26 w 34"/>
                <a:gd name="T11" fmla="*/ 26 h 32"/>
                <a:gd name="T12" fmla="*/ 28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0 w 34"/>
                <a:gd name="T25" fmla="*/ 20 h 32"/>
                <a:gd name="T26" fmla="*/ 16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8" y="26"/>
                  </a:lnTo>
                  <a:lnTo>
                    <a:pt x="26" y="26"/>
                  </a:lnTo>
                  <a:lnTo>
                    <a:pt x="28" y="32"/>
                  </a:lnTo>
                  <a:lnTo>
                    <a:pt x="34" y="32"/>
                  </a:lnTo>
                  <a:lnTo>
                    <a:pt x="20" y="0"/>
                  </a:lnTo>
                  <a:lnTo>
                    <a:pt x="20" y="0"/>
                  </a:lnTo>
                  <a:lnTo>
                    <a:pt x="20" y="0"/>
                  </a:lnTo>
                  <a:close/>
                  <a:moveTo>
                    <a:pt x="24" y="20"/>
                  </a:moveTo>
                  <a:lnTo>
                    <a:pt x="10" y="20"/>
                  </a:lnTo>
                  <a:lnTo>
                    <a:pt x="16" y="6"/>
                  </a:lnTo>
                  <a:lnTo>
                    <a:pt x="24" y="20"/>
                  </a:lnTo>
                  <a:lnTo>
                    <a:pt x="24"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63" name="Freeform 22"/>
            <p:cNvSpPr>
              <a:spLocks/>
            </p:cNvSpPr>
            <p:nvPr userDrawn="1"/>
          </p:nvSpPr>
          <p:spPr bwMode="auto">
            <a:xfrm>
              <a:off x="8023065" y="798513"/>
              <a:ext cx="44528" cy="50800"/>
            </a:xfrm>
            <a:custGeom>
              <a:avLst/>
              <a:gdLst>
                <a:gd name="T0" fmla="*/ 0 w 28"/>
                <a:gd name="T1" fmla="*/ 4 h 32"/>
                <a:gd name="T2" fmla="*/ 12 w 28"/>
                <a:gd name="T3" fmla="*/ 4 h 32"/>
                <a:gd name="T4" fmla="*/ 12 w 28"/>
                <a:gd name="T5" fmla="*/ 32 h 32"/>
                <a:gd name="T6" fmla="*/ 16 w 28"/>
                <a:gd name="T7" fmla="*/ 32 h 32"/>
                <a:gd name="T8" fmla="*/ 16 w 28"/>
                <a:gd name="T9" fmla="*/ 4 h 32"/>
                <a:gd name="T10" fmla="*/ 28 w 28"/>
                <a:gd name="T11" fmla="*/ 4 h 32"/>
                <a:gd name="T12" fmla="*/ 28 w 28"/>
                <a:gd name="T13" fmla="*/ 0 h 32"/>
                <a:gd name="T14" fmla="*/ 0 w 28"/>
                <a:gd name="T15" fmla="*/ 0 h 32"/>
                <a:gd name="T16" fmla="*/ 0 w 28"/>
                <a:gd name="T17" fmla="*/ 4 h 32"/>
                <a:gd name="T18" fmla="*/ 0 w 28"/>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32">
                  <a:moveTo>
                    <a:pt x="0" y="4"/>
                  </a:moveTo>
                  <a:lnTo>
                    <a:pt x="12" y="4"/>
                  </a:lnTo>
                  <a:lnTo>
                    <a:pt x="12" y="32"/>
                  </a:lnTo>
                  <a:lnTo>
                    <a:pt x="16" y="32"/>
                  </a:lnTo>
                  <a:lnTo>
                    <a:pt x="16" y="4"/>
                  </a:lnTo>
                  <a:lnTo>
                    <a:pt x="28" y="4"/>
                  </a:lnTo>
                  <a:lnTo>
                    <a:pt x="28" y="0"/>
                  </a:lnTo>
                  <a:lnTo>
                    <a:pt x="0" y="0"/>
                  </a:lnTo>
                  <a:lnTo>
                    <a:pt x="0" y="4"/>
                  </a:lnTo>
                  <a:lnTo>
                    <a:pt x="0"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64" name="Freeform 23"/>
            <p:cNvSpPr>
              <a:spLocks/>
            </p:cNvSpPr>
            <p:nvPr userDrawn="1"/>
          </p:nvSpPr>
          <p:spPr bwMode="auto">
            <a:xfrm>
              <a:off x="8073955" y="798513"/>
              <a:ext cx="44528" cy="50800"/>
            </a:xfrm>
            <a:custGeom>
              <a:avLst/>
              <a:gdLst>
                <a:gd name="T0" fmla="*/ 22 w 28"/>
                <a:gd name="T1" fmla="*/ 12 h 32"/>
                <a:gd name="T2" fmla="*/ 6 w 28"/>
                <a:gd name="T3" fmla="*/ 12 h 32"/>
                <a:gd name="T4" fmla="*/ 6 w 28"/>
                <a:gd name="T5" fmla="*/ 0 h 32"/>
                <a:gd name="T6" fmla="*/ 0 w 28"/>
                <a:gd name="T7" fmla="*/ 0 h 32"/>
                <a:gd name="T8" fmla="*/ 0 w 28"/>
                <a:gd name="T9" fmla="*/ 32 h 32"/>
                <a:gd name="T10" fmla="*/ 6 w 28"/>
                <a:gd name="T11" fmla="*/ 32 h 32"/>
                <a:gd name="T12" fmla="*/ 6 w 28"/>
                <a:gd name="T13" fmla="*/ 18 h 32"/>
                <a:gd name="T14" fmla="*/ 22 w 28"/>
                <a:gd name="T15" fmla="*/ 18 h 32"/>
                <a:gd name="T16" fmla="*/ 22 w 28"/>
                <a:gd name="T17" fmla="*/ 32 h 32"/>
                <a:gd name="T18" fmla="*/ 28 w 28"/>
                <a:gd name="T19" fmla="*/ 32 h 32"/>
                <a:gd name="T20" fmla="*/ 28 w 28"/>
                <a:gd name="T21" fmla="*/ 0 h 32"/>
                <a:gd name="T22" fmla="*/ 22 w 28"/>
                <a:gd name="T23" fmla="*/ 0 h 32"/>
                <a:gd name="T24" fmla="*/ 22 w 28"/>
                <a:gd name="T25" fmla="*/ 12 h 32"/>
                <a:gd name="T26" fmla="*/ 22 w 28"/>
                <a:gd name="T27"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32">
                  <a:moveTo>
                    <a:pt x="22" y="12"/>
                  </a:moveTo>
                  <a:lnTo>
                    <a:pt x="6" y="12"/>
                  </a:lnTo>
                  <a:lnTo>
                    <a:pt x="6" y="0"/>
                  </a:lnTo>
                  <a:lnTo>
                    <a:pt x="0" y="0"/>
                  </a:lnTo>
                  <a:lnTo>
                    <a:pt x="0" y="32"/>
                  </a:lnTo>
                  <a:lnTo>
                    <a:pt x="6" y="32"/>
                  </a:lnTo>
                  <a:lnTo>
                    <a:pt x="6" y="18"/>
                  </a:lnTo>
                  <a:lnTo>
                    <a:pt x="22" y="18"/>
                  </a:lnTo>
                  <a:lnTo>
                    <a:pt x="22" y="32"/>
                  </a:lnTo>
                  <a:lnTo>
                    <a:pt x="28" y="32"/>
                  </a:lnTo>
                  <a:lnTo>
                    <a:pt x="28" y="0"/>
                  </a:lnTo>
                  <a:lnTo>
                    <a:pt x="22" y="0"/>
                  </a:lnTo>
                  <a:lnTo>
                    <a:pt x="22" y="12"/>
                  </a:lnTo>
                  <a:lnTo>
                    <a:pt x="22" y="1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65" name="Freeform 24"/>
            <p:cNvSpPr>
              <a:spLocks noEditPoints="1"/>
            </p:cNvSpPr>
            <p:nvPr userDrawn="1"/>
          </p:nvSpPr>
          <p:spPr bwMode="auto">
            <a:xfrm>
              <a:off x="8128025" y="795338"/>
              <a:ext cx="50890" cy="53975"/>
            </a:xfrm>
            <a:custGeom>
              <a:avLst/>
              <a:gdLst>
                <a:gd name="T0" fmla="*/ 8 w 16"/>
                <a:gd name="T1" fmla="*/ 0 h 17"/>
                <a:gd name="T2" fmla="*/ 0 w 16"/>
                <a:gd name="T3" fmla="*/ 9 h 17"/>
                <a:gd name="T4" fmla="*/ 8 w 16"/>
                <a:gd name="T5" fmla="*/ 17 h 17"/>
                <a:gd name="T6" fmla="*/ 16 w 16"/>
                <a:gd name="T7" fmla="*/ 9 h 17"/>
                <a:gd name="T8" fmla="*/ 8 w 16"/>
                <a:gd name="T9" fmla="*/ 0 h 17"/>
                <a:gd name="T10" fmla="*/ 8 w 16"/>
                <a:gd name="T11" fmla="*/ 15 h 17"/>
                <a:gd name="T12" fmla="*/ 2 w 16"/>
                <a:gd name="T13" fmla="*/ 9 h 17"/>
                <a:gd name="T14" fmla="*/ 8 w 16"/>
                <a:gd name="T15" fmla="*/ 3 h 17"/>
                <a:gd name="T16" fmla="*/ 14 w 16"/>
                <a:gd name="T17" fmla="*/ 9 h 17"/>
                <a:gd name="T18" fmla="*/ 8 w 16"/>
                <a:gd name="T19"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0"/>
                  </a:moveTo>
                  <a:cubicBezTo>
                    <a:pt x="3" y="0"/>
                    <a:pt x="0" y="4"/>
                    <a:pt x="0" y="9"/>
                  </a:cubicBezTo>
                  <a:cubicBezTo>
                    <a:pt x="0" y="13"/>
                    <a:pt x="2" y="17"/>
                    <a:pt x="8" y="17"/>
                  </a:cubicBezTo>
                  <a:cubicBezTo>
                    <a:pt x="14" y="17"/>
                    <a:pt x="16" y="13"/>
                    <a:pt x="16" y="9"/>
                  </a:cubicBezTo>
                  <a:cubicBezTo>
                    <a:pt x="16" y="5"/>
                    <a:pt x="14" y="0"/>
                    <a:pt x="8" y="0"/>
                  </a:cubicBezTo>
                  <a:close/>
                  <a:moveTo>
                    <a:pt x="8" y="15"/>
                  </a:moveTo>
                  <a:cubicBezTo>
                    <a:pt x="4" y="15"/>
                    <a:pt x="2" y="12"/>
                    <a:pt x="2" y="9"/>
                  </a:cubicBezTo>
                  <a:cubicBezTo>
                    <a:pt x="2" y="6"/>
                    <a:pt x="4" y="3"/>
                    <a:pt x="8" y="3"/>
                  </a:cubicBezTo>
                  <a:cubicBezTo>
                    <a:pt x="12" y="3"/>
                    <a:pt x="14" y="6"/>
                    <a:pt x="14" y="9"/>
                  </a:cubicBezTo>
                  <a:cubicBezTo>
                    <a:pt x="14" y="12"/>
                    <a:pt x="12" y="15"/>
                    <a:pt x="8" y="1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66" name="Freeform 25"/>
            <p:cNvSpPr>
              <a:spLocks/>
            </p:cNvSpPr>
            <p:nvPr userDrawn="1"/>
          </p:nvSpPr>
          <p:spPr bwMode="auto">
            <a:xfrm>
              <a:off x="8188456" y="798513"/>
              <a:ext cx="34987" cy="50800"/>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67" name="Freeform 26"/>
            <p:cNvSpPr>
              <a:spLocks/>
            </p:cNvSpPr>
            <p:nvPr userDrawn="1"/>
          </p:nvSpPr>
          <p:spPr bwMode="auto">
            <a:xfrm>
              <a:off x="8232985" y="798513"/>
              <a:ext cx="6361" cy="50800"/>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68" name="Freeform 27"/>
            <p:cNvSpPr>
              <a:spLocks/>
            </p:cNvSpPr>
            <p:nvPr userDrawn="1"/>
          </p:nvSpPr>
          <p:spPr bwMode="auto">
            <a:xfrm>
              <a:off x="8248888" y="795338"/>
              <a:ext cx="47709" cy="53975"/>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3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5" y="15"/>
                    <a:pt x="3" y="12"/>
                    <a:pt x="3" y="9"/>
                  </a:cubicBezTo>
                  <a:cubicBezTo>
                    <a:pt x="3" y="6"/>
                    <a:pt x="5"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3"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69" name="Freeform 28"/>
            <p:cNvSpPr>
              <a:spLocks/>
            </p:cNvSpPr>
            <p:nvPr userDrawn="1"/>
          </p:nvSpPr>
          <p:spPr bwMode="auto">
            <a:xfrm>
              <a:off x="8331584" y="798513"/>
              <a:ext cx="41348" cy="50800"/>
            </a:xfrm>
            <a:custGeom>
              <a:avLst/>
              <a:gdLst>
                <a:gd name="T0" fmla="*/ 11 w 13"/>
                <a:gd name="T1" fmla="*/ 9 h 16"/>
                <a:gd name="T2" fmla="*/ 7 w 13"/>
                <a:gd name="T3" fmla="*/ 14 h 16"/>
                <a:gd name="T4" fmla="*/ 2 w 13"/>
                <a:gd name="T5" fmla="*/ 9 h 16"/>
                <a:gd name="T6" fmla="*/ 2 w 13"/>
                <a:gd name="T7" fmla="*/ 0 h 16"/>
                <a:gd name="T8" fmla="*/ 0 w 13"/>
                <a:gd name="T9" fmla="*/ 0 h 16"/>
                <a:gd name="T10" fmla="*/ 0 w 13"/>
                <a:gd name="T11" fmla="*/ 9 h 16"/>
                <a:gd name="T12" fmla="*/ 7 w 13"/>
                <a:gd name="T13" fmla="*/ 16 h 16"/>
                <a:gd name="T14" fmla="*/ 13 w 13"/>
                <a:gd name="T15" fmla="*/ 9 h 16"/>
                <a:gd name="T16" fmla="*/ 13 w 13"/>
                <a:gd name="T17" fmla="*/ 0 h 16"/>
                <a:gd name="T18" fmla="*/ 11 w 13"/>
                <a:gd name="T19" fmla="*/ 0 h 16"/>
                <a:gd name="T20" fmla="*/ 11 w 13"/>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6">
                  <a:moveTo>
                    <a:pt x="11" y="9"/>
                  </a:moveTo>
                  <a:cubicBezTo>
                    <a:pt x="11" y="12"/>
                    <a:pt x="9" y="14"/>
                    <a:pt x="7" y="14"/>
                  </a:cubicBezTo>
                  <a:cubicBezTo>
                    <a:pt x="5" y="14"/>
                    <a:pt x="2" y="12"/>
                    <a:pt x="2" y="9"/>
                  </a:cubicBezTo>
                  <a:cubicBezTo>
                    <a:pt x="2" y="0"/>
                    <a:pt x="2" y="0"/>
                    <a:pt x="2" y="0"/>
                  </a:cubicBezTo>
                  <a:cubicBezTo>
                    <a:pt x="0" y="0"/>
                    <a:pt x="0" y="0"/>
                    <a:pt x="0" y="0"/>
                  </a:cubicBezTo>
                  <a:cubicBezTo>
                    <a:pt x="0" y="9"/>
                    <a:pt x="0" y="9"/>
                    <a:pt x="0" y="9"/>
                  </a:cubicBezTo>
                  <a:cubicBezTo>
                    <a:pt x="0" y="14"/>
                    <a:pt x="3" y="16"/>
                    <a:pt x="7" y="16"/>
                  </a:cubicBezTo>
                  <a:cubicBezTo>
                    <a:pt x="10" y="16"/>
                    <a:pt x="13" y="14"/>
                    <a:pt x="13" y="9"/>
                  </a:cubicBezTo>
                  <a:cubicBezTo>
                    <a:pt x="13" y="0"/>
                    <a:pt x="13" y="0"/>
                    <a:pt x="13" y="0"/>
                  </a:cubicBezTo>
                  <a:cubicBezTo>
                    <a:pt x="11" y="0"/>
                    <a:pt x="11" y="0"/>
                    <a:pt x="11" y="0"/>
                  </a:cubicBezTo>
                  <a:cubicBezTo>
                    <a:pt x="11" y="9"/>
                    <a:pt x="11" y="9"/>
                    <a:pt x="11"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0" name="Freeform 29"/>
            <p:cNvSpPr>
              <a:spLocks/>
            </p:cNvSpPr>
            <p:nvPr userDrawn="1"/>
          </p:nvSpPr>
          <p:spPr bwMode="auto">
            <a:xfrm>
              <a:off x="8388834" y="798513"/>
              <a:ext cx="41348" cy="50800"/>
            </a:xfrm>
            <a:custGeom>
              <a:avLst/>
              <a:gdLst>
                <a:gd name="T0" fmla="*/ 20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0 w 26"/>
                <a:gd name="T19" fmla="*/ 0 h 32"/>
                <a:gd name="T20" fmla="*/ 20 w 26"/>
                <a:gd name="T21" fmla="*/ 22 h 32"/>
                <a:gd name="T22" fmla="*/ 20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0" y="22"/>
                  </a:moveTo>
                  <a:lnTo>
                    <a:pt x="2" y="0"/>
                  </a:lnTo>
                  <a:lnTo>
                    <a:pt x="0" y="0"/>
                  </a:lnTo>
                  <a:lnTo>
                    <a:pt x="0" y="32"/>
                  </a:lnTo>
                  <a:lnTo>
                    <a:pt x="4" y="32"/>
                  </a:lnTo>
                  <a:lnTo>
                    <a:pt x="4" y="10"/>
                  </a:lnTo>
                  <a:lnTo>
                    <a:pt x="22" y="32"/>
                  </a:lnTo>
                  <a:lnTo>
                    <a:pt x="26" y="32"/>
                  </a:lnTo>
                  <a:lnTo>
                    <a:pt x="26" y="0"/>
                  </a:lnTo>
                  <a:lnTo>
                    <a:pt x="20" y="0"/>
                  </a:lnTo>
                  <a:lnTo>
                    <a:pt x="20" y="22"/>
                  </a:lnTo>
                  <a:lnTo>
                    <a:pt x="20" y="2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1" name="Freeform 30"/>
            <p:cNvSpPr>
              <a:spLocks/>
            </p:cNvSpPr>
            <p:nvPr userDrawn="1"/>
          </p:nvSpPr>
          <p:spPr bwMode="auto">
            <a:xfrm>
              <a:off x="8442905" y="798513"/>
              <a:ext cx="9542" cy="50800"/>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2" name="Freeform 31"/>
            <p:cNvSpPr>
              <a:spLocks/>
            </p:cNvSpPr>
            <p:nvPr userDrawn="1"/>
          </p:nvSpPr>
          <p:spPr bwMode="auto">
            <a:xfrm>
              <a:off x="8461988" y="798513"/>
              <a:ext cx="50890" cy="50800"/>
            </a:xfrm>
            <a:custGeom>
              <a:avLst/>
              <a:gdLst>
                <a:gd name="T0" fmla="*/ 6 w 32"/>
                <a:gd name="T1" fmla="*/ 0 h 32"/>
                <a:gd name="T2" fmla="*/ 0 w 32"/>
                <a:gd name="T3" fmla="*/ 0 h 32"/>
                <a:gd name="T4" fmla="*/ 12 w 32"/>
                <a:gd name="T5" fmla="*/ 32 h 32"/>
                <a:gd name="T6" fmla="*/ 18 w 32"/>
                <a:gd name="T7" fmla="*/ 32 h 32"/>
                <a:gd name="T8" fmla="*/ 32 w 32"/>
                <a:gd name="T9" fmla="*/ 0 h 32"/>
                <a:gd name="T10" fmla="*/ 26 w 32"/>
                <a:gd name="T11" fmla="*/ 0 h 32"/>
                <a:gd name="T12" fmla="*/ 16 w 32"/>
                <a:gd name="T13" fmla="*/ 26 h 32"/>
                <a:gd name="T14" fmla="*/ 6 w 32"/>
                <a:gd name="T15" fmla="*/ 0 h 32"/>
                <a:gd name="T16" fmla="*/ 6 w 32"/>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2">
                  <a:moveTo>
                    <a:pt x="6" y="0"/>
                  </a:moveTo>
                  <a:lnTo>
                    <a:pt x="0" y="0"/>
                  </a:lnTo>
                  <a:lnTo>
                    <a:pt x="12" y="32"/>
                  </a:lnTo>
                  <a:lnTo>
                    <a:pt x="18" y="32"/>
                  </a:lnTo>
                  <a:lnTo>
                    <a:pt x="32" y="0"/>
                  </a:lnTo>
                  <a:lnTo>
                    <a:pt x="26" y="0"/>
                  </a:lnTo>
                  <a:lnTo>
                    <a:pt x="16" y="26"/>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3" name="Freeform 32"/>
            <p:cNvSpPr>
              <a:spLocks/>
            </p:cNvSpPr>
            <p:nvPr userDrawn="1"/>
          </p:nvSpPr>
          <p:spPr bwMode="auto">
            <a:xfrm>
              <a:off x="8519239" y="798513"/>
              <a:ext cx="38167" cy="50800"/>
            </a:xfrm>
            <a:custGeom>
              <a:avLst/>
              <a:gdLst>
                <a:gd name="T0" fmla="*/ 6 w 24"/>
                <a:gd name="T1" fmla="*/ 18 h 32"/>
                <a:gd name="T2" fmla="*/ 24 w 24"/>
                <a:gd name="T3" fmla="*/ 18 h 32"/>
                <a:gd name="T4" fmla="*/ 24 w 24"/>
                <a:gd name="T5" fmla="*/ 12 h 32"/>
                <a:gd name="T6" fmla="*/ 6 w 24"/>
                <a:gd name="T7" fmla="*/ 12 h 32"/>
                <a:gd name="T8" fmla="*/ 6 w 24"/>
                <a:gd name="T9" fmla="*/ 4 h 32"/>
                <a:gd name="T10" fmla="*/ 24 w 24"/>
                <a:gd name="T11" fmla="*/ 4 h 32"/>
                <a:gd name="T12" fmla="*/ 24 w 24"/>
                <a:gd name="T13" fmla="*/ 0 h 32"/>
                <a:gd name="T14" fmla="*/ 0 w 24"/>
                <a:gd name="T15" fmla="*/ 0 h 32"/>
                <a:gd name="T16" fmla="*/ 0 w 24"/>
                <a:gd name="T17" fmla="*/ 32 h 32"/>
                <a:gd name="T18" fmla="*/ 24 w 24"/>
                <a:gd name="T19" fmla="*/ 32 h 32"/>
                <a:gd name="T20" fmla="*/ 24 w 24"/>
                <a:gd name="T21" fmla="*/ 26 h 32"/>
                <a:gd name="T22" fmla="*/ 6 w 24"/>
                <a:gd name="T23" fmla="*/ 26 h 32"/>
                <a:gd name="T24" fmla="*/ 6 w 24"/>
                <a:gd name="T25" fmla="*/ 18 h 32"/>
                <a:gd name="T26" fmla="*/ 6 w 24"/>
                <a:gd name="T27"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6" y="18"/>
                  </a:moveTo>
                  <a:lnTo>
                    <a:pt x="24" y="18"/>
                  </a:lnTo>
                  <a:lnTo>
                    <a:pt x="24" y="12"/>
                  </a:lnTo>
                  <a:lnTo>
                    <a:pt x="6" y="12"/>
                  </a:lnTo>
                  <a:lnTo>
                    <a:pt x="6" y="4"/>
                  </a:lnTo>
                  <a:lnTo>
                    <a:pt x="24" y="4"/>
                  </a:lnTo>
                  <a:lnTo>
                    <a:pt x="24" y="0"/>
                  </a:lnTo>
                  <a:lnTo>
                    <a:pt x="0" y="0"/>
                  </a:lnTo>
                  <a:lnTo>
                    <a:pt x="0" y="32"/>
                  </a:lnTo>
                  <a:lnTo>
                    <a:pt x="24" y="32"/>
                  </a:lnTo>
                  <a:lnTo>
                    <a:pt x="24" y="26"/>
                  </a:lnTo>
                  <a:lnTo>
                    <a:pt x="6" y="26"/>
                  </a:lnTo>
                  <a:lnTo>
                    <a:pt x="6" y="18"/>
                  </a:lnTo>
                  <a:lnTo>
                    <a:pt x="6"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4" name="Freeform 33"/>
            <p:cNvSpPr>
              <a:spLocks noEditPoints="1"/>
            </p:cNvSpPr>
            <p:nvPr userDrawn="1"/>
          </p:nvSpPr>
          <p:spPr bwMode="auto">
            <a:xfrm>
              <a:off x="8570129" y="798513"/>
              <a:ext cx="44528" cy="50800"/>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1 w 14"/>
                <a:gd name="T15" fmla="*/ 16 h 16"/>
                <a:gd name="T16" fmla="*/ 14 w 14"/>
                <a:gd name="T17" fmla="*/ 16 h 16"/>
                <a:gd name="T18" fmla="*/ 9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1" y="16"/>
                    <a:pt x="11" y="16"/>
                    <a:pt x="11" y="16"/>
                  </a:cubicBezTo>
                  <a:cubicBezTo>
                    <a:pt x="14" y="16"/>
                    <a:pt x="14" y="16"/>
                    <a:pt x="14" y="16"/>
                  </a:cubicBezTo>
                  <a:cubicBezTo>
                    <a:pt x="9" y="10"/>
                    <a:pt x="9" y="10"/>
                    <a:pt x="9"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5" name="Freeform 34"/>
            <p:cNvSpPr>
              <a:spLocks/>
            </p:cNvSpPr>
            <p:nvPr userDrawn="1"/>
          </p:nvSpPr>
          <p:spPr bwMode="auto">
            <a:xfrm>
              <a:off x="8617838" y="795338"/>
              <a:ext cx="44528" cy="53975"/>
            </a:xfrm>
            <a:custGeom>
              <a:avLst/>
              <a:gdLst>
                <a:gd name="T0" fmla="*/ 8 w 14"/>
                <a:gd name="T1" fmla="*/ 7 h 17"/>
                <a:gd name="T2" fmla="*/ 4 w 14"/>
                <a:gd name="T3" fmla="*/ 5 h 17"/>
                <a:gd name="T4" fmla="*/ 7 w 14"/>
                <a:gd name="T5" fmla="*/ 3 h 17"/>
                <a:gd name="T6" fmla="*/ 12 w 14"/>
                <a:gd name="T7" fmla="*/ 5 h 17"/>
                <a:gd name="T8" fmla="*/ 12 w 14"/>
                <a:gd name="T9" fmla="*/ 5 h 17"/>
                <a:gd name="T10" fmla="*/ 14 w 14"/>
                <a:gd name="T11" fmla="*/ 4 h 17"/>
                <a:gd name="T12" fmla="*/ 14 w 14"/>
                <a:gd name="T13" fmla="*/ 3 h 17"/>
                <a:gd name="T14" fmla="*/ 7 w 14"/>
                <a:gd name="T15" fmla="*/ 0 h 17"/>
                <a:gd name="T16" fmla="*/ 2 w 14"/>
                <a:gd name="T17" fmla="*/ 2 h 17"/>
                <a:gd name="T18" fmla="*/ 1 w 14"/>
                <a:gd name="T19" fmla="*/ 5 h 17"/>
                <a:gd name="T20" fmla="*/ 7 w 14"/>
                <a:gd name="T21" fmla="*/ 10 h 17"/>
                <a:gd name="T22" fmla="*/ 12 w 14"/>
                <a:gd name="T23" fmla="*/ 12 h 17"/>
                <a:gd name="T24" fmla="*/ 7 w 14"/>
                <a:gd name="T25" fmla="*/ 15 h 17"/>
                <a:gd name="T26" fmla="*/ 3 w 14"/>
                <a:gd name="T27" fmla="*/ 12 h 17"/>
                <a:gd name="T28" fmla="*/ 2 w 14"/>
                <a:gd name="T29" fmla="*/ 12 h 17"/>
                <a:gd name="T30" fmla="*/ 0 w 14"/>
                <a:gd name="T31" fmla="*/ 13 h 17"/>
                <a:gd name="T32" fmla="*/ 0 w 14"/>
                <a:gd name="T33" fmla="*/ 14 h 17"/>
                <a:gd name="T34" fmla="*/ 7 w 14"/>
                <a:gd name="T35" fmla="*/ 17 h 17"/>
                <a:gd name="T36" fmla="*/ 14 w 14"/>
                <a:gd name="T37" fmla="*/ 12 h 17"/>
                <a:gd name="T38" fmla="*/ 8 w 14"/>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7">
                  <a:moveTo>
                    <a:pt x="8" y="7"/>
                  </a:moveTo>
                  <a:cubicBezTo>
                    <a:pt x="5" y="7"/>
                    <a:pt x="4" y="6"/>
                    <a:pt x="4" y="5"/>
                  </a:cubicBezTo>
                  <a:cubicBezTo>
                    <a:pt x="4" y="4"/>
                    <a:pt x="5" y="3"/>
                    <a:pt x="7" y="3"/>
                  </a:cubicBezTo>
                  <a:cubicBezTo>
                    <a:pt x="9" y="3"/>
                    <a:pt x="11" y="3"/>
                    <a:pt x="12" y="5"/>
                  </a:cubicBezTo>
                  <a:cubicBezTo>
                    <a:pt x="12" y="5"/>
                    <a:pt x="12" y="5"/>
                    <a:pt x="12" y="5"/>
                  </a:cubicBezTo>
                  <a:cubicBezTo>
                    <a:pt x="14" y="4"/>
                    <a:pt x="14" y="4"/>
                    <a:pt x="14" y="4"/>
                  </a:cubicBezTo>
                  <a:cubicBezTo>
                    <a:pt x="14" y="3"/>
                    <a:pt x="14" y="3"/>
                    <a:pt x="14" y="3"/>
                  </a:cubicBezTo>
                  <a:cubicBezTo>
                    <a:pt x="12" y="1"/>
                    <a:pt x="10" y="0"/>
                    <a:pt x="7" y="0"/>
                  </a:cubicBezTo>
                  <a:cubicBezTo>
                    <a:pt x="6" y="0"/>
                    <a:pt x="3" y="1"/>
                    <a:pt x="2" y="2"/>
                  </a:cubicBezTo>
                  <a:cubicBezTo>
                    <a:pt x="1" y="3"/>
                    <a:pt x="1" y="4"/>
                    <a:pt x="1" y="5"/>
                  </a:cubicBezTo>
                  <a:cubicBezTo>
                    <a:pt x="1" y="9"/>
                    <a:pt x="5" y="9"/>
                    <a:pt x="7" y="10"/>
                  </a:cubicBezTo>
                  <a:cubicBezTo>
                    <a:pt x="10" y="10"/>
                    <a:pt x="12" y="11"/>
                    <a:pt x="12" y="12"/>
                  </a:cubicBezTo>
                  <a:cubicBezTo>
                    <a:pt x="12" y="15"/>
                    <a:pt x="8" y="15"/>
                    <a:pt x="7" y="15"/>
                  </a:cubicBezTo>
                  <a:cubicBezTo>
                    <a:pt x="6" y="15"/>
                    <a:pt x="4" y="14"/>
                    <a:pt x="3" y="12"/>
                  </a:cubicBezTo>
                  <a:cubicBezTo>
                    <a:pt x="2" y="12"/>
                    <a:pt x="2" y="12"/>
                    <a:pt x="2" y="12"/>
                  </a:cubicBezTo>
                  <a:cubicBezTo>
                    <a:pt x="0" y="13"/>
                    <a:pt x="0" y="13"/>
                    <a:pt x="0" y="13"/>
                  </a:cubicBezTo>
                  <a:cubicBezTo>
                    <a:pt x="0" y="14"/>
                    <a:pt x="0" y="14"/>
                    <a:pt x="0" y="14"/>
                  </a:cubicBezTo>
                  <a:cubicBezTo>
                    <a:pt x="2" y="16"/>
                    <a:pt x="4" y="17"/>
                    <a:pt x="7" y="17"/>
                  </a:cubicBezTo>
                  <a:cubicBezTo>
                    <a:pt x="11" y="17"/>
                    <a:pt x="14" y="16"/>
                    <a:pt x="14" y="12"/>
                  </a:cubicBezTo>
                  <a:cubicBezTo>
                    <a:pt x="14" y="9"/>
                    <a:pt x="11" y="8"/>
                    <a:pt x="8" y="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6" name="Freeform 35"/>
            <p:cNvSpPr>
              <a:spLocks/>
            </p:cNvSpPr>
            <p:nvPr userDrawn="1"/>
          </p:nvSpPr>
          <p:spPr bwMode="auto">
            <a:xfrm>
              <a:off x="8671908" y="798513"/>
              <a:ext cx="9542" cy="50800"/>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7" name="Freeform 36"/>
            <p:cNvSpPr>
              <a:spLocks/>
            </p:cNvSpPr>
            <p:nvPr userDrawn="1"/>
          </p:nvSpPr>
          <p:spPr bwMode="auto">
            <a:xfrm>
              <a:off x="8690991" y="798513"/>
              <a:ext cx="84286" cy="50800"/>
            </a:xfrm>
            <a:custGeom>
              <a:avLst/>
              <a:gdLst>
                <a:gd name="T0" fmla="*/ 29 w 53"/>
                <a:gd name="T1" fmla="*/ 0 h 32"/>
                <a:gd name="T2" fmla="*/ 0 w 53"/>
                <a:gd name="T3" fmla="*/ 0 h 32"/>
                <a:gd name="T4" fmla="*/ 0 w 53"/>
                <a:gd name="T5" fmla="*/ 4 h 32"/>
                <a:gd name="T6" fmla="*/ 9 w 53"/>
                <a:gd name="T7" fmla="*/ 4 h 32"/>
                <a:gd name="T8" fmla="*/ 9 w 53"/>
                <a:gd name="T9" fmla="*/ 32 h 32"/>
                <a:gd name="T10" fmla="*/ 15 w 53"/>
                <a:gd name="T11" fmla="*/ 32 h 32"/>
                <a:gd name="T12" fmla="*/ 15 w 53"/>
                <a:gd name="T13" fmla="*/ 4 h 32"/>
                <a:gd name="T14" fmla="*/ 25 w 53"/>
                <a:gd name="T15" fmla="*/ 4 h 32"/>
                <a:gd name="T16" fmla="*/ 35 w 53"/>
                <a:gd name="T17" fmla="*/ 18 h 32"/>
                <a:gd name="T18" fmla="*/ 35 w 53"/>
                <a:gd name="T19" fmla="*/ 32 h 32"/>
                <a:gd name="T20" fmla="*/ 41 w 53"/>
                <a:gd name="T21" fmla="*/ 32 h 32"/>
                <a:gd name="T22" fmla="*/ 41 w 53"/>
                <a:gd name="T23" fmla="*/ 18 h 32"/>
                <a:gd name="T24" fmla="*/ 53 w 53"/>
                <a:gd name="T25" fmla="*/ 0 h 32"/>
                <a:gd name="T26" fmla="*/ 53 w 53"/>
                <a:gd name="T27" fmla="*/ 0 h 32"/>
                <a:gd name="T28" fmla="*/ 53 w 53"/>
                <a:gd name="T29" fmla="*/ 0 h 32"/>
                <a:gd name="T30" fmla="*/ 47 w 53"/>
                <a:gd name="T31" fmla="*/ 0 h 32"/>
                <a:gd name="T32" fmla="*/ 37 w 53"/>
                <a:gd name="T33" fmla="*/ 14 h 32"/>
                <a:gd name="T34" fmla="*/ 29 w 53"/>
                <a:gd name="T35" fmla="*/ 0 h 32"/>
                <a:gd name="T36" fmla="*/ 29 w 53"/>
                <a:gd name="T3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 h="32">
                  <a:moveTo>
                    <a:pt x="29" y="0"/>
                  </a:moveTo>
                  <a:lnTo>
                    <a:pt x="0" y="0"/>
                  </a:lnTo>
                  <a:lnTo>
                    <a:pt x="0" y="4"/>
                  </a:lnTo>
                  <a:lnTo>
                    <a:pt x="9" y="4"/>
                  </a:lnTo>
                  <a:lnTo>
                    <a:pt x="9" y="32"/>
                  </a:lnTo>
                  <a:lnTo>
                    <a:pt x="15" y="32"/>
                  </a:lnTo>
                  <a:lnTo>
                    <a:pt x="15" y="4"/>
                  </a:lnTo>
                  <a:lnTo>
                    <a:pt x="25" y="4"/>
                  </a:lnTo>
                  <a:lnTo>
                    <a:pt x="35" y="18"/>
                  </a:lnTo>
                  <a:lnTo>
                    <a:pt x="35" y="32"/>
                  </a:lnTo>
                  <a:lnTo>
                    <a:pt x="41" y="32"/>
                  </a:lnTo>
                  <a:lnTo>
                    <a:pt x="41" y="18"/>
                  </a:lnTo>
                  <a:lnTo>
                    <a:pt x="53" y="0"/>
                  </a:lnTo>
                  <a:lnTo>
                    <a:pt x="53" y="0"/>
                  </a:lnTo>
                  <a:lnTo>
                    <a:pt x="53" y="0"/>
                  </a:lnTo>
                  <a:lnTo>
                    <a:pt x="47" y="0"/>
                  </a:lnTo>
                  <a:lnTo>
                    <a:pt x="37" y="14"/>
                  </a:lnTo>
                  <a:lnTo>
                    <a:pt x="29" y="0"/>
                  </a:lnTo>
                  <a:lnTo>
                    <a:pt x="29"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8" name="Freeform 37"/>
            <p:cNvSpPr>
              <a:spLocks/>
            </p:cNvSpPr>
            <p:nvPr userDrawn="1"/>
          </p:nvSpPr>
          <p:spPr bwMode="auto">
            <a:xfrm>
              <a:off x="8484252" y="371475"/>
              <a:ext cx="291025" cy="363538"/>
            </a:xfrm>
            <a:custGeom>
              <a:avLst/>
              <a:gdLst>
                <a:gd name="T0" fmla="*/ 92 w 92"/>
                <a:gd name="T1" fmla="*/ 0 h 115"/>
                <a:gd name="T2" fmla="*/ 92 w 92"/>
                <a:gd name="T3" fmla="*/ 71 h 115"/>
                <a:gd name="T4" fmla="*/ 49 w 92"/>
                <a:gd name="T5" fmla="*/ 115 h 115"/>
                <a:gd name="T6" fmla="*/ 0 w 92"/>
                <a:gd name="T7" fmla="*/ 70 h 115"/>
                <a:gd name="T8" fmla="*/ 0 w 92"/>
                <a:gd name="T9" fmla="*/ 0 h 115"/>
                <a:gd name="T10" fmla="*/ 22 w 92"/>
                <a:gd name="T11" fmla="*/ 0 h 115"/>
                <a:gd name="T12" fmla="*/ 22 w 92"/>
                <a:gd name="T13" fmla="*/ 72 h 115"/>
                <a:gd name="T14" fmla="*/ 50 w 92"/>
                <a:gd name="T15" fmla="*/ 105 h 115"/>
                <a:gd name="T16" fmla="*/ 79 w 92"/>
                <a:gd name="T17" fmla="*/ 73 h 115"/>
                <a:gd name="T18" fmla="*/ 79 w 92"/>
                <a:gd name="T19" fmla="*/ 0 h 115"/>
                <a:gd name="T20" fmla="*/ 92 w 92"/>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115">
                  <a:moveTo>
                    <a:pt x="92" y="0"/>
                  </a:moveTo>
                  <a:cubicBezTo>
                    <a:pt x="92" y="71"/>
                    <a:pt x="92" y="71"/>
                    <a:pt x="92" y="71"/>
                  </a:cubicBezTo>
                  <a:cubicBezTo>
                    <a:pt x="92" y="109"/>
                    <a:pt x="62" y="115"/>
                    <a:pt x="49" y="115"/>
                  </a:cubicBezTo>
                  <a:cubicBezTo>
                    <a:pt x="25" y="115"/>
                    <a:pt x="0" y="107"/>
                    <a:pt x="0" y="70"/>
                  </a:cubicBezTo>
                  <a:cubicBezTo>
                    <a:pt x="0" y="0"/>
                    <a:pt x="0" y="0"/>
                    <a:pt x="0" y="0"/>
                  </a:cubicBezTo>
                  <a:cubicBezTo>
                    <a:pt x="22" y="0"/>
                    <a:pt x="22" y="0"/>
                    <a:pt x="22" y="0"/>
                  </a:cubicBezTo>
                  <a:cubicBezTo>
                    <a:pt x="22" y="72"/>
                    <a:pt x="22" y="72"/>
                    <a:pt x="22" y="72"/>
                  </a:cubicBezTo>
                  <a:cubicBezTo>
                    <a:pt x="22" y="93"/>
                    <a:pt x="32" y="105"/>
                    <a:pt x="50" y="105"/>
                  </a:cubicBezTo>
                  <a:cubicBezTo>
                    <a:pt x="66" y="105"/>
                    <a:pt x="79" y="95"/>
                    <a:pt x="79" y="73"/>
                  </a:cubicBezTo>
                  <a:cubicBezTo>
                    <a:pt x="79" y="0"/>
                    <a:pt x="79" y="0"/>
                    <a:pt x="79" y="0"/>
                  </a:cubicBezTo>
                  <a:cubicBezTo>
                    <a:pt x="92" y="0"/>
                    <a:pt x="92" y="0"/>
                    <a:pt x="92"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9" name="Freeform 38"/>
            <p:cNvSpPr>
              <a:spLocks/>
            </p:cNvSpPr>
            <p:nvPr userDrawn="1"/>
          </p:nvSpPr>
          <p:spPr bwMode="auto">
            <a:xfrm>
              <a:off x="8096219" y="365125"/>
              <a:ext cx="337144" cy="369888"/>
            </a:xfrm>
            <a:custGeom>
              <a:avLst/>
              <a:gdLst>
                <a:gd name="T0" fmla="*/ 61 w 106"/>
                <a:gd name="T1" fmla="*/ 117 h 117"/>
                <a:gd name="T2" fmla="*/ 0 w 106"/>
                <a:gd name="T3" fmla="*/ 60 h 117"/>
                <a:gd name="T4" fmla="*/ 63 w 106"/>
                <a:gd name="T5" fmla="*/ 0 h 117"/>
                <a:gd name="T6" fmla="*/ 97 w 106"/>
                <a:gd name="T7" fmla="*/ 13 h 117"/>
                <a:gd name="T8" fmla="*/ 106 w 106"/>
                <a:gd name="T9" fmla="*/ 28 h 117"/>
                <a:gd name="T10" fmla="*/ 94 w 106"/>
                <a:gd name="T11" fmla="*/ 39 h 117"/>
                <a:gd name="T12" fmla="*/ 83 w 106"/>
                <a:gd name="T13" fmla="*/ 28 h 117"/>
                <a:gd name="T14" fmla="*/ 86 w 106"/>
                <a:gd name="T15" fmla="*/ 20 h 117"/>
                <a:gd name="T16" fmla="*/ 63 w 106"/>
                <a:gd name="T17" fmla="*/ 10 h 117"/>
                <a:gd name="T18" fmla="*/ 21 w 106"/>
                <a:gd name="T19" fmla="*/ 58 h 117"/>
                <a:gd name="T20" fmla="*/ 65 w 106"/>
                <a:gd name="T21" fmla="*/ 108 h 117"/>
                <a:gd name="T22" fmla="*/ 102 w 106"/>
                <a:gd name="T23" fmla="*/ 93 h 117"/>
                <a:gd name="T24" fmla="*/ 106 w 106"/>
                <a:gd name="T25" fmla="*/ 99 h 117"/>
                <a:gd name="T26" fmla="*/ 61 w 106"/>
                <a:gd name="T27"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17">
                  <a:moveTo>
                    <a:pt x="61" y="117"/>
                  </a:moveTo>
                  <a:cubicBezTo>
                    <a:pt x="23" y="117"/>
                    <a:pt x="0" y="91"/>
                    <a:pt x="0" y="60"/>
                  </a:cubicBezTo>
                  <a:cubicBezTo>
                    <a:pt x="0" y="29"/>
                    <a:pt x="24" y="0"/>
                    <a:pt x="63" y="0"/>
                  </a:cubicBezTo>
                  <a:cubicBezTo>
                    <a:pt x="74" y="0"/>
                    <a:pt x="88" y="4"/>
                    <a:pt x="97" y="13"/>
                  </a:cubicBezTo>
                  <a:cubicBezTo>
                    <a:pt x="102" y="16"/>
                    <a:pt x="106" y="23"/>
                    <a:pt x="106" y="28"/>
                  </a:cubicBezTo>
                  <a:cubicBezTo>
                    <a:pt x="106" y="34"/>
                    <a:pt x="101" y="39"/>
                    <a:pt x="94" y="39"/>
                  </a:cubicBezTo>
                  <a:cubicBezTo>
                    <a:pt x="88" y="39"/>
                    <a:pt x="83" y="34"/>
                    <a:pt x="83" y="28"/>
                  </a:cubicBezTo>
                  <a:cubicBezTo>
                    <a:pt x="83" y="25"/>
                    <a:pt x="84" y="22"/>
                    <a:pt x="86" y="20"/>
                  </a:cubicBezTo>
                  <a:cubicBezTo>
                    <a:pt x="81" y="14"/>
                    <a:pt x="71" y="10"/>
                    <a:pt x="63" y="10"/>
                  </a:cubicBezTo>
                  <a:cubicBezTo>
                    <a:pt x="36" y="10"/>
                    <a:pt x="21" y="35"/>
                    <a:pt x="21" y="58"/>
                  </a:cubicBezTo>
                  <a:cubicBezTo>
                    <a:pt x="21" y="85"/>
                    <a:pt x="38" y="108"/>
                    <a:pt x="65" y="108"/>
                  </a:cubicBezTo>
                  <a:cubicBezTo>
                    <a:pt x="79" y="108"/>
                    <a:pt x="90" y="102"/>
                    <a:pt x="102" y="93"/>
                  </a:cubicBezTo>
                  <a:cubicBezTo>
                    <a:pt x="106" y="99"/>
                    <a:pt x="106" y="99"/>
                    <a:pt x="106" y="99"/>
                  </a:cubicBezTo>
                  <a:cubicBezTo>
                    <a:pt x="94" y="111"/>
                    <a:pt x="77" y="117"/>
                    <a:pt x="61" y="11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0" name="Freeform 39"/>
            <p:cNvSpPr>
              <a:spLocks noEditPoints="1"/>
            </p:cNvSpPr>
            <p:nvPr userDrawn="1"/>
          </p:nvSpPr>
          <p:spPr bwMode="auto">
            <a:xfrm>
              <a:off x="7760666" y="371475"/>
              <a:ext cx="329192" cy="357188"/>
            </a:xfrm>
            <a:custGeom>
              <a:avLst/>
              <a:gdLst>
                <a:gd name="T0" fmla="*/ 163 w 207"/>
                <a:gd name="T1" fmla="*/ 225 h 225"/>
                <a:gd name="T2" fmla="*/ 207 w 207"/>
                <a:gd name="T3" fmla="*/ 225 h 225"/>
                <a:gd name="T4" fmla="*/ 119 w 207"/>
                <a:gd name="T5" fmla="*/ 0 h 225"/>
                <a:gd name="T6" fmla="*/ 85 w 207"/>
                <a:gd name="T7" fmla="*/ 0 h 225"/>
                <a:gd name="T8" fmla="*/ 0 w 207"/>
                <a:gd name="T9" fmla="*/ 225 h 225"/>
                <a:gd name="T10" fmla="*/ 21 w 207"/>
                <a:gd name="T11" fmla="*/ 225 h 225"/>
                <a:gd name="T12" fmla="*/ 47 w 207"/>
                <a:gd name="T13" fmla="*/ 161 h 225"/>
                <a:gd name="T14" fmla="*/ 139 w 207"/>
                <a:gd name="T15" fmla="*/ 161 h 225"/>
                <a:gd name="T16" fmla="*/ 163 w 207"/>
                <a:gd name="T17" fmla="*/ 225 h 225"/>
                <a:gd name="T18" fmla="*/ 163 w 207"/>
                <a:gd name="T19" fmla="*/ 225 h 225"/>
                <a:gd name="T20" fmla="*/ 53 w 207"/>
                <a:gd name="T21" fmla="*/ 141 h 225"/>
                <a:gd name="T22" fmla="*/ 93 w 207"/>
                <a:gd name="T23" fmla="*/ 36 h 225"/>
                <a:gd name="T24" fmla="*/ 133 w 207"/>
                <a:gd name="T25" fmla="*/ 141 h 225"/>
                <a:gd name="T26" fmla="*/ 53 w 207"/>
                <a:gd name="T27" fmla="*/ 141 h 225"/>
                <a:gd name="T28" fmla="*/ 53 w 207"/>
                <a:gd name="T29" fmla="*/ 14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7" h="225">
                  <a:moveTo>
                    <a:pt x="163" y="225"/>
                  </a:moveTo>
                  <a:lnTo>
                    <a:pt x="207" y="225"/>
                  </a:lnTo>
                  <a:lnTo>
                    <a:pt x="119" y="0"/>
                  </a:lnTo>
                  <a:lnTo>
                    <a:pt x="85" y="0"/>
                  </a:lnTo>
                  <a:lnTo>
                    <a:pt x="0" y="225"/>
                  </a:lnTo>
                  <a:lnTo>
                    <a:pt x="21" y="225"/>
                  </a:lnTo>
                  <a:lnTo>
                    <a:pt x="47" y="161"/>
                  </a:lnTo>
                  <a:lnTo>
                    <a:pt x="139" y="161"/>
                  </a:lnTo>
                  <a:lnTo>
                    <a:pt x="163" y="225"/>
                  </a:lnTo>
                  <a:lnTo>
                    <a:pt x="163" y="225"/>
                  </a:lnTo>
                  <a:close/>
                  <a:moveTo>
                    <a:pt x="53" y="141"/>
                  </a:moveTo>
                  <a:lnTo>
                    <a:pt x="93" y="36"/>
                  </a:lnTo>
                  <a:lnTo>
                    <a:pt x="133" y="141"/>
                  </a:lnTo>
                  <a:lnTo>
                    <a:pt x="53" y="141"/>
                  </a:lnTo>
                  <a:lnTo>
                    <a:pt x="53" y="14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81" name="Title 1"/>
          <p:cNvSpPr>
            <a:spLocks noGrp="1"/>
          </p:cNvSpPr>
          <p:nvPr userDrawn="1">
            <p:ph type="title" hasCustomPrompt="1"/>
          </p:nvPr>
        </p:nvSpPr>
        <p:spPr>
          <a:xfrm>
            <a:off x="5038725" y="2848654"/>
            <a:ext cx="3867150" cy="580346"/>
          </a:xfrm>
        </p:spPr>
        <p:txBody>
          <a:bodyPr anchor="b">
            <a:noAutofit/>
          </a:bodyPr>
          <a:lstStyle>
            <a:lvl1pPr>
              <a:defRPr sz="3860" b="1">
                <a:solidFill>
                  <a:schemeClr val="bg1"/>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2" name="Subtitle 2"/>
          <p:cNvSpPr>
            <a:spLocks noGrp="1"/>
          </p:cNvSpPr>
          <p:nvPr userDrawn="1">
            <p:ph type="subTitle" idx="1" hasCustomPrompt="1"/>
          </p:nvPr>
        </p:nvSpPr>
        <p:spPr>
          <a:xfrm>
            <a:off x="5038725" y="3652838"/>
            <a:ext cx="3867150" cy="447675"/>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3" name="Text Placeholder 7"/>
          <p:cNvSpPr>
            <a:spLocks noGrp="1"/>
          </p:cNvSpPr>
          <p:nvPr userDrawn="1">
            <p:ph type="body" sz="quarter" idx="10" hasCustomPrompt="1"/>
          </p:nvPr>
        </p:nvSpPr>
        <p:spPr>
          <a:xfrm>
            <a:off x="5038725" y="53165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84" name="Text Placeholder 7"/>
          <p:cNvSpPr>
            <a:spLocks noGrp="1"/>
          </p:cNvSpPr>
          <p:nvPr userDrawn="1">
            <p:ph type="body" sz="quarter" idx="11" hasCustomPrompt="1"/>
          </p:nvPr>
        </p:nvSpPr>
        <p:spPr>
          <a:xfrm>
            <a:off x="5038725" y="56114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86" name="Picture Placeholder 85"/>
          <p:cNvSpPr>
            <a:spLocks noGrp="1"/>
          </p:cNvSpPr>
          <p:nvPr userDrawn="1">
            <p:ph type="pic" sz="quarter" idx="12"/>
          </p:nvPr>
        </p:nvSpPr>
        <p:spPr>
          <a:xfrm>
            <a:off x="0" y="457200"/>
            <a:ext cx="4572000" cy="6388100"/>
          </a:xfrm>
        </p:spPr>
        <p:txBody>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spTree>
    <p:extLst>
      <p:ext uri="{BB962C8B-B14F-4D97-AF65-F5344CB8AC3E}">
        <p14:creationId xmlns:p14="http://schemas.microsoft.com/office/powerpoint/2010/main" val="15777016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20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4988008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2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3156359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2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43593297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2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11149783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2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0981093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25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4575123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26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3322574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27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2508345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28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47609703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2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705407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607327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16" name="Freeform 5"/>
          <p:cNvSpPr>
            <a:spLocks/>
          </p:cNvSpPr>
          <p:nvPr userDrawn="1"/>
        </p:nvSpPr>
        <p:spPr bwMode="auto">
          <a:xfrm>
            <a:off x="0" y="457201"/>
            <a:ext cx="4572232" cy="6388107"/>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F2120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7" name="Freeform 6"/>
          <p:cNvSpPr>
            <a:spLocks/>
          </p:cNvSpPr>
          <p:nvPr userDrawn="1"/>
        </p:nvSpPr>
        <p:spPr bwMode="auto">
          <a:xfrm>
            <a:off x="4572232" y="-3174"/>
            <a:ext cx="4572232" cy="6858007"/>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5" name="AutoShape 3"/>
          <p:cNvSpPr>
            <a:spLocks noChangeAspect="1" noChangeArrowheads="1" noTextEdit="1"/>
          </p:cNvSpPr>
          <p:nvPr userDrawn="1"/>
        </p:nvSpPr>
        <p:spPr bwMode="auto">
          <a:xfrm>
            <a:off x="0" y="1"/>
            <a:ext cx="9144464" cy="685800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Title 1"/>
          <p:cNvSpPr>
            <a:spLocks noGrp="1"/>
          </p:cNvSpPr>
          <p:nvPr userDrawn="1">
            <p:ph type="title" hasCustomPrompt="1"/>
          </p:nvPr>
        </p:nvSpPr>
        <p:spPr>
          <a:xfrm>
            <a:off x="4804755" y="1054317"/>
            <a:ext cx="4247805" cy="4749367"/>
          </a:xfrm>
        </p:spPr>
        <p:txBody>
          <a:bodyPr lIns="0" tIns="0" rIns="0" bIns="0" anchor="ctr" anchorCtr="0">
            <a:noAutofit/>
          </a:bodyPr>
          <a:lstStyle>
            <a:lvl1pPr>
              <a:defRPr sz="37857" spc="-150">
                <a:solidFill>
                  <a:schemeClr val="bg1"/>
                </a:solidFill>
                <a:latin typeface="Arial" panose="020B0604020202020204" pitchFamily="34" charset="0"/>
                <a:cs typeface="Arial" panose="020B0604020202020204" pitchFamily="34" charset="0"/>
              </a:defRPr>
            </a:lvl1pPr>
          </a:lstStyle>
          <a:p>
            <a:r>
              <a:rPr lang="en-US" dirty="0"/>
              <a:t>1</a:t>
            </a:r>
            <a:endParaRPr lang="en-AU" dirty="0"/>
          </a:p>
        </p:txBody>
      </p:sp>
      <p:sp>
        <p:nvSpPr>
          <p:cNvPr id="47" name="Text Placeholder 46"/>
          <p:cNvSpPr>
            <a:spLocks noGrp="1"/>
          </p:cNvSpPr>
          <p:nvPr userDrawn="1">
            <p:ph type="body" sz="quarter" idx="10" hasCustomPrompt="1"/>
          </p:nvPr>
        </p:nvSpPr>
        <p:spPr>
          <a:xfrm>
            <a:off x="374420" y="3246827"/>
            <a:ext cx="3092450" cy="357995"/>
          </a:xfrm>
        </p:spPr>
        <p:txBody>
          <a:bodyPr>
            <a:normAutofit/>
          </a:bodyPr>
          <a:lstStyle>
            <a:lvl1pPr marL="0" indent="0">
              <a:buNone/>
              <a:defRPr sz="1997">
                <a:solidFill>
                  <a:schemeClr val="bg1"/>
                </a:solidFill>
                <a:latin typeface="Arial" panose="020B0604020202020204" pitchFamily="34" charset="0"/>
                <a:cs typeface="Arial" panose="020B0604020202020204" pitchFamily="34" charset="0"/>
              </a:defRPr>
            </a:lvl1pPr>
          </a:lstStyle>
          <a:p>
            <a:pPr lvl="0"/>
            <a:r>
              <a:rPr lang="en-AU" dirty="0"/>
              <a:t>Section title</a:t>
            </a:r>
          </a:p>
        </p:txBody>
      </p:sp>
      <p:grpSp>
        <p:nvGrpSpPr>
          <p:cNvPr id="82" name="Group 81"/>
          <p:cNvGrpSpPr/>
          <p:nvPr userDrawn="1"/>
        </p:nvGrpSpPr>
        <p:grpSpPr>
          <a:xfrm>
            <a:off x="7401258" y="365125"/>
            <a:ext cx="1374019" cy="484188"/>
            <a:chOff x="7401258" y="365125"/>
            <a:chExt cx="1374019" cy="484188"/>
          </a:xfrm>
        </p:grpSpPr>
        <p:sp>
          <p:nvSpPr>
            <p:cNvPr id="83" name="Freeform 7"/>
            <p:cNvSpPr>
              <a:spLocks/>
            </p:cNvSpPr>
            <p:nvPr userDrawn="1"/>
          </p:nvSpPr>
          <p:spPr bwMode="auto">
            <a:xfrm>
              <a:off x="7401258" y="371475"/>
              <a:ext cx="289435" cy="369888"/>
            </a:xfrm>
            <a:custGeom>
              <a:avLst/>
              <a:gdLst>
                <a:gd name="T0" fmla="*/ 91 w 91"/>
                <a:gd name="T1" fmla="*/ 0 h 117"/>
                <a:gd name="T2" fmla="*/ 91 w 91"/>
                <a:gd name="T3" fmla="*/ 51 h 117"/>
                <a:gd name="T4" fmla="*/ 46 w 91"/>
                <a:gd name="T5" fmla="*/ 117 h 117"/>
                <a:gd name="T6" fmla="*/ 0 w 91"/>
                <a:gd name="T7" fmla="*/ 51 h 117"/>
                <a:gd name="T8" fmla="*/ 0 w 91"/>
                <a:gd name="T9" fmla="*/ 0 h 117"/>
                <a:gd name="T10" fmla="*/ 91 w 91"/>
                <a:gd name="T11" fmla="*/ 0 h 117"/>
              </a:gdLst>
              <a:ahLst/>
              <a:cxnLst>
                <a:cxn ang="0">
                  <a:pos x="T0" y="T1"/>
                </a:cxn>
                <a:cxn ang="0">
                  <a:pos x="T2" y="T3"/>
                </a:cxn>
                <a:cxn ang="0">
                  <a:pos x="T4" y="T5"/>
                </a:cxn>
                <a:cxn ang="0">
                  <a:pos x="T6" y="T7"/>
                </a:cxn>
                <a:cxn ang="0">
                  <a:pos x="T8" y="T9"/>
                </a:cxn>
                <a:cxn ang="0">
                  <a:pos x="T10" y="T11"/>
                </a:cxn>
              </a:cxnLst>
              <a:rect l="0" t="0" r="r" b="b"/>
              <a:pathLst>
                <a:path w="91" h="117">
                  <a:moveTo>
                    <a:pt x="91" y="0"/>
                  </a:moveTo>
                  <a:cubicBezTo>
                    <a:pt x="91" y="51"/>
                    <a:pt x="91" y="51"/>
                    <a:pt x="91" y="51"/>
                  </a:cubicBezTo>
                  <a:cubicBezTo>
                    <a:pt x="91" y="77"/>
                    <a:pt x="74" y="105"/>
                    <a:pt x="46" y="117"/>
                  </a:cubicBezTo>
                  <a:cubicBezTo>
                    <a:pt x="18" y="105"/>
                    <a:pt x="0" y="77"/>
                    <a:pt x="0" y="51"/>
                  </a:cubicBezTo>
                  <a:cubicBezTo>
                    <a:pt x="0" y="0"/>
                    <a:pt x="0" y="0"/>
                    <a:pt x="0" y="0"/>
                  </a:cubicBezTo>
                  <a:cubicBezTo>
                    <a:pt x="91" y="0"/>
                    <a:pt x="91" y="0"/>
                    <a:pt x="91" y="0"/>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4" name="Freeform 8"/>
            <p:cNvSpPr>
              <a:spLocks/>
            </p:cNvSpPr>
            <p:nvPr userDrawn="1"/>
          </p:nvSpPr>
          <p:spPr bwMode="auto">
            <a:xfrm>
              <a:off x="7455328" y="415925"/>
              <a:ext cx="181294" cy="236538"/>
            </a:xfrm>
            <a:custGeom>
              <a:avLst/>
              <a:gdLst>
                <a:gd name="T0" fmla="*/ 0 w 114"/>
                <a:gd name="T1" fmla="*/ 74 h 149"/>
                <a:gd name="T2" fmla="*/ 58 w 114"/>
                <a:gd name="T3" fmla="*/ 0 h 149"/>
                <a:gd name="T4" fmla="*/ 114 w 114"/>
                <a:gd name="T5" fmla="*/ 74 h 149"/>
                <a:gd name="T6" fmla="*/ 58 w 114"/>
                <a:gd name="T7" fmla="*/ 149 h 149"/>
                <a:gd name="T8" fmla="*/ 0 w 114"/>
                <a:gd name="T9" fmla="*/ 74 h 149"/>
                <a:gd name="T10" fmla="*/ 0 w 114"/>
                <a:gd name="T11" fmla="*/ 74 h 149"/>
              </a:gdLst>
              <a:ahLst/>
              <a:cxnLst>
                <a:cxn ang="0">
                  <a:pos x="T0" y="T1"/>
                </a:cxn>
                <a:cxn ang="0">
                  <a:pos x="T2" y="T3"/>
                </a:cxn>
                <a:cxn ang="0">
                  <a:pos x="T4" y="T5"/>
                </a:cxn>
                <a:cxn ang="0">
                  <a:pos x="T6" y="T7"/>
                </a:cxn>
                <a:cxn ang="0">
                  <a:pos x="T8" y="T9"/>
                </a:cxn>
                <a:cxn ang="0">
                  <a:pos x="T10" y="T11"/>
                </a:cxn>
              </a:cxnLst>
              <a:rect l="0" t="0" r="r" b="b"/>
              <a:pathLst>
                <a:path w="114" h="149">
                  <a:moveTo>
                    <a:pt x="0" y="74"/>
                  </a:moveTo>
                  <a:lnTo>
                    <a:pt x="58" y="0"/>
                  </a:lnTo>
                  <a:lnTo>
                    <a:pt x="114" y="74"/>
                  </a:lnTo>
                  <a:lnTo>
                    <a:pt x="58" y="149"/>
                  </a:lnTo>
                  <a:lnTo>
                    <a:pt x="0" y="74"/>
                  </a:lnTo>
                  <a:lnTo>
                    <a:pt x="0" y="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5" name="Freeform 9"/>
            <p:cNvSpPr>
              <a:spLocks/>
            </p:cNvSpPr>
            <p:nvPr userDrawn="1"/>
          </p:nvSpPr>
          <p:spPr bwMode="auto">
            <a:xfrm>
              <a:off x="7480773" y="466725"/>
              <a:ext cx="130405" cy="153988"/>
            </a:xfrm>
            <a:custGeom>
              <a:avLst/>
              <a:gdLst>
                <a:gd name="T0" fmla="*/ 18 w 41"/>
                <a:gd name="T1" fmla="*/ 26 h 49"/>
                <a:gd name="T2" fmla="*/ 21 w 41"/>
                <a:gd name="T3" fmla="*/ 49 h 49"/>
                <a:gd name="T4" fmla="*/ 21 w 41"/>
                <a:gd name="T5" fmla="*/ 49 h 49"/>
                <a:gd name="T6" fmla="*/ 21 w 41"/>
                <a:gd name="T7" fmla="*/ 49 h 49"/>
                <a:gd name="T8" fmla="*/ 23 w 41"/>
                <a:gd name="T9" fmla="*/ 26 h 49"/>
                <a:gd name="T10" fmla="*/ 23 w 41"/>
                <a:gd name="T11" fmla="*/ 24 h 49"/>
                <a:gd name="T12" fmla="*/ 32 w 41"/>
                <a:gd name="T13" fmla="*/ 24 h 49"/>
                <a:gd name="T14" fmla="*/ 32 w 41"/>
                <a:gd name="T15" fmla="*/ 25 h 49"/>
                <a:gd name="T16" fmla="*/ 35 w 41"/>
                <a:gd name="T17" fmla="*/ 28 h 49"/>
                <a:gd name="T18" fmla="*/ 37 w 41"/>
                <a:gd name="T19" fmla="*/ 25 h 49"/>
                <a:gd name="T20" fmla="*/ 37 w 41"/>
                <a:gd name="T21" fmla="*/ 24 h 49"/>
                <a:gd name="T22" fmla="*/ 38 w 41"/>
                <a:gd name="T23" fmla="*/ 24 h 49"/>
                <a:gd name="T24" fmla="*/ 41 w 41"/>
                <a:gd name="T25" fmla="*/ 21 h 49"/>
                <a:gd name="T26" fmla="*/ 38 w 41"/>
                <a:gd name="T27" fmla="*/ 19 h 49"/>
                <a:gd name="T28" fmla="*/ 37 w 41"/>
                <a:gd name="T29" fmla="*/ 19 h 49"/>
                <a:gd name="T30" fmla="*/ 37 w 41"/>
                <a:gd name="T31" fmla="*/ 18 h 49"/>
                <a:gd name="T32" fmla="*/ 35 w 41"/>
                <a:gd name="T33" fmla="*/ 15 h 49"/>
                <a:gd name="T34" fmla="*/ 32 w 41"/>
                <a:gd name="T35" fmla="*/ 18 h 49"/>
                <a:gd name="T36" fmla="*/ 32 w 41"/>
                <a:gd name="T37" fmla="*/ 19 h 49"/>
                <a:gd name="T38" fmla="*/ 23 w 41"/>
                <a:gd name="T39" fmla="*/ 19 h 49"/>
                <a:gd name="T40" fmla="*/ 23 w 41"/>
                <a:gd name="T41" fmla="*/ 9 h 49"/>
                <a:gd name="T42" fmla="*/ 24 w 41"/>
                <a:gd name="T43" fmla="*/ 9 h 49"/>
                <a:gd name="T44" fmla="*/ 27 w 41"/>
                <a:gd name="T45" fmla="*/ 6 h 49"/>
                <a:gd name="T46" fmla="*/ 24 w 41"/>
                <a:gd name="T47" fmla="*/ 3 h 49"/>
                <a:gd name="T48" fmla="*/ 23 w 41"/>
                <a:gd name="T49" fmla="*/ 3 h 49"/>
                <a:gd name="T50" fmla="*/ 23 w 41"/>
                <a:gd name="T51" fmla="*/ 3 h 49"/>
                <a:gd name="T52" fmla="*/ 21 w 41"/>
                <a:gd name="T53" fmla="*/ 0 h 49"/>
                <a:gd name="T54" fmla="*/ 18 w 41"/>
                <a:gd name="T55" fmla="*/ 3 h 49"/>
                <a:gd name="T56" fmla="*/ 18 w 41"/>
                <a:gd name="T57" fmla="*/ 3 h 49"/>
                <a:gd name="T58" fmla="*/ 17 w 41"/>
                <a:gd name="T59" fmla="*/ 3 h 49"/>
                <a:gd name="T60" fmla="*/ 14 w 41"/>
                <a:gd name="T61" fmla="*/ 6 h 49"/>
                <a:gd name="T62" fmla="*/ 17 w 41"/>
                <a:gd name="T63" fmla="*/ 9 h 49"/>
                <a:gd name="T64" fmla="*/ 18 w 41"/>
                <a:gd name="T65" fmla="*/ 9 h 49"/>
                <a:gd name="T66" fmla="*/ 18 w 41"/>
                <a:gd name="T67" fmla="*/ 19 h 49"/>
                <a:gd name="T68" fmla="*/ 18 w 41"/>
                <a:gd name="T69" fmla="*/ 19 h 49"/>
                <a:gd name="T70" fmla="*/ 10 w 41"/>
                <a:gd name="T71" fmla="*/ 19 h 49"/>
                <a:gd name="T72" fmla="*/ 10 w 41"/>
                <a:gd name="T73" fmla="*/ 18 h 49"/>
                <a:gd name="T74" fmla="*/ 7 w 41"/>
                <a:gd name="T75" fmla="*/ 15 h 49"/>
                <a:gd name="T76" fmla="*/ 4 w 41"/>
                <a:gd name="T77" fmla="*/ 18 h 49"/>
                <a:gd name="T78" fmla="*/ 4 w 41"/>
                <a:gd name="T79" fmla="*/ 19 h 49"/>
                <a:gd name="T80" fmla="*/ 4 w 41"/>
                <a:gd name="T81" fmla="*/ 19 h 49"/>
                <a:gd name="T82" fmla="*/ 0 w 41"/>
                <a:gd name="T83" fmla="*/ 21 h 49"/>
                <a:gd name="T84" fmla="*/ 4 w 41"/>
                <a:gd name="T85" fmla="*/ 24 h 49"/>
                <a:gd name="T86" fmla="*/ 4 w 41"/>
                <a:gd name="T87" fmla="*/ 24 h 49"/>
                <a:gd name="T88" fmla="*/ 4 w 41"/>
                <a:gd name="T89" fmla="*/ 25 h 49"/>
                <a:gd name="T90" fmla="*/ 7 w 41"/>
                <a:gd name="T91" fmla="*/ 28 h 49"/>
                <a:gd name="T92" fmla="*/ 10 w 41"/>
                <a:gd name="T93" fmla="*/ 25 h 49"/>
                <a:gd name="T94" fmla="*/ 10 w 41"/>
                <a:gd name="T95" fmla="*/ 24 h 49"/>
                <a:gd name="T96" fmla="*/ 18 w 41"/>
                <a:gd name="T97" fmla="*/ 24 h 49"/>
                <a:gd name="T98" fmla="*/ 18 w 41"/>
                <a:gd name="T99"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 h="49">
                  <a:moveTo>
                    <a:pt x="18" y="26"/>
                  </a:moveTo>
                  <a:cubicBezTo>
                    <a:pt x="18" y="36"/>
                    <a:pt x="20" y="48"/>
                    <a:pt x="21" y="49"/>
                  </a:cubicBezTo>
                  <a:cubicBezTo>
                    <a:pt x="21" y="49"/>
                    <a:pt x="21" y="49"/>
                    <a:pt x="21" y="49"/>
                  </a:cubicBezTo>
                  <a:cubicBezTo>
                    <a:pt x="21" y="49"/>
                    <a:pt x="21" y="49"/>
                    <a:pt x="21" y="49"/>
                  </a:cubicBezTo>
                  <a:cubicBezTo>
                    <a:pt x="21" y="48"/>
                    <a:pt x="23" y="36"/>
                    <a:pt x="23" y="26"/>
                  </a:cubicBezTo>
                  <a:cubicBezTo>
                    <a:pt x="23" y="24"/>
                    <a:pt x="23" y="24"/>
                    <a:pt x="23" y="24"/>
                  </a:cubicBezTo>
                  <a:cubicBezTo>
                    <a:pt x="32" y="24"/>
                    <a:pt x="32" y="24"/>
                    <a:pt x="32" y="24"/>
                  </a:cubicBezTo>
                  <a:cubicBezTo>
                    <a:pt x="32" y="25"/>
                    <a:pt x="32" y="25"/>
                    <a:pt x="32" y="25"/>
                  </a:cubicBezTo>
                  <a:cubicBezTo>
                    <a:pt x="32" y="26"/>
                    <a:pt x="33" y="28"/>
                    <a:pt x="35" y="28"/>
                  </a:cubicBezTo>
                  <a:cubicBezTo>
                    <a:pt x="36" y="28"/>
                    <a:pt x="37" y="26"/>
                    <a:pt x="37" y="25"/>
                  </a:cubicBezTo>
                  <a:cubicBezTo>
                    <a:pt x="37" y="24"/>
                    <a:pt x="37" y="24"/>
                    <a:pt x="37" y="24"/>
                  </a:cubicBezTo>
                  <a:cubicBezTo>
                    <a:pt x="38" y="24"/>
                    <a:pt x="38" y="24"/>
                    <a:pt x="38" y="24"/>
                  </a:cubicBezTo>
                  <a:cubicBezTo>
                    <a:pt x="39" y="24"/>
                    <a:pt x="41" y="23"/>
                    <a:pt x="41" y="21"/>
                  </a:cubicBezTo>
                  <a:cubicBezTo>
                    <a:pt x="41" y="20"/>
                    <a:pt x="39" y="19"/>
                    <a:pt x="38" y="19"/>
                  </a:cubicBezTo>
                  <a:cubicBezTo>
                    <a:pt x="37" y="19"/>
                    <a:pt x="37" y="19"/>
                    <a:pt x="37" y="19"/>
                  </a:cubicBezTo>
                  <a:cubicBezTo>
                    <a:pt x="37" y="18"/>
                    <a:pt x="37" y="18"/>
                    <a:pt x="37" y="18"/>
                  </a:cubicBezTo>
                  <a:cubicBezTo>
                    <a:pt x="37" y="17"/>
                    <a:pt x="36" y="15"/>
                    <a:pt x="35" y="15"/>
                  </a:cubicBezTo>
                  <a:cubicBezTo>
                    <a:pt x="33" y="15"/>
                    <a:pt x="32" y="17"/>
                    <a:pt x="32" y="18"/>
                  </a:cubicBezTo>
                  <a:cubicBezTo>
                    <a:pt x="32" y="19"/>
                    <a:pt x="32" y="19"/>
                    <a:pt x="32" y="19"/>
                  </a:cubicBezTo>
                  <a:cubicBezTo>
                    <a:pt x="23" y="19"/>
                    <a:pt x="23" y="19"/>
                    <a:pt x="23" y="19"/>
                  </a:cubicBezTo>
                  <a:cubicBezTo>
                    <a:pt x="23" y="9"/>
                    <a:pt x="23" y="9"/>
                    <a:pt x="23" y="9"/>
                  </a:cubicBezTo>
                  <a:cubicBezTo>
                    <a:pt x="24" y="9"/>
                    <a:pt x="24" y="9"/>
                    <a:pt x="24" y="9"/>
                  </a:cubicBezTo>
                  <a:cubicBezTo>
                    <a:pt x="25" y="9"/>
                    <a:pt x="27" y="8"/>
                    <a:pt x="27" y="6"/>
                  </a:cubicBezTo>
                  <a:cubicBezTo>
                    <a:pt x="27" y="5"/>
                    <a:pt x="25" y="3"/>
                    <a:pt x="24" y="3"/>
                  </a:cubicBezTo>
                  <a:cubicBezTo>
                    <a:pt x="23" y="3"/>
                    <a:pt x="23" y="3"/>
                    <a:pt x="23" y="3"/>
                  </a:cubicBezTo>
                  <a:cubicBezTo>
                    <a:pt x="23" y="3"/>
                    <a:pt x="23" y="3"/>
                    <a:pt x="23" y="3"/>
                  </a:cubicBezTo>
                  <a:cubicBezTo>
                    <a:pt x="23" y="1"/>
                    <a:pt x="22" y="0"/>
                    <a:pt x="21" y="0"/>
                  </a:cubicBezTo>
                  <a:cubicBezTo>
                    <a:pt x="19" y="0"/>
                    <a:pt x="18" y="1"/>
                    <a:pt x="18" y="3"/>
                  </a:cubicBezTo>
                  <a:cubicBezTo>
                    <a:pt x="18" y="3"/>
                    <a:pt x="18" y="3"/>
                    <a:pt x="18" y="3"/>
                  </a:cubicBezTo>
                  <a:cubicBezTo>
                    <a:pt x="17" y="3"/>
                    <a:pt x="17" y="3"/>
                    <a:pt x="17" y="3"/>
                  </a:cubicBezTo>
                  <a:cubicBezTo>
                    <a:pt x="16" y="3"/>
                    <a:pt x="14" y="5"/>
                    <a:pt x="14" y="6"/>
                  </a:cubicBezTo>
                  <a:cubicBezTo>
                    <a:pt x="14" y="8"/>
                    <a:pt x="16" y="9"/>
                    <a:pt x="17" y="9"/>
                  </a:cubicBezTo>
                  <a:cubicBezTo>
                    <a:pt x="18" y="9"/>
                    <a:pt x="18" y="9"/>
                    <a:pt x="18" y="9"/>
                  </a:cubicBezTo>
                  <a:cubicBezTo>
                    <a:pt x="18" y="19"/>
                    <a:pt x="18" y="19"/>
                    <a:pt x="18" y="19"/>
                  </a:cubicBezTo>
                  <a:cubicBezTo>
                    <a:pt x="18" y="19"/>
                    <a:pt x="18" y="19"/>
                    <a:pt x="18" y="19"/>
                  </a:cubicBezTo>
                  <a:cubicBezTo>
                    <a:pt x="10" y="19"/>
                    <a:pt x="10" y="19"/>
                    <a:pt x="10" y="19"/>
                  </a:cubicBezTo>
                  <a:cubicBezTo>
                    <a:pt x="10" y="18"/>
                    <a:pt x="10" y="18"/>
                    <a:pt x="10" y="18"/>
                  </a:cubicBezTo>
                  <a:cubicBezTo>
                    <a:pt x="10" y="17"/>
                    <a:pt x="8" y="15"/>
                    <a:pt x="7" y="15"/>
                  </a:cubicBezTo>
                  <a:cubicBezTo>
                    <a:pt x="5" y="15"/>
                    <a:pt x="4" y="17"/>
                    <a:pt x="4" y="18"/>
                  </a:cubicBezTo>
                  <a:cubicBezTo>
                    <a:pt x="4" y="19"/>
                    <a:pt x="4" y="19"/>
                    <a:pt x="4" y="19"/>
                  </a:cubicBezTo>
                  <a:cubicBezTo>
                    <a:pt x="4" y="19"/>
                    <a:pt x="4" y="19"/>
                    <a:pt x="4" y="19"/>
                  </a:cubicBezTo>
                  <a:cubicBezTo>
                    <a:pt x="2" y="19"/>
                    <a:pt x="0" y="20"/>
                    <a:pt x="0" y="21"/>
                  </a:cubicBezTo>
                  <a:cubicBezTo>
                    <a:pt x="0" y="23"/>
                    <a:pt x="2" y="24"/>
                    <a:pt x="4" y="24"/>
                  </a:cubicBezTo>
                  <a:cubicBezTo>
                    <a:pt x="4" y="24"/>
                    <a:pt x="4" y="24"/>
                    <a:pt x="4" y="24"/>
                  </a:cubicBezTo>
                  <a:cubicBezTo>
                    <a:pt x="4" y="25"/>
                    <a:pt x="4" y="25"/>
                    <a:pt x="4" y="25"/>
                  </a:cubicBezTo>
                  <a:cubicBezTo>
                    <a:pt x="4" y="26"/>
                    <a:pt x="5" y="28"/>
                    <a:pt x="7" y="28"/>
                  </a:cubicBezTo>
                  <a:cubicBezTo>
                    <a:pt x="8" y="28"/>
                    <a:pt x="10" y="26"/>
                    <a:pt x="10" y="25"/>
                  </a:cubicBezTo>
                  <a:cubicBezTo>
                    <a:pt x="10" y="24"/>
                    <a:pt x="10" y="24"/>
                    <a:pt x="10" y="24"/>
                  </a:cubicBezTo>
                  <a:cubicBezTo>
                    <a:pt x="18" y="24"/>
                    <a:pt x="18" y="24"/>
                    <a:pt x="18" y="24"/>
                  </a:cubicBezTo>
                  <a:cubicBezTo>
                    <a:pt x="18" y="26"/>
                    <a:pt x="18" y="26"/>
                    <a:pt x="18" y="26"/>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6" name="Freeform 10"/>
            <p:cNvSpPr>
              <a:spLocks noEditPoints="1"/>
            </p:cNvSpPr>
            <p:nvPr userDrawn="1"/>
          </p:nvSpPr>
          <p:spPr bwMode="auto">
            <a:xfrm>
              <a:off x="7401258" y="798513"/>
              <a:ext cx="54070" cy="50800"/>
            </a:xfrm>
            <a:custGeom>
              <a:avLst/>
              <a:gdLst>
                <a:gd name="T0" fmla="*/ 20 w 34"/>
                <a:gd name="T1" fmla="*/ 0 h 32"/>
                <a:gd name="T2" fmla="*/ 14 w 34"/>
                <a:gd name="T3" fmla="*/ 0 h 32"/>
                <a:gd name="T4" fmla="*/ 0 w 34"/>
                <a:gd name="T5" fmla="*/ 32 h 32"/>
                <a:gd name="T6" fmla="*/ 6 w 34"/>
                <a:gd name="T7" fmla="*/ 32 h 32"/>
                <a:gd name="T8" fmla="*/ 10 w 34"/>
                <a:gd name="T9" fmla="*/ 26 h 32"/>
                <a:gd name="T10" fmla="*/ 26 w 34"/>
                <a:gd name="T11" fmla="*/ 26 h 32"/>
                <a:gd name="T12" fmla="*/ 30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2 w 34"/>
                <a:gd name="T25" fmla="*/ 20 h 32"/>
                <a:gd name="T26" fmla="*/ 18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10" y="26"/>
                  </a:lnTo>
                  <a:lnTo>
                    <a:pt x="26" y="26"/>
                  </a:lnTo>
                  <a:lnTo>
                    <a:pt x="30" y="32"/>
                  </a:lnTo>
                  <a:lnTo>
                    <a:pt x="34" y="32"/>
                  </a:lnTo>
                  <a:lnTo>
                    <a:pt x="20" y="0"/>
                  </a:lnTo>
                  <a:lnTo>
                    <a:pt x="20" y="0"/>
                  </a:lnTo>
                  <a:lnTo>
                    <a:pt x="20" y="0"/>
                  </a:lnTo>
                  <a:close/>
                  <a:moveTo>
                    <a:pt x="24" y="20"/>
                  </a:moveTo>
                  <a:lnTo>
                    <a:pt x="12" y="20"/>
                  </a:lnTo>
                  <a:lnTo>
                    <a:pt x="18" y="6"/>
                  </a:lnTo>
                  <a:lnTo>
                    <a:pt x="24" y="20"/>
                  </a:lnTo>
                  <a:lnTo>
                    <a:pt x="24"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7" name="Freeform 11"/>
            <p:cNvSpPr>
              <a:spLocks/>
            </p:cNvSpPr>
            <p:nvPr userDrawn="1"/>
          </p:nvSpPr>
          <p:spPr bwMode="auto">
            <a:xfrm>
              <a:off x="7458509" y="798513"/>
              <a:ext cx="44528" cy="50800"/>
            </a:xfrm>
            <a:custGeom>
              <a:avLst/>
              <a:gdLst>
                <a:gd name="T0" fmla="*/ 11 w 14"/>
                <a:gd name="T1" fmla="*/ 9 h 16"/>
                <a:gd name="T2" fmla="*/ 7 w 14"/>
                <a:gd name="T3" fmla="*/ 14 h 16"/>
                <a:gd name="T4" fmla="*/ 3 w 14"/>
                <a:gd name="T5" fmla="*/ 9 h 16"/>
                <a:gd name="T6" fmla="*/ 3 w 14"/>
                <a:gd name="T7" fmla="*/ 0 h 16"/>
                <a:gd name="T8" fmla="*/ 0 w 14"/>
                <a:gd name="T9" fmla="*/ 0 h 16"/>
                <a:gd name="T10" fmla="*/ 0 w 14"/>
                <a:gd name="T11" fmla="*/ 9 h 16"/>
                <a:gd name="T12" fmla="*/ 7 w 14"/>
                <a:gd name="T13" fmla="*/ 16 h 16"/>
                <a:gd name="T14" fmla="*/ 14 w 14"/>
                <a:gd name="T15" fmla="*/ 9 h 16"/>
                <a:gd name="T16" fmla="*/ 14 w 14"/>
                <a:gd name="T17" fmla="*/ 0 h 16"/>
                <a:gd name="T18" fmla="*/ 11 w 14"/>
                <a:gd name="T19" fmla="*/ 0 h 16"/>
                <a:gd name="T20" fmla="*/ 11 w 14"/>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6">
                  <a:moveTo>
                    <a:pt x="11" y="9"/>
                  </a:moveTo>
                  <a:cubicBezTo>
                    <a:pt x="11" y="12"/>
                    <a:pt x="9" y="14"/>
                    <a:pt x="7" y="14"/>
                  </a:cubicBezTo>
                  <a:cubicBezTo>
                    <a:pt x="5" y="14"/>
                    <a:pt x="3" y="12"/>
                    <a:pt x="3" y="9"/>
                  </a:cubicBezTo>
                  <a:cubicBezTo>
                    <a:pt x="3" y="0"/>
                    <a:pt x="3" y="0"/>
                    <a:pt x="3" y="0"/>
                  </a:cubicBezTo>
                  <a:cubicBezTo>
                    <a:pt x="0" y="0"/>
                    <a:pt x="0" y="0"/>
                    <a:pt x="0" y="0"/>
                  </a:cubicBezTo>
                  <a:cubicBezTo>
                    <a:pt x="0" y="9"/>
                    <a:pt x="0" y="9"/>
                    <a:pt x="0" y="9"/>
                  </a:cubicBezTo>
                  <a:cubicBezTo>
                    <a:pt x="0" y="14"/>
                    <a:pt x="4" y="16"/>
                    <a:pt x="7" y="16"/>
                  </a:cubicBezTo>
                  <a:cubicBezTo>
                    <a:pt x="10" y="16"/>
                    <a:pt x="14" y="14"/>
                    <a:pt x="14" y="9"/>
                  </a:cubicBezTo>
                  <a:cubicBezTo>
                    <a:pt x="14" y="0"/>
                    <a:pt x="14" y="0"/>
                    <a:pt x="14" y="0"/>
                  </a:cubicBezTo>
                  <a:cubicBezTo>
                    <a:pt x="11" y="0"/>
                    <a:pt x="11" y="0"/>
                    <a:pt x="11" y="0"/>
                  </a:cubicBezTo>
                  <a:cubicBezTo>
                    <a:pt x="11" y="9"/>
                    <a:pt x="11" y="9"/>
                    <a:pt x="11"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8" name="Freeform 12"/>
            <p:cNvSpPr>
              <a:spLocks/>
            </p:cNvSpPr>
            <p:nvPr userDrawn="1"/>
          </p:nvSpPr>
          <p:spPr bwMode="auto">
            <a:xfrm>
              <a:off x="7512579" y="795338"/>
              <a:ext cx="41348" cy="53975"/>
            </a:xfrm>
            <a:custGeom>
              <a:avLst/>
              <a:gdLst>
                <a:gd name="T0" fmla="*/ 7 w 13"/>
                <a:gd name="T1" fmla="*/ 7 h 17"/>
                <a:gd name="T2" fmla="*/ 3 w 13"/>
                <a:gd name="T3" fmla="*/ 5 h 17"/>
                <a:gd name="T4" fmla="*/ 7 w 13"/>
                <a:gd name="T5" fmla="*/ 3 h 17"/>
                <a:gd name="T6" fmla="*/ 11 w 13"/>
                <a:gd name="T7" fmla="*/ 5 h 17"/>
                <a:gd name="T8" fmla="*/ 11 w 13"/>
                <a:gd name="T9" fmla="*/ 5 h 17"/>
                <a:gd name="T10" fmla="*/ 13 w 13"/>
                <a:gd name="T11" fmla="*/ 4 h 17"/>
                <a:gd name="T12" fmla="*/ 13 w 13"/>
                <a:gd name="T13" fmla="*/ 3 h 17"/>
                <a:gd name="T14" fmla="*/ 7 w 13"/>
                <a:gd name="T15" fmla="*/ 0 h 17"/>
                <a:gd name="T16" fmla="*/ 2 w 13"/>
                <a:gd name="T17" fmla="*/ 2 h 17"/>
                <a:gd name="T18" fmla="*/ 0 w 13"/>
                <a:gd name="T19" fmla="*/ 5 h 17"/>
                <a:gd name="T20" fmla="*/ 7 w 13"/>
                <a:gd name="T21" fmla="*/ 10 h 17"/>
                <a:gd name="T22" fmla="*/ 11 w 13"/>
                <a:gd name="T23" fmla="*/ 12 h 17"/>
                <a:gd name="T24" fmla="*/ 7 w 13"/>
                <a:gd name="T25" fmla="*/ 15 h 17"/>
                <a:gd name="T26" fmla="*/ 2 w 13"/>
                <a:gd name="T27" fmla="*/ 12 h 17"/>
                <a:gd name="T28" fmla="*/ 2 w 13"/>
                <a:gd name="T29" fmla="*/ 12 h 17"/>
                <a:gd name="T30" fmla="*/ 0 w 13"/>
                <a:gd name="T31" fmla="*/ 13 h 17"/>
                <a:gd name="T32" fmla="*/ 0 w 13"/>
                <a:gd name="T33" fmla="*/ 14 h 17"/>
                <a:gd name="T34" fmla="*/ 7 w 13"/>
                <a:gd name="T35" fmla="*/ 17 h 17"/>
                <a:gd name="T36" fmla="*/ 13 w 13"/>
                <a:gd name="T37" fmla="*/ 12 h 17"/>
                <a:gd name="T38" fmla="*/ 7 w 13"/>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7">
                  <a:moveTo>
                    <a:pt x="7" y="7"/>
                  </a:moveTo>
                  <a:cubicBezTo>
                    <a:pt x="5" y="7"/>
                    <a:pt x="3" y="6"/>
                    <a:pt x="3" y="5"/>
                  </a:cubicBezTo>
                  <a:cubicBezTo>
                    <a:pt x="3" y="4"/>
                    <a:pt x="5" y="3"/>
                    <a:pt x="7" y="3"/>
                  </a:cubicBezTo>
                  <a:cubicBezTo>
                    <a:pt x="9" y="3"/>
                    <a:pt x="10" y="3"/>
                    <a:pt x="11" y="5"/>
                  </a:cubicBezTo>
                  <a:cubicBezTo>
                    <a:pt x="11" y="5"/>
                    <a:pt x="11" y="5"/>
                    <a:pt x="11" y="5"/>
                  </a:cubicBezTo>
                  <a:cubicBezTo>
                    <a:pt x="13" y="4"/>
                    <a:pt x="13" y="4"/>
                    <a:pt x="13" y="4"/>
                  </a:cubicBezTo>
                  <a:cubicBezTo>
                    <a:pt x="13" y="3"/>
                    <a:pt x="13" y="3"/>
                    <a:pt x="13" y="3"/>
                  </a:cubicBezTo>
                  <a:cubicBezTo>
                    <a:pt x="12" y="1"/>
                    <a:pt x="10" y="0"/>
                    <a:pt x="7" y="0"/>
                  </a:cubicBezTo>
                  <a:cubicBezTo>
                    <a:pt x="5" y="0"/>
                    <a:pt x="3" y="1"/>
                    <a:pt x="2" y="2"/>
                  </a:cubicBezTo>
                  <a:cubicBezTo>
                    <a:pt x="1" y="3"/>
                    <a:pt x="0" y="4"/>
                    <a:pt x="0" y="5"/>
                  </a:cubicBezTo>
                  <a:cubicBezTo>
                    <a:pt x="0" y="9"/>
                    <a:pt x="4" y="9"/>
                    <a:pt x="7" y="10"/>
                  </a:cubicBezTo>
                  <a:cubicBezTo>
                    <a:pt x="9" y="10"/>
                    <a:pt x="11" y="11"/>
                    <a:pt x="11" y="12"/>
                  </a:cubicBezTo>
                  <a:cubicBezTo>
                    <a:pt x="11" y="15"/>
                    <a:pt x="8" y="15"/>
                    <a:pt x="7" y="15"/>
                  </a:cubicBezTo>
                  <a:cubicBezTo>
                    <a:pt x="5" y="15"/>
                    <a:pt x="3" y="14"/>
                    <a:pt x="2" y="12"/>
                  </a:cubicBezTo>
                  <a:cubicBezTo>
                    <a:pt x="2" y="12"/>
                    <a:pt x="2" y="12"/>
                    <a:pt x="2" y="12"/>
                  </a:cubicBezTo>
                  <a:cubicBezTo>
                    <a:pt x="0" y="13"/>
                    <a:pt x="0" y="13"/>
                    <a:pt x="0" y="13"/>
                  </a:cubicBezTo>
                  <a:cubicBezTo>
                    <a:pt x="0" y="14"/>
                    <a:pt x="0" y="14"/>
                    <a:pt x="0" y="14"/>
                  </a:cubicBezTo>
                  <a:cubicBezTo>
                    <a:pt x="1" y="16"/>
                    <a:pt x="3" y="17"/>
                    <a:pt x="7" y="17"/>
                  </a:cubicBezTo>
                  <a:cubicBezTo>
                    <a:pt x="10" y="17"/>
                    <a:pt x="13" y="16"/>
                    <a:pt x="13" y="12"/>
                  </a:cubicBezTo>
                  <a:cubicBezTo>
                    <a:pt x="13" y="9"/>
                    <a:pt x="10" y="8"/>
                    <a:pt x="7" y="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9" name="Freeform 13"/>
            <p:cNvSpPr>
              <a:spLocks/>
            </p:cNvSpPr>
            <p:nvPr userDrawn="1"/>
          </p:nvSpPr>
          <p:spPr bwMode="auto">
            <a:xfrm>
              <a:off x="7560288" y="798513"/>
              <a:ext cx="41348" cy="50800"/>
            </a:xfrm>
            <a:custGeom>
              <a:avLst/>
              <a:gdLst>
                <a:gd name="T0" fmla="*/ 0 w 26"/>
                <a:gd name="T1" fmla="*/ 4 h 32"/>
                <a:gd name="T2" fmla="*/ 10 w 26"/>
                <a:gd name="T3" fmla="*/ 4 h 32"/>
                <a:gd name="T4" fmla="*/ 10 w 26"/>
                <a:gd name="T5" fmla="*/ 32 h 32"/>
                <a:gd name="T6" fmla="*/ 16 w 26"/>
                <a:gd name="T7" fmla="*/ 32 h 32"/>
                <a:gd name="T8" fmla="*/ 16 w 26"/>
                <a:gd name="T9" fmla="*/ 4 h 32"/>
                <a:gd name="T10" fmla="*/ 26 w 26"/>
                <a:gd name="T11" fmla="*/ 4 h 32"/>
                <a:gd name="T12" fmla="*/ 26 w 26"/>
                <a:gd name="T13" fmla="*/ 0 h 32"/>
                <a:gd name="T14" fmla="*/ 0 w 26"/>
                <a:gd name="T15" fmla="*/ 0 h 32"/>
                <a:gd name="T16" fmla="*/ 0 w 26"/>
                <a:gd name="T17" fmla="*/ 4 h 32"/>
                <a:gd name="T18" fmla="*/ 0 w 26"/>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2">
                  <a:moveTo>
                    <a:pt x="0" y="4"/>
                  </a:moveTo>
                  <a:lnTo>
                    <a:pt x="10" y="4"/>
                  </a:lnTo>
                  <a:lnTo>
                    <a:pt x="10" y="32"/>
                  </a:lnTo>
                  <a:lnTo>
                    <a:pt x="16" y="32"/>
                  </a:lnTo>
                  <a:lnTo>
                    <a:pt x="16" y="4"/>
                  </a:lnTo>
                  <a:lnTo>
                    <a:pt x="26" y="4"/>
                  </a:lnTo>
                  <a:lnTo>
                    <a:pt x="26" y="0"/>
                  </a:lnTo>
                  <a:lnTo>
                    <a:pt x="0" y="0"/>
                  </a:lnTo>
                  <a:lnTo>
                    <a:pt x="0" y="4"/>
                  </a:lnTo>
                  <a:lnTo>
                    <a:pt x="0"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0" name="Freeform 14"/>
            <p:cNvSpPr>
              <a:spLocks noEditPoints="1"/>
            </p:cNvSpPr>
            <p:nvPr userDrawn="1"/>
          </p:nvSpPr>
          <p:spPr bwMode="auto">
            <a:xfrm>
              <a:off x="7611177" y="798513"/>
              <a:ext cx="44528" cy="50800"/>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0 w 14"/>
                <a:gd name="T15" fmla="*/ 16 h 16"/>
                <a:gd name="T16" fmla="*/ 14 w 14"/>
                <a:gd name="T17" fmla="*/ 16 h 16"/>
                <a:gd name="T18" fmla="*/ 8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0" y="16"/>
                    <a:pt x="10" y="16"/>
                    <a:pt x="10" y="16"/>
                  </a:cubicBezTo>
                  <a:cubicBezTo>
                    <a:pt x="14" y="16"/>
                    <a:pt x="14" y="16"/>
                    <a:pt x="14" y="16"/>
                  </a:cubicBezTo>
                  <a:cubicBezTo>
                    <a:pt x="8" y="10"/>
                    <a:pt x="8" y="10"/>
                    <a:pt x="8"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1" name="Freeform 15"/>
            <p:cNvSpPr>
              <a:spLocks noEditPoints="1"/>
            </p:cNvSpPr>
            <p:nvPr userDrawn="1"/>
          </p:nvSpPr>
          <p:spPr bwMode="auto">
            <a:xfrm>
              <a:off x="7658886" y="798513"/>
              <a:ext cx="54070" cy="50800"/>
            </a:xfrm>
            <a:custGeom>
              <a:avLst/>
              <a:gdLst>
                <a:gd name="T0" fmla="*/ 18 w 34"/>
                <a:gd name="T1" fmla="*/ 0 h 32"/>
                <a:gd name="T2" fmla="*/ 14 w 34"/>
                <a:gd name="T3" fmla="*/ 0 h 32"/>
                <a:gd name="T4" fmla="*/ 0 w 34"/>
                <a:gd name="T5" fmla="*/ 32 h 32"/>
                <a:gd name="T6" fmla="*/ 4 w 34"/>
                <a:gd name="T7" fmla="*/ 32 h 32"/>
                <a:gd name="T8" fmla="*/ 8 w 34"/>
                <a:gd name="T9" fmla="*/ 26 h 32"/>
                <a:gd name="T10" fmla="*/ 24 w 34"/>
                <a:gd name="T11" fmla="*/ 26 h 32"/>
                <a:gd name="T12" fmla="*/ 28 w 34"/>
                <a:gd name="T13" fmla="*/ 32 h 32"/>
                <a:gd name="T14" fmla="*/ 34 w 34"/>
                <a:gd name="T15" fmla="*/ 32 h 32"/>
                <a:gd name="T16" fmla="*/ 20 w 34"/>
                <a:gd name="T17" fmla="*/ 0 h 32"/>
                <a:gd name="T18" fmla="*/ 18 w 34"/>
                <a:gd name="T19" fmla="*/ 0 h 32"/>
                <a:gd name="T20" fmla="*/ 18 w 34"/>
                <a:gd name="T21" fmla="*/ 0 h 32"/>
                <a:gd name="T22" fmla="*/ 22 w 34"/>
                <a:gd name="T23" fmla="*/ 20 h 32"/>
                <a:gd name="T24" fmla="*/ 10 w 34"/>
                <a:gd name="T25" fmla="*/ 20 h 32"/>
                <a:gd name="T26" fmla="*/ 16 w 34"/>
                <a:gd name="T27" fmla="*/ 6 h 32"/>
                <a:gd name="T28" fmla="*/ 22 w 34"/>
                <a:gd name="T29" fmla="*/ 20 h 32"/>
                <a:gd name="T30" fmla="*/ 22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18" y="0"/>
                  </a:moveTo>
                  <a:lnTo>
                    <a:pt x="14" y="0"/>
                  </a:lnTo>
                  <a:lnTo>
                    <a:pt x="0" y="32"/>
                  </a:lnTo>
                  <a:lnTo>
                    <a:pt x="4" y="32"/>
                  </a:lnTo>
                  <a:lnTo>
                    <a:pt x="8" y="26"/>
                  </a:lnTo>
                  <a:lnTo>
                    <a:pt x="24" y="26"/>
                  </a:lnTo>
                  <a:lnTo>
                    <a:pt x="28" y="32"/>
                  </a:lnTo>
                  <a:lnTo>
                    <a:pt x="34" y="32"/>
                  </a:lnTo>
                  <a:lnTo>
                    <a:pt x="20" y="0"/>
                  </a:lnTo>
                  <a:lnTo>
                    <a:pt x="18" y="0"/>
                  </a:lnTo>
                  <a:lnTo>
                    <a:pt x="18" y="0"/>
                  </a:lnTo>
                  <a:close/>
                  <a:moveTo>
                    <a:pt x="22" y="20"/>
                  </a:moveTo>
                  <a:lnTo>
                    <a:pt x="10" y="20"/>
                  </a:lnTo>
                  <a:lnTo>
                    <a:pt x="16" y="6"/>
                  </a:lnTo>
                  <a:lnTo>
                    <a:pt x="22" y="20"/>
                  </a:lnTo>
                  <a:lnTo>
                    <a:pt x="22"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2" name="Freeform 16"/>
            <p:cNvSpPr>
              <a:spLocks/>
            </p:cNvSpPr>
            <p:nvPr userDrawn="1"/>
          </p:nvSpPr>
          <p:spPr bwMode="auto">
            <a:xfrm>
              <a:off x="7719318" y="798513"/>
              <a:ext cx="34987" cy="50800"/>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3" name="Freeform 17"/>
            <p:cNvSpPr>
              <a:spLocks/>
            </p:cNvSpPr>
            <p:nvPr userDrawn="1"/>
          </p:nvSpPr>
          <p:spPr bwMode="auto">
            <a:xfrm>
              <a:off x="7763846" y="798513"/>
              <a:ext cx="6361" cy="50800"/>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4" name="Freeform 18"/>
            <p:cNvSpPr>
              <a:spLocks noEditPoints="1"/>
            </p:cNvSpPr>
            <p:nvPr userDrawn="1"/>
          </p:nvSpPr>
          <p:spPr bwMode="auto">
            <a:xfrm>
              <a:off x="7779749" y="798513"/>
              <a:ext cx="52480" cy="50800"/>
            </a:xfrm>
            <a:custGeom>
              <a:avLst/>
              <a:gdLst>
                <a:gd name="T0" fmla="*/ 19 w 33"/>
                <a:gd name="T1" fmla="*/ 0 h 32"/>
                <a:gd name="T2" fmla="*/ 13 w 33"/>
                <a:gd name="T3" fmla="*/ 0 h 32"/>
                <a:gd name="T4" fmla="*/ 0 w 33"/>
                <a:gd name="T5" fmla="*/ 32 h 32"/>
                <a:gd name="T6" fmla="*/ 6 w 33"/>
                <a:gd name="T7" fmla="*/ 32 h 32"/>
                <a:gd name="T8" fmla="*/ 7 w 33"/>
                <a:gd name="T9" fmla="*/ 26 h 32"/>
                <a:gd name="T10" fmla="*/ 25 w 33"/>
                <a:gd name="T11" fmla="*/ 26 h 32"/>
                <a:gd name="T12" fmla="*/ 27 w 33"/>
                <a:gd name="T13" fmla="*/ 32 h 32"/>
                <a:gd name="T14" fmla="*/ 33 w 33"/>
                <a:gd name="T15" fmla="*/ 32 h 32"/>
                <a:gd name="T16" fmla="*/ 19 w 33"/>
                <a:gd name="T17" fmla="*/ 0 h 32"/>
                <a:gd name="T18" fmla="*/ 19 w 33"/>
                <a:gd name="T19" fmla="*/ 0 h 32"/>
                <a:gd name="T20" fmla="*/ 19 w 33"/>
                <a:gd name="T21" fmla="*/ 0 h 32"/>
                <a:gd name="T22" fmla="*/ 23 w 33"/>
                <a:gd name="T23" fmla="*/ 20 h 32"/>
                <a:gd name="T24" fmla="*/ 9 w 33"/>
                <a:gd name="T25" fmla="*/ 20 h 32"/>
                <a:gd name="T26" fmla="*/ 17 w 33"/>
                <a:gd name="T27" fmla="*/ 6 h 32"/>
                <a:gd name="T28" fmla="*/ 23 w 33"/>
                <a:gd name="T29" fmla="*/ 20 h 32"/>
                <a:gd name="T30" fmla="*/ 23 w 33"/>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32">
                  <a:moveTo>
                    <a:pt x="19" y="0"/>
                  </a:moveTo>
                  <a:lnTo>
                    <a:pt x="13" y="0"/>
                  </a:lnTo>
                  <a:lnTo>
                    <a:pt x="0" y="32"/>
                  </a:lnTo>
                  <a:lnTo>
                    <a:pt x="6" y="32"/>
                  </a:lnTo>
                  <a:lnTo>
                    <a:pt x="7" y="26"/>
                  </a:lnTo>
                  <a:lnTo>
                    <a:pt x="25" y="26"/>
                  </a:lnTo>
                  <a:lnTo>
                    <a:pt x="27" y="32"/>
                  </a:lnTo>
                  <a:lnTo>
                    <a:pt x="33" y="32"/>
                  </a:lnTo>
                  <a:lnTo>
                    <a:pt x="19" y="0"/>
                  </a:lnTo>
                  <a:lnTo>
                    <a:pt x="19" y="0"/>
                  </a:lnTo>
                  <a:lnTo>
                    <a:pt x="19" y="0"/>
                  </a:lnTo>
                  <a:close/>
                  <a:moveTo>
                    <a:pt x="23" y="20"/>
                  </a:moveTo>
                  <a:lnTo>
                    <a:pt x="9" y="20"/>
                  </a:lnTo>
                  <a:lnTo>
                    <a:pt x="17" y="6"/>
                  </a:lnTo>
                  <a:lnTo>
                    <a:pt x="23" y="20"/>
                  </a:lnTo>
                  <a:lnTo>
                    <a:pt x="23"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5" name="Freeform 19"/>
            <p:cNvSpPr>
              <a:spLocks/>
            </p:cNvSpPr>
            <p:nvPr userDrawn="1"/>
          </p:nvSpPr>
          <p:spPr bwMode="auto">
            <a:xfrm>
              <a:off x="7841771" y="798513"/>
              <a:ext cx="41348" cy="50800"/>
            </a:xfrm>
            <a:custGeom>
              <a:avLst/>
              <a:gdLst>
                <a:gd name="T0" fmla="*/ 22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2 w 26"/>
                <a:gd name="T19" fmla="*/ 0 h 32"/>
                <a:gd name="T20" fmla="*/ 22 w 26"/>
                <a:gd name="T21" fmla="*/ 22 h 32"/>
                <a:gd name="T22" fmla="*/ 22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2" y="22"/>
                  </a:moveTo>
                  <a:lnTo>
                    <a:pt x="2" y="0"/>
                  </a:lnTo>
                  <a:lnTo>
                    <a:pt x="0" y="0"/>
                  </a:lnTo>
                  <a:lnTo>
                    <a:pt x="0" y="32"/>
                  </a:lnTo>
                  <a:lnTo>
                    <a:pt x="4" y="32"/>
                  </a:lnTo>
                  <a:lnTo>
                    <a:pt x="4" y="10"/>
                  </a:lnTo>
                  <a:lnTo>
                    <a:pt x="22" y="32"/>
                  </a:lnTo>
                  <a:lnTo>
                    <a:pt x="26" y="32"/>
                  </a:lnTo>
                  <a:lnTo>
                    <a:pt x="26" y="0"/>
                  </a:lnTo>
                  <a:lnTo>
                    <a:pt x="22" y="0"/>
                  </a:lnTo>
                  <a:lnTo>
                    <a:pt x="22" y="22"/>
                  </a:lnTo>
                  <a:lnTo>
                    <a:pt x="22" y="2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6" name="Freeform 20"/>
            <p:cNvSpPr>
              <a:spLocks/>
            </p:cNvSpPr>
            <p:nvPr userDrawn="1"/>
          </p:nvSpPr>
          <p:spPr bwMode="auto">
            <a:xfrm>
              <a:off x="7921286" y="795338"/>
              <a:ext cx="47709" cy="53975"/>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2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4" y="15"/>
                    <a:pt x="3" y="12"/>
                    <a:pt x="3" y="9"/>
                  </a:cubicBezTo>
                  <a:cubicBezTo>
                    <a:pt x="3" y="6"/>
                    <a:pt x="4"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2"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7" name="Freeform 21"/>
            <p:cNvSpPr>
              <a:spLocks noEditPoints="1"/>
            </p:cNvSpPr>
            <p:nvPr userDrawn="1"/>
          </p:nvSpPr>
          <p:spPr bwMode="auto">
            <a:xfrm>
              <a:off x="7972176" y="798513"/>
              <a:ext cx="54070" cy="50800"/>
            </a:xfrm>
            <a:custGeom>
              <a:avLst/>
              <a:gdLst>
                <a:gd name="T0" fmla="*/ 20 w 34"/>
                <a:gd name="T1" fmla="*/ 0 h 32"/>
                <a:gd name="T2" fmla="*/ 14 w 34"/>
                <a:gd name="T3" fmla="*/ 0 h 32"/>
                <a:gd name="T4" fmla="*/ 0 w 34"/>
                <a:gd name="T5" fmla="*/ 32 h 32"/>
                <a:gd name="T6" fmla="*/ 6 w 34"/>
                <a:gd name="T7" fmla="*/ 32 h 32"/>
                <a:gd name="T8" fmla="*/ 8 w 34"/>
                <a:gd name="T9" fmla="*/ 26 h 32"/>
                <a:gd name="T10" fmla="*/ 26 w 34"/>
                <a:gd name="T11" fmla="*/ 26 h 32"/>
                <a:gd name="T12" fmla="*/ 28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0 w 34"/>
                <a:gd name="T25" fmla="*/ 20 h 32"/>
                <a:gd name="T26" fmla="*/ 16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8" y="26"/>
                  </a:lnTo>
                  <a:lnTo>
                    <a:pt x="26" y="26"/>
                  </a:lnTo>
                  <a:lnTo>
                    <a:pt x="28" y="32"/>
                  </a:lnTo>
                  <a:lnTo>
                    <a:pt x="34" y="32"/>
                  </a:lnTo>
                  <a:lnTo>
                    <a:pt x="20" y="0"/>
                  </a:lnTo>
                  <a:lnTo>
                    <a:pt x="20" y="0"/>
                  </a:lnTo>
                  <a:lnTo>
                    <a:pt x="20" y="0"/>
                  </a:lnTo>
                  <a:close/>
                  <a:moveTo>
                    <a:pt x="24" y="20"/>
                  </a:moveTo>
                  <a:lnTo>
                    <a:pt x="10" y="20"/>
                  </a:lnTo>
                  <a:lnTo>
                    <a:pt x="16" y="6"/>
                  </a:lnTo>
                  <a:lnTo>
                    <a:pt x="24" y="20"/>
                  </a:lnTo>
                  <a:lnTo>
                    <a:pt x="24"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8" name="Freeform 22"/>
            <p:cNvSpPr>
              <a:spLocks/>
            </p:cNvSpPr>
            <p:nvPr userDrawn="1"/>
          </p:nvSpPr>
          <p:spPr bwMode="auto">
            <a:xfrm>
              <a:off x="8023065" y="798513"/>
              <a:ext cx="44528" cy="50800"/>
            </a:xfrm>
            <a:custGeom>
              <a:avLst/>
              <a:gdLst>
                <a:gd name="T0" fmla="*/ 0 w 28"/>
                <a:gd name="T1" fmla="*/ 4 h 32"/>
                <a:gd name="T2" fmla="*/ 12 w 28"/>
                <a:gd name="T3" fmla="*/ 4 h 32"/>
                <a:gd name="T4" fmla="*/ 12 w 28"/>
                <a:gd name="T5" fmla="*/ 32 h 32"/>
                <a:gd name="T6" fmla="*/ 16 w 28"/>
                <a:gd name="T7" fmla="*/ 32 h 32"/>
                <a:gd name="T8" fmla="*/ 16 w 28"/>
                <a:gd name="T9" fmla="*/ 4 h 32"/>
                <a:gd name="T10" fmla="*/ 28 w 28"/>
                <a:gd name="T11" fmla="*/ 4 h 32"/>
                <a:gd name="T12" fmla="*/ 28 w 28"/>
                <a:gd name="T13" fmla="*/ 0 h 32"/>
                <a:gd name="T14" fmla="*/ 0 w 28"/>
                <a:gd name="T15" fmla="*/ 0 h 32"/>
                <a:gd name="T16" fmla="*/ 0 w 28"/>
                <a:gd name="T17" fmla="*/ 4 h 32"/>
                <a:gd name="T18" fmla="*/ 0 w 28"/>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32">
                  <a:moveTo>
                    <a:pt x="0" y="4"/>
                  </a:moveTo>
                  <a:lnTo>
                    <a:pt x="12" y="4"/>
                  </a:lnTo>
                  <a:lnTo>
                    <a:pt x="12" y="32"/>
                  </a:lnTo>
                  <a:lnTo>
                    <a:pt x="16" y="32"/>
                  </a:lnTo>
                  <a:lnTo>
                    <a:pt x="16" y="4"/>
                  </a:lnTo>
                  <a:lnTo>
                    <a:pt x="28" y="4"/>
                  </a:lnTo>
                  <a:lnTo>
                    <a:pt x="28" y="0"/>
                  </a:lnTo>
                  <a:lnTo>
                    <a:pt x="0" y="0"/>
                  </a:lnTo>
                  <a:lnTo>
                    <a:pt x="0" y="4"/>
                  </a:lnTo>
                  <a:lnTo>
                    <a:pt x="0"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9" name="Freeform 23"/>
            <p:cNvSpPr>
              <a:spLocks/>
            </p:cNvSpPr>
            <p:nvPr userDrawn="1"/>
          </p:nvSpPr>
          <p:spPr bwMode="auto">
            <a:xfrm>
              <a:off x="8073955" y="798513"/>
              <a:ext cx="44528" cy="50800"/>
            </a:xfrm>
            <a:custGeom>
              <a:avLst/>
              <a:gdLst>
                <a:gd name="T0" fmla="*/ 22 w 28"/>
                <a:gd name="T1" fmla="*/ 12 h 32"/>
                <a:gd name="T2" fmla="*/ 6 w 28"/>
                <a:gd name="T3" fmla="*/ 12 h 32"/>
                <a:gd name="T4" fmla="*/ 6 w 28"/>
                <a:gd name="T5" fmla="*/ 0 h 32"/>
                <a:gd name="T6" fmla="*/ 0 w 28"/>
                <a:gd name="T7" fmla="*/ 0 h 32"/>
                <a:gd name="T8" fmla="*/ 0 w 28"/>
                <a:gd name="T9" fmla="*/ 32 h 32"/>
                <a:gd name="T10" fmla="*/ 6 w 28"/>
                <a:gd name="T11" fmla="*/ 32 h 32"/>
                <a:gd name="T12" fmla="*/ 6 w 28"/>
                <a:gd name="T13" fmla="*/ 18 h 32"/>
                <a:gd name="T14" fmla="*/ 22 w 28"/>
                <a:gd name="T15" fmla="*/ 18 h 32"/>
                <a:gd name="T16" fmla="*/ 22 w 28"/>
                <a:gd name="T17" fmla="*/ 32 h 32"/>
                <a:gd name="T18" fmla="*/ 28 w 28"/>
                <a:gd name="T19" fmla="*/ 32 h 32"/>
                <a:gd name="T20" fmla="*/ 28 w 28"/>
                <a:gd name="T21" fmla="*/ 0 h 32"/>
                <a:gd name="T22" fmla="*/ 22 w 28"/>
                <a:gd name="T23" fmla="*/ 0 h 32"/>
                <a:gd name="T24" fmla="*/ 22 w 28"/>
                <a:gd name="T25" fmla="*/ 12 h 32"/>
                <a:gd name="T26" fmla="*/ 22 w 28"/>
                <a:gd name="T27"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32">
                  <a:moveTo>
                    <a:pt x="22" y="12"/>
                  </a:moveTo>
                  <a:lnTo>
                    <a:pt x="6" y="12"/>
                  </a:lnTo>
                  <a:lnTo>
                    <a:pt x="6" y="0"/>
                  </a:lnTo>
                  <a:lnTo>
                    <a:pt x="0" y="0"/>
                  </a:lnTo>
                  <a:lnTo>
                    <a:pt x="0" y="32"/>
                  </a:lnTo>
                  <a:lnTo>
                    <a:pt x="6" y="32"/>
                  </a:lnTo>
                  <a:lnTo>
                    <a:pt x="6" y="18"/>
                  </a:lnTo>
                  <a:lnTo>
                    <a:pt x="22" y="18"/>
                  </a:lnTo>
                  <a:lnTo>
                    <a:pt x="22" y="32"/>
                  </a:lnTo>
                  <a:lnTo>
                    <a:pt x="28" y="32"/>
                  </a:lnTo>
                  <a:lnTo>
                    <a:pt x="28" y="0"/>
                  </a:lnTo>
                  <a:lnTo>
                    <a:pt x="22" y="0"/>
                  </a:lnTo>
                  <a:lnTo>
                    <a:pt x="22" y="12"/>
                  </a:lnTo>
                  <a:lnTo>
                    <a:pt x="22" y="1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0" name="Freeform 24"/>
            <p:cNvSpPr>
              <a:spLocks noEditPoints="1"/>
            </p:cNvSpPr>
            <p:nvPr userDrawn="1"/>
          </p:nvSpPr>
          <p:spPr bwMode="auto">
            <a:xfrm>
              <a:off x="8128025" y="795338"/>
              <a:ext cx="50890" cy="53975"/>
            </a:xfrm>
            <a:custGeom>
              <a:avLst/>
              <a:gdLst>
                <a:gd name="T0" fmla="*/ 8 w 16"/>
                <a:gd name="T1" fmla="*/ 0 h 17"/>
                <a:gd name="T2" fmla="*/ 0 w 16"/>
                <a:gd name="T3" fmla="*/ 9 h 17"/>
                <a:gd name="T4" fmla="*/ 8 w 16"/>
                <a:gd name="T5" fmla="*/ 17 h 17"/>
                <a:gd name="T6" fmla="*/ 16 w 16"/>
                <a:gd name="T7" fmla="*/ 9 h 17"/>
                <a:gd name="T8" fmla="*/ 8 w 16"/>
                <a:gd name="T9" fmla="*/ 0 h 17"/>
                <a:gd name="T10" fmla="*/ 8 w 16"/>
                <a:gd name="T11" fmla="*/ 15 h 17"/>
                <a:gd name="T12" fmla="*/ 2 w 16"/>
                <a:gd name="T13" fmla="*/ 9 h 17"/>
                <a:gd name="T14" fmla="*/ 8 w 16"/>
                <a:gd name="T15" fmla="*/ 3 h 17"/>
                <a:gd name="T16" fmla="*/ 14 w 16"/>
                <a:gd name="T17" fmla="*/ 9 h 17"/>
                <a:gd name="T18" fmla="*/ 8 w 16"/>
                <a:gd name="T19"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0"/>
                  </a:moveTo>
                  <a:cubicBezTo>
                    <a:pt x="3" y="0"/>
                    <a:pt x="0" y="4"/>
                    <a:pt x="0" y="9"/>
                  </a:cubicBezTo>
                  <a:cubicBezTo>
                    <a:pt x="0" y="13"/>
                    <a:pt x="2" y="17"/>
                    <a:pt x="8" y="17"/>
                  </a:cubicBezTo>
                  <a:cubicBezTo>
                    <a:pt x="14" y="17"/>
                    <a:pt x="16" y="13"/>
                    <a:pt x="16" y="9"/>
                  </a:cubicBezTo>
                  <a:cubicBezTo>
                    <a:pt x="16" y="5"/>
                    <a:pt x="14" y="0"/>
                    <a:pt x="8" y="0"/>
                  </a:cubicBezTo>
                  <a:close/>
                  <a:moveTo>
                    <a:pt x="8" y="15"/>
                  </a:moveTo>
                  <a:cubicBezTo>
                    <a:pt x="4" y="15"/>
                    <a:pt x="2" y="12"/>
                    <a:pt x="2" y="9"/>
                  </a:cubicBezTo>
                  <a:cubicBezTo>
                    <a:pt x="2" y="6"/>
                    <a:pt x="4" y="3"/>
                    <a:pt x="8" y="3"/>
                  </a:cubicBezTo>
                  <a:cubicBezTo>
                    <a:pt x="12" y="3"/>
                    <a:pt x="14" y="6"/>
                    <a:pt x="14" y="9"/>
                  </a:cubicBezTo>
                  <a:cubicBezTo>
                    <a:pt x="14" y="12"/>
                    <a:pt x="12" y="15"/>
                    <a:pt x="8" y="1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1" name="Freeform 25"/>
            <p:cNvSpPr>
              <a:spLocks/>
            </p:cNvSpPr>
            <p:nvPr userDrawn="1"/>
          </p:nvSpPr>
          <p:spPr bwMode="auto">
            <a:xfrm>
              <a:off x="8188456" y="798513"/>
              <a:ext cx="34987" cy="50800"/>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2" name="Freeform 26"/>
            <p:cNvSpPr>
              <a:spLocks/>
            </p:cNvSpPr>
            <p:nvPr userDrawn="1"/>
          </p:nvSpPr>
          <p:spPr bwMode="auto">
            <a:xfrm>
              <a:off x="8232985" y="798513"/>
              <a:ext cx="6361" cy="50800"/>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3" name="Freeform 27"/>
            <p:cNvSpPr>
              <a:spLocks/>
            </p:cNvSpPr>
            <p:nvPr userDrawn="1"/>
          </p:nvSpPr>
          <p:spPr bwMode="auto">
            <a:xfrm>
              <a:off x="8248888" y="795338"/>
              <a:ext cx="47709" cy="53975"/>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3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5" y="15"/>
                    <a:pt x="3" y="12"/>
                    <a:pt x="3" y="9"/>
                  </a:cubicBezTo>
                  <a:cubicBezTo>
                    <a:pt x="3" y="6"/>
                    <a:pt x="5"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3"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4" name="Freeform 28"/>
            <p:cNvSpPr>
              <a:spLocks/>
            </p:cNvSpPr>
            <p:nvPr userDrawn="1"/>
          </p:nvSpPr>
          <p:spPr bwMode="auto">
            <a:xfrm>
              <a:off x="8331584" y="798513"/>
              <a:ext cx="41348" cy="50800"/>
            </a:xfrm>
            <a:custGeom>
              <a:avLst/>
              <a:gdLst>
                <a:gd name="T0" fmla="*/ 11 w 13"/>
                <a:gd name="T1" fmla="*/ 9 h 16"/>
                <a:gd name="T2" fmla="*/ 7 w 13"/>
                <a:gd name="T3" fmla="*/ 14 h 16"/>
                <a:gd name="T4" fmla="*/ 2 w 13"/>
                <a:gd name="T5" fmla="*/ 9 h 16"/>
                <a:gd name="T6" fmla="*/ 2 w 13"/>
                <a:gd name="T7" fmla="*/ 0 h 16"/>
                <a:gd name="T8" fmla="*/ 0 w 13"/>
                <a:gd name="T9" fmla="*/ 0 h 16"/>
                <a:gd name="T10" fmla="*/ 0 w 13"/>
                <a:gd name="T11" fmla="*/ 9 h 16"/>
                <a:gd name="T12" fmla="*/ 7 w 13"/>
                <a:gd name="T13" fmla="*/ 16 h 16"/>
                <a:gd name="T14" fmla="*/ 13 w 13"/>
                <a:gd name="T15" fmla="*/ 9 h 16"/>
                <a:gd name="T16" fmla="*/ 13 w 13"/>
                <a:gd name="T17" fmla="*/ 0 h 16"/>
                <a:gd name="T18" fmla="*/ 11 w 13"/>
                <a:gd name="T19" fmla="*/ 0 h 16"/>
                <a:gd name="T20" fmla="*/ 11 w 13"/>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6">
                  <a:moveTo>
                    <a:pt x="11" y="9"/>
                  </a:moveTo>
                  <a:cubicBezTo>
                    <a:pt x="11" y="12"/>
                    <a:pt x="9" y="14"/>
                    <a:pt x="7" y="14"/>
                  </a:cubicBezTo>
                  <a:cubicBezTo>
                    <a:pt x="5" y="14"/>
                    <a:pt x="2" y="12"/>
                    <a:pt x="2" y="9"/>
                  </a:cubicBezTo>
                  <a:cubicBezTo>
                    <a:pt x="2" y="0"/>
                    <a:pt x="2" y="0"/>
                    <a:pt x="2" y="0"/>
                  </a:cubicBezTo>
                  <a:cubicBezTo>
                    <a:pt x="0" y="0"/>
                    <a:pt x="0" y="0"/>
                    <a:pt x="0" y="0"/>
                  </a:cubicBezTo>
                  <a:cubicBezTo>
                    <a:pt x="0" y="9"/>
                    <a:pt x="0" y="9"/>
                    <a:pt x="0" y="9"/>
                  </a:cubicBezTo>
                  <a:cubicBezTo>
                    <a:pt x="0" y="14"/>
                    <a:pt x="3" y="16"/>
                    <a:pt x="7" y="16"/>
                  </a:cubicBezTo>
                  <a:cubicBezTo>
                    <a:pt x="10" y="16"/>
                    <a:pt x="13" y="14"/>
                    <a:pt x="13" y="9"/>
                  </a:cubicBezTo>
                  <a:cubicBezTo>
                    <a:pt x="13" y="0"/>
                    <a:pt x="13" y="0"/>
                    <a:pt x="13" y="0"/>
                  </a:cubicBezTo>
                  <a:cubicBezTo>
                    <a:pt x="11" y="0"/>
                    <a:pt x="11" y="0"/>
                    <a:pt x="11" y="0"/>
                  </a:cubicBezTo>
                  <a:cubicBezTo>
                    <a:pt x="11" y="9"/>
                    <a:pt x="11" y="9"/>
                    <a:pt x="11"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5" name="Freeform 29"/>
            <p:cNvSpPr>
              <a:spLocks/>
            </p:cNvSpPr>
            <p:nvPr userDrawn="1"/>
          </p:nvSpPr>
          <p:spPr bwMode="auto">
            <a:xfrm>
              <a:off x="8388834" y="798513"/>
              <a:ext cx="41348" cy="50800"/>
            </a:xfrm>
            <a:custGeom>
              <a:avLst/>
              <a:gdLst>
                <a:gd name="T0" fmla="*/ 20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0 w 26"/>
                <a:gd name="T19" fmla="*/ 0 h 32"/>
                <a:gd name="T20" fmla="*/ 20 w 26"/>
                <a:gd name="T21" fmla="*/ 22 h 32"/>
                <a:gd name="T22" fmla="*/ 20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0" y="22"/>
                  </a:moveTo>
                  <a:lnTo>
                    <a:pt x="2" y="0"/>
                  </a:lnTo>
                  <a:lnTo>
                    <a:pt x="0" y="0"/>
                  </a:lnTo>
                  <a:lnTo>
                    <a:pt x="0" y="32"/>
                  </a:lnTo>
                  <a:lnTo>
                    <a:pt x="4" y="32"/>
                  </a:lnTo>
                  <a:lnTo>
                    <a:pt x="4" y="10"/>
                  </a:lnTo>
                  <a:lnTo>
                    <a:pt x="22" y="32"/>
                  </a:lnTo>
                  <a:lnTo>
                    <a:pt x="26" y="32"/>
                  </a:lnTo>
                  <a:lnTo>
                    <a:pt x="26" y="0"/>
                  </a:lnTo>
                  <a:lnTo>
                    <a:pt x="20" y="0"/>
                  </a:lnTo>
                  <a:lnTo>
                    <a:pt x="20" y="22"/>
                  </a:lnTo>
                  <a:lnTo>
                    <a:pt x="20" y="2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6" name="Freeform 30"/>
            <p:cNvSpPr>
              <a:spLocks/>
            </p:cNvSpPr>
            <p:nvPr userDrawn="1"/>
          </p:nvSpPr>
          <p:spPr bwMode="auto">
            <a:xfrm>
              <a:off x="8442905" y="798513"/>
              <a:ext cx="9542" cy="50800"/>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7" name="Freeform 31"/>
            <p:cNvSpPr>
              <a:spLocks/>
            </p:cNvSpPr>
            <p:nvPr userDrawn="1"/>
          </p:nvSpPr>
          <p:spPr bwMode="auto">
            <a:xfrm>
              <a:off x="8461988" y="798513"/>
              <a:ext cx="50890" cy="50800"/>
            </a:xfrm>
            <a:custGeom>
              <a:avLst/>
              <a:gdLst>
                <a:gd name="T0" fmla="*/ 6 w 32"/>
                <a:gd name="T1" fmla="*/ 0 h 32"/>
                <a:gd name="T2" fmla="*/ 0 w 32"/>
                <a:gd name="T3" fmla="*/ 0 h 32"/>
                <a:gd name="T4" fmla="*/ 12 w 32"/>
                <a:gd name="T5" fmla="*/ 32 h 32"/>
                <a:gd name="T6" fmla="*/ 18 w 32"/>
                <a:gd name="T7" fmla="*/ 32 h 32"/>
                <a:gd name="T8" fmla="*/ 32 w 32"/>
                <a:gd name="T9" fmla="*/ 0 h 32"/>
                <a:gd name="T10" fmla="*/ 26 w 32"/>
                <a:gd name="T11" fmla="*/ 0 h 32"/>
                <a:gd name="T12" fmla="*/ 16 w 32"/>
                <a:gd name="T13" fmla="*/ 26 h 32"/>
                <a:gd name="T14" fmla="*/ 6 w 32"/>
                <a:gd name="T15" fmla="*/ 0 h 32"/>
                <a:gd name="T16" fmla="*/ 6 w 32"/>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2">
                  <a:moveTo>
                    <a:pt x="6" y="0"/>
                  </a:moveTo>
                  <a:lnTo>
                    <a:pt x="0" y="0"/>
                  </a:lnTo>
                  <a:lnTo>
                    <a:pt x="12" y="32"/>
                  </a:lnTo>
                  <a:lnTo>
                    <a:pt x="18" y="32"/>
                  </a:lnTo>
                  <a:lnTo>
                    <a:pt x="32" y="0"/>
                  </a:lnTo>
                  <a:lnTo>
                    <a:pt x="26" y="0"/>
                  </a:lnTo>
                  <a:lnTo>
                    <a:pt x="16" y="26"/>
                  </a:lnTo>
                  <a:lnTo>
                    <a:pt x="6" y="0"/>
                  </a:lnTo>
                  <a:lnTo>
                    <a:pt x="6"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8" name="Freeform 32"/>
            <p:cNvSpPr>
              <a:spLocks/>
            </p:cNvSpPr>
            <p:nvPr userDrawn="1"/>
          </p:nvSpPr>
          <p:spPr bwMode="auto">
            <a:xfrm>
              <a:off x="8519239" y="798513"/>
              <a:ext cx="38167" cy="50800"/>
            </a:xfrm>
            <a:custGeom>
              <a:avLst/>
              <a:gdLst>
                <a:gd name="T0" fmla="*/ 6 w 24"/>
                <a:gd name="T1" fmla="*/ 18 h 32"/>
                <a:gd name="T2" fmla="*/ 24 w 24"/>
                <a:gd name="T3" fmla="*/ 18 h 32"/>
                <a:gd name="T4" fmla="*/ 24 w 24"/>
                <a:gd name="T5" fmla="*/ 12 h 32"/>
                <a:gd name="T6" fmla="*/ 6 w 24"/>
                <a:gd name="T7" fmla="*/ 12 h 32"/>
                <a:gd name="T8" fmla="*/ 6 w 24"/>
                <a:gd name="T9" fmla="*/ 4 h 32"/>
                <a:gd name="T10" fmla="*/ 24 w 24"/>
                <a:gd name="T11" fmla="*/ 4 h 32"/>
                <a:gd name="T12" fmla="*/ 24 w 24"/>
                <a:gd name="T13" fmla="*/ 0 h 32"/>
                <a:gd name="T14" fmla="*/ 0 w 24"/>
                <a:gd name="T15" fmla="*/ 0 h 32"/>
                <a:gd name="T16" fmla="*/ 0 w 24"/>
                <a:gd name="T17" fmla="*/ 32 h 32"/>
                <a:gd name="T18" fmla="*/ 24 w 24"/>
                <a:gd name="T19" fmla="*/ 32 h 32"/>
                <a:gd name="T20" fmla="*/ 24 w 24"/>
                <a:gd name="T21" fmla="*/ 26 h 32"/>
                <a:gd name="T22" fmla="*/ 6 w 24"/>
                <a:gd name="T23" fmla="*/ 26 h 32"/>
                <a:gd name="T24" fmla="*/ 6 w 24"/>
                <a:gd name="T25" fmla="*/ 18 h 32"/>
                <a:gd name="T26" fmla="*/ 6 w 24"/>
                <a:gd name="T27"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6" y="18"/>
                  </a:moveTo>
                  <a:lnTo>
                    <a:pt x="24" y="18"/>
                  </a:lnTo>
                  <a:lnTo>
                    <a:pt x="24" y="12"/>
                  </a:lnTo>
                  <a:lnTo>
                    <a:pt x="6" y="12"/>
                  </a:lnTo>
                  <a:lnTo>
                    <a:pt x="6" y="4"/>
                  </a:lnTo>
                  <a:lnTo>
                    <a:pt x="24" y="4"/>
                  </a:lnTo>
                  <a:lnTo>
                    <a:pt x="24" y="0"/>
                  </a:lnTo>
                  <a:lnTo>
                    <a:pt x="0" y="0"/>
                  </a:lnTo>
                  <a:lnTo>
                    <a:pt x="0" y="32"/>
                  </a:lnTo>
                  <a:lnTo>
                    <a:pt x="24" y="32"/>
                  </a:lnTo>
                  <a:lnTo>
                    <a:pt x="24" y="26"/>
                  </a:lnTo>
                  <a:lnTo>
                    <a:pt x="6" y="26"/>
                  </a:lnTo>
                  <a:lnTo>
                    <a:pt x="6" y="18"/>
                  </a:lnTo>
                  <a:lnTo>
                    <a:pt x="6"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9" name="Freeform 33"/>
            <p:cNvSpPr>
              <a:spLocks noEditPoints="1"/>
            </p:cNvSpPr>
            <p:nvPr userDrawn="1"/>
          </p:nvSpPr>
          <p:spPr bwMode="auto">
            <a:xfrm>
              <a:off x="8570129" y="798513"/>
              <a:ext cx="44528" cy="50800"/>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1 w 14"/>
                <a:gd name="T15" fmla="*/ 16 h 16"/>
                <a:gd name="T16" fmla="*/ 14 w 14"/>
                <a:gd name="T17" fmla="*/ 16 h 16"/>
                <a:gd name="T18" fmla="*/ 9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1" y="16"/>
                    <a:pt x="11" y="16"/>
                    <a:pt x="11" y="16"/>
                  </a:cubicBezTo>
                  <a:cubicBezTo>
                    <a:pt x="14" y="16"/>
                    <a:pt x="14" y="16"/>
                    <a:pt x="14" y="16"/>
                  </a:cubicBezTo>
                  <a:cubicBezTo>
                    <a:pt x="9" y="10"/>
                    <a:pt x="9" y="10"/>
                    <a:pt x="9"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0" name="Freeform 34"/>
            <p:cNvSpPr>
              <a:spLocks/>
            </p:cNvSpPr>
            <p:nvPr userDrawn="1"/>
          </p:nvSpPr>
          <p:spPr bwMode="auto">
            <a:xfrm>
              <a:off x="8617838" y="795338"/>
              <a:ext cx="44528" cy="53975"/>
            </a:xfrm>
            <a:custGeom>
              <a:avLst/>
              <a:gdLst>
                <a:gd name="T0" fmla="*/ 8 w 14"/>
                <a:gd name="T1" fmla="*/ 7 h 17"/>
                <a:gd name="T2" fmla="*/ 4 w 14"/>
                <a:gd name="T3" fmla="*/ 5 h 17"/>
                <a:gd name="T4" fmla="*/ 7 w 14"/>
                <a:gd name="T5" fmla="*/ 3 h 17"/>
                <a:gd name="T6" fmla="*/ 12 w 14"/>
                <a:gd name="T7" fmla="*/ 5 h 17"/>
                <a:gd name="T8" fmla="*/ 12 w 14"/>
                <a:gd name="T9" fmla="*/ 5 h 17"/>
                <a:gd name="T10" fmla="*/ 14 w 14"/>
                <a:gd name="T11" fmla="*/ 4 h 17"/>
                <a:gd name="T12" fmla="*/ 14 w 14"/>
                <a:gd name="T13" fmla="*/ 3 h 17"/>
                <a:gd name="T14" fmla="*/ 7 w 14"/>
                <a:gd name="T15" fmla="*/ 0 h 17"/>
                <a:gd name="T16" fmla="*/ 2 w 14"/>
                <a:gd name="T17" fmla="*/ 2 h 17"/>
                <a:gd name="T18" fmla="*/ 1 w 14"/>
                <a:gd name="T19" fmla="*/ 5 h 17"/>
                <a:gd name="T20" fmla="*/ 7 w 14"/>
                <a:gd name="T21" fmla="*/ 10 h 17"/>
                <a:gd name="T22" fmla="*/ 12 w 14"/>
                <a:gd name="T23" fmla="*/ 12 h 17"/>
                <a:gd name="T24" fmla="*/ 7 w 14"/>
                <a:gd name="T25" fmla="*/ 15 h 17"/>
                <a:gd name="T26" fmla="*/ 3 w 14"/>
                <a:gd name="T27" fmla="*/ 12 h 17"/>
                <a:gd name="T28" fmla="*/ 2 w 14"/>
                <a:gd name="T29" fmla="*/ 12 h 17"/>
                <a:gd name="T30" fmla="*/ 0 w 14"/>
                <a:gd name="T31" fmla="*/ 13 h 17"/>
                <a:gd name="T32" fmla="*/ 0 w 14"/>
                <a:gd name="T33" fmla="*/ 14 h 17"/>
                <a:gd name="T34" fmla="*/ 7 w 14"/>
                <a:gd name="T35" fmla="*/ 17 h 17"/>
                <a:gd name="T36" fmla="*/ 14 w 14"/>
                <a:gd name="T37" fmla="*/ 12 h 17"/>
                <a:gd name="T38" fmla="*/ 8 w 14"/>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7">
                  <a:moveTo>
                    <a:pt x="8" y="7"/>
                  </a:moveTo>
                  <a:cubicBezTo>
                    <a:pt x="5" y="7"/>
                    <a:pt x="4" y="6"/>
                    <a:pt x="4" y="5"/>
                  </a:cubicBezTo>
                  <a:cubicBezTo>
                    <a:pt x="4" y="4"/>
                    <a:pt x="5" y="3"/>
                    <a:pt x="7" y="3"/>
                  </a:cubicBezTo>
                  <a:cubicBezTo>
                    <a:pt x="9" y="3"/>
                    <a:pt x="11" y="3"/>
                    <a:pt x="12" y="5"/>
                  </a:cubicBezTo>
                  <a:cubicBezTo>
                    <a:pt x="12" y="5"/>
                    <a:pt x="12" y="5"/>
                    <a:pt x="12" y="5"/>
                  </a:cubicBezTo>
                  <a:cubicBezTo>
                    <a:pt x="14" y="4"/>
                    <a:pt x="14" y="4"/>
                    <a:pt x="14" y="4"/>
                  </a:cubicBezTo>
                  <a:cubicBezTo>
                    <a:pt x="14" y="3"/>
                    <a:pt x="14" y="3"/>
                    <a:pt x="14" y="3"/>
                  </a:cubicBezTo>
                  <a:cubicBezTo>
                    <a:pt x="12" y="1"/>
                    <a:pt x="10" y="0"/>
                    <a:pt x="7" y="0"/>
                  </a:cubicBezTo>
                  <a:cubicBezTo>
                    <a:pt x="6" y="0"/>
                    <a:pt x="3" y="1"/>
                    <a:pt x="2" y="2"/>
                  </a:cubicBezTo>
                  <a:cubicBezTo>
                    <a:pt x="1" y="3"/>
                    <a:pt x="1" y="4"/>
                    <a:pt x="1" y="5"/>
                  </a:cubicBezTo>
                  <a:cubicBezTo>
                    <a:pt x="1" y="9"/>
                    <a:pt x="5" y="9"/>
                    <a:pt x="7" y="10"/>
                  </a:cubicBezTo>
                  <a:cubicBezTo>
                    <a:pt x="10" y="10"/>
                    <a:pt x="12" y="11"/>
                    <a:pt x="12" y="12"/>
                  </a:cubicBezTo>
                  <a:cubicBezTo>
                    <a:pt x="12" y="15"/>
                    <a:pt x="8" y="15"/>
                    <a:pt x="7" y="15"/>
                  </a:cubicBezTo>
                  <a:cubicBezTo>
                    <a:pt x="6" y="15"/>
                    <a:pt x="4" y="14"/>
                    <a:pt x="3" y="12"/>
                  </a:cubicBezTo>
                  <a:cubicBezTo>
                    <a:pt x="2" y="12"/>
                    <a:pt x="2" y="12"/>
                    <a:pt x="2" y="12"/>
                  </a:cubicBezTo>
                  <a:cubicBezTo>
                    <a:pt x="0" y="13"/>
                    <a:pt x="0" y="13"/>
                    <a:pt x="0" y="13"/>
                  </a:cubicBezTo>
                  <a:cubicBezTo>
                    <a:pt x="0" y="14"/>
                    <a:pt x="0" y="14"/>
                    <a:pt x="0" y="14"/>
                  </a:cubicBezTo>
                  <a:cubicBezTo>
                    <a:pt x="2" y="16"/>
                    <a:pt x="4" y="17"/>
                    <a:pt x="7" y="17"/>
                  </a:cubicBezTo>
                  <a:cubicBezTo>
                    <a:pt x="11" y="17"/>
                    <a:pt x="14" y="16"/>
                    <a:pt x="14" y="12"/>
                  </a:cubicBezTo>
                  <a:cubicBezTo>
                    <a:pt x="14" y="9"/>
                    <a:pt x="11" y="8"/>
                    <a:pt x="8" y="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1" name="Freeform 35"/>
            <p:cNvSpPr>
              <a:spLocks/>
            </p:cNvSpPr>
            <p:nvPr userDrawn="1"/>
          </p:nvSpPr>
          <p:spPr bwMode="auto">
            <a:xfrm>
              <a:off x="8671908" y="798513"/>
              <a:ext cx="9542" cy="50800"/>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2" name="Freeform 36"/>
            <p:cNvSpPr>
              <a:spLocks/>
            </p:cNvSpPr>
            <p:nvPr userDrawn="1"/>
          </p:nvSpPr>
          <p:spPr bwMode="auto">
            <a:xfrm>
              <a:off x="8690991" y="798513"/>
              <a:ext cx="84286" cy="50800"/>
            </a:xfrm>
            <a:custGeom>
              <a:avLst/>
              <a:gdLst>
                <a:gd name="T0" fmla="*/ 29 w 53"/>
                <a:gd name="T1" fmla="*/ 0 h 32"/>
                <a:gd name="T2" fmla="*/ 0 w 53"/>
                <a:gd name="T3" fmla="*/ 0 h 32"/>
                <a:gd name="T4" fmla="*/ 0 w 53"/>
                <a:gd name="T5" fmla="*/ 4 h 32"/>
                <a:gd name="T6" fmla="*/ 9 w 53"/>
                <a:gd name="T7" fmla="*/ 4 h 32"/>
                <a:gd name="T8" fmla="*/ 9 w 53"/>
                <a:gd name="T9" fmla="*/ 32 h 32"/>
                <a:gd name="T10" fmla="*/ 15 w 53"/>
                <a:gd name="T11" fmla="*/ 32 h 32"/>
                <a:gd name="T12" fmla="*/ 15 w 53"/>
                <a:gd name="T13" fmla="*/ 4 h 32"/>
                <a:gd name="T14" fmla="*/ 25 w 53"/>
                <a:gd name="T15" fmla="*/ 4 h 32"/>
                <a:gd name="T16" fmla="*/ 35 w 53"/>
                <a:gd name="T17" fmla="*/ 18 h 32"/>
                <a:gd name="T18" fmla="*/ 35 w 53"/>
                <a:gd name="T19" fmla="*/ 32 h 32"/>
                <a:gd name="T20" fmla="*/ 41 w 53"/>
                <a:gd name="T21" fmla="*/ 32 h 32"/>
                <a:gd name="T22" fmla="*/ 41 w 53"/>
                <a:gd name="T23" fmla="*/ 18 h 32"/>
                <a:gd name="T24" fmla="*/ 53 w 53"/>
                <a:gd name="T25" fmla="*/ 0 h 32"/>
                <a:gd name="T26" fmla="*/ 53 w 53"/>
                <a:gd name="T27" fmla="*/ 0 h 32"/>
                <a:gd name="T28" fmla="*/ 53 w 53"/>
                <a:gd name="T29" fmla="*/ 0 h 32"/>
                <a:gd name="T30" fmla="*/ 47 w 53"/>
                <a:gd name="T31" fmla="*/ 0 h 32"/>
                <a:gd name="T32" fmla="*/ 37 w 53"/>
                <a:gd name="T33" fmla="*/ 14 h 32"/>
                <a:gd name="T34" fmla="*/ 29 w 53"/>
                <a:gd name="T35" fmla="*/ 0 h 32"/>
                <a:gd name="T36" fmla="*/ 29 w 53"/>
                <a:gd name="T3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 h="32">
                  <a:moveTo>
                    <a:pt x="29" y="0"/>
                  </a:moveTo>
                  <a:lnTo>
                    <a:pt x="0" y="0"/>
                  </a:lnTo>
                  <a:lnTo>
                    <a:pt x="0" y="4"/>
                  </a:lnTo>
                  <a:lnTo>
                    <a:pt x="9" y="4"/>
                  </a:lnTo>
                  <a:lnTo>
                    <a:pt x="9" y="32"/>
                  </a:lnTo>
                  <a:lnTo>
                    <a:pt x="15" y="32"/>
                  </a:lnTo>
                  <a:lnTo>
                    <a:pt x="15" y="4"/>
                  </a:lnTo>
                  <a:lnTo>
                    <a:pt x="25" y="4"/>
                  </a:lnTo>
                  <a:lnTo>
                    <a:pt x="35" y="18"/>
                  </a:lnTo>
                  <a:lnTo>
                    <a:pt x="35" y="32"/>
                  </a:lnTo>
                  <a:lnTo>
                    <a:pt x="41" y="32"/>
                  </a:lnTo>
                  <a:lnTo>
                    <a:pt x="41" y="18"/>
                  </a:lnTo>
                  <a:lnTo>
                    <a:pt x="53" y="0"/>
                  </a:lnTo>
                  <a:lnTo>
                    <a:pt x="53" y="0"/>
                  </a:lnTo>
                  <a:lnTo>
                    <a:pt x="53" y="0"/>
                  </a:lnTo>
                  <a:lnTo>
                    <a:pt x="47" y="0"/>
                  </a:lnTo>
                  <a:lnTo>
                    <a:pt x="37" y="14"/>
                  </a:lnTo>
                  <a:lnTo>
                    <a:pt x="29" y="0"/>
                  </a:lnTo>
                  <a:lnTo>
                    <a:pt x="29"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3" name="Freeform 37"/>
            <p:cNvSpPr>
              <a:spLocks/>
            </p:cNvSpPr>
            <p:nvPr userDrawn="1"/>
          </p:nvSpPr>
          <p:spPr bwMode="auto">
            <a:xfrm>
              <a:off x="8484252" y="371475"/>
              <a:ext cx="291025" cy="363538"/>
            </a:xfrm>
            <a:custGeom>
              <a:avLst/>
              <a:gdLst>
                <a:gd name="T0" fmla="*/ 92 w 92"/>
                <a:gd name="T1" fmla="*/ 0 h 115"/>
                <a:gd name="T2" fmla="*/ 92 w 92"/>
                <a:gd name="T3" fmla="*/ 71 h 115"/>
                <a:gd name="T4" fmla="*/ 49 w 92"/>
                <a:gd name="T5" fmla="*/ 115 h 115"/>
                <a:gd name="T6" fmla="*/ 0 w 92"/>
                <a:gd name="T7" fmla="*/ 70 h 115"/>
                <a:gd name="T8" fmla="*/ 0 w 92"/>
                <a:gd name="T9" fmla="*/ 0 h 115"/>
                <a:gd name="T10" fmla="*/ 22 w 92"/>
                <a:gd name="T11" fmla="*/ 0 h 115"/>
                <a:gd name="T12" fmla="*/ 22 w 92"/>
                <a:gd name="T13" fmla="*/ 72 h 115"/>
                <a:gd name="T14" fmla="*/ 50 w 92"/>
                <a:gd name="T15" fmla="*/ 105 h 115"/>
                <a:gd name="T16" fmla="*/ 79 w 92"/>
                <a:gd name="T17" fmla="*/ 73 h 115"/>
                <a:gd name="T18" fmla="*/ 79 w 92"/>
                <a:gd name="T19" fmla="*/ 0 h 115"/>
                <a:gd name="T20" fmla="*/ 92 w 92"/>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115">
                  <a:moveTo>
                    <a:pt x="92" y="0"/>
                  </a:moveTo>
                  <a:cubicBezTo>
                    <a:pt x="92" y="71"/>
                    <a:pt x="92" y="71"/>
                    <a:pt x="92" y="71"/>
                  </a:cubicBezTo>
                  <a:cubicBezTo>
                    <a:pt x="92" y="109"/>
                    <a:pt x="62" y="115"/>
                    <a:pt x="49" y="115"/>
                  </a:cubicBezTo>
                  <a:cubicBezTo>
                    <a:pt x="25" y="115"/>
                    <a:pt x="0" y="107"/>
                    <a:pt x="0" y="70"/>
                  </a:cubicBezTo>
                  <a:cubicBezTo>
                    <a:pt x="0" y="0"/>
                    <a:pt x="0" y="0"/>
                    <a:pt x="0" y="0"/>
                  </a:cubicBezTo>
                  <a:cubicBezTo>
                    <a:pt x="22" y="0"/>
                    <a:pt x="22" y="0"/>
                    <a:pt x="22" y="0"/>
                  </a:cubicBezTo>
                  <a:cubicBezTo>
                    <a:pt x="22" y="72"/>
                    <a:pt x="22" y="72"/>
                    <a:pt x="22" y="72"/>
                  </a:cubicBezTo>
                  <a:cubicBezTo>
                    <a:pt x="22" y="93"/>
                    <a:pt x="32" y="105"/>
                    <a:pt x="50" y="105"/>
                  </a:cubicBezTo>
                  <a:cubicBezTo>
                    <a:pt x="66" y="105"/>
                    <a:pt x="79" y="95"/>
                    <a:pt x="79" y="73"/>
                  </a:cubicBezTo>
                  <a:cubicBezTo>
                    <a:pt x="79" y="0"/>
                    <a:pt x="79" y="0"/>
                    <a:pt x="79" y="0"/>
                  </a:cubicBezTo>
                  <a:cubicBezTo>
                    <a:pt x="92" y="0"/>
                    <a:pt x="92" y="0"/>
                    <a:pt x="92"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4" name="Freeform 38"/>
            <p:cNvSpPr>
              <a:spLocks/>
            </p:cNvSpPr>
            <p:nvPr userDrawn="1"/>
          </p:nvSpPr>
          <p:spPr bwMode="auto">
            <a:xfrm>
              <a:off x="8096219" y="365125"/>
              <a:ext cx="337144" cy="369888"/>
            </a:xfrm>
            <a:custGeom>
              <a:avLst/>
              <a:gdLst>
                <a:gd name="T0" fmla="*/ 61 w 106"/>
                <a:gd name="T1" fmla="*/ 117 h 117"/>
                <a:gd name="T2" fmla="*/ 0 w 106"/>
                <a:gd name="T3" fmla="*/ 60 h 117"/>
                <a:gd name="T4" fmla="*/ 63 w 106"/>
                <a:gd name="T5" fmla="*/ 0 h 117"/>
                <a:gd name="T6" fmla="*/ 97 w 106"/>
                <a:gd name="T7" fmla="*/ 13 h 117"/>
                <a:gd name="T8" fmla="*/ 106 w 106"/>
                <a:gd name="T9" fmla="*/ 28 h 117"/>
                <a:gd name="T10" fmla="*/ 94 w 106"/>
                <a:gd name="T11" fmla="*/ 39 h 117"/>
                <a:gd name="T12" fmla="*/ 83 w 106"/>
                <a:gd name="T13" fmla="*/ 28 h 117"/>
                <a:gd name="T14" fmla="*/ 86 w 106"/>
                <a:gd name="T15" fmla="*/ 20 h 117"/>
                <a:gd name="T16" fmla="*/ 63 w 106"/>
                <a:gd name="T17" fmla="*/ 10 h 117"/>
                <a:gd name="T18" fmla="*/ 21 w 106"/>
                <a:gd name="T19" fmla="*/ 58 h 117"/>
                <a:gd name="T20" fmla="*/ 65 w 106"/>
                <a:gd name="T21" fmla="*/ 108 h 117"/>
                <a:gd name="T22" fmla="*/ 102 w 106"/>
                <a:gd name="T23" fmla="*/ 93 h 117"/>
                <a:gd name="T24" fmla="*/ 106 w 106"/>
                <a:gd name="T25" fmla="*/ 99 h 117"/>
                <a:gd name="T26" fmla="*/ 61 w 106"/>
                <a:gd name="T27"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17">
                  <a:moveTo>
                    <a:pt x="61" y="117"/>
                  </a:moveTo>
                  <a:cubicBezTo>
                    <a:pt x="23" y="117"/>
                    <a:pt x="0" y="91"/>
                    <a:pt x="0" y="60"/>
                  </a:cubicBezTo>
                  <a:cubicBezTo>
                    <a:pt x="0" y="29"/>
                    <a:pt x="24" y="0"/>
                    <a:pt x="63" y="0"/>
                  </a:cubicBezTo>
                  <a:cubicBezTo>
                    <a:pt x="74" y="0"/>
                    <a:pt x="88" y="4"/>
                    <a:pt x="97" y="13"/>
                  </a:cubicBezTo>
                  <a:cubicBezTo>
                    <a:pt x="102" y="16"/>
                    <a:pt x="106" y="23"/>
                    <a:pt x="106" y="28"/>
                  </a:cubicBezTo>
                  <a:cubicBezTo>
                    <a:pt x="106" y="34"/>
                    <a:pt x="101" y="39"/>
                    <a:pt x="94" y="39"/>
                  </a:cubicBezTo>
                  <a:cubicBezTo>
                    <a:pt x="88" y="39"/>
                    <a:pt x="83" y="34"/>
                    <a:pt x="83" y="28"/>
                  </a:cubicBezTo>
                  <a:cubicBezTo>
                    <a:pt x="83" y="25"/>
                    <a:pt x="84" y="22"/>
                    <a:pt x="86" y="20"/>
                  </a:cubicBezTo>
                  <a:cubicBezTo>
                    <a:pt x="81" y="14"/>
                    <a:pt x="71" y="10"/>
                    <a:pt x="63" y="10"/>
                  </a:cubicBezTo>
                  <a:cubicBezTo>
                    <a:pt x="36" y="10"/>
                    <a:pt x="21" y="35"/>
                    <a:pt x="21" y="58"/>
                  </a:cubicBezTo>
                  <a:cubicBezTo>
                    <a:pt x="21" y="85"/>
                    <a:pt x="38" y="108"/>
                    <a:pt x="65" y="108"/>
                  </a:cubicBezTo>
                  <a:cubicBezTo>
                    <a:pt x="79" y="108"/>
                    <a:pt x="90" y="102"/>
                    <a:pt x="102" y="93"/>
                  </a:cubicBezTo>
                  <a:cubicBezTo>
                    <a:pt x="106" y="99"/>
                    <a:pt x="106" y="99"/>
                    <a:pt x="106" y="99"/>
                  </a:cubicBezTo>
                  <a:cubicBezTo>
                    <a:pt x="94" y="111"/>
                    <a:pt x="77" y="117"/>
                    <a:pt x="61" y="11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5" name="Freeform 39"/>
            <p:cNvSpPr>
              <a:spLocks noEditPoints="1"/>
            </p:cNvSpPr>
            <p:nvPr userDrawn="1"/>
          </p:nvSpPr>
          <p:spPr bwMode="auto">
            <a:xfrm>
              <a:off x="7760666" y="371475"/>
              <a:ext cx="329192" cy="357188"/>
            </a:xfrm>
            <a:custGeom>
              <a:avLst/>
              <a:gdLst>
                <a:gd name="T0" fmla="*/ 163 w 207"/>
                <a:gd name="T1" fmla="*/ 225 h 225"/>
                <a:gd name="T2" fmla="*/ 207 w 207"/>
                <a:gd name="T3" fmla="*/ 225 h 225"/>
                <a:gd name="T4" fmla="*/ 119 w 207"/>
                <a:gd name="T5" fmla="*/ 0 h 225"/>
                <a:gd name="T6" fmla="*/ 85 w 207"/>
                <a:gd name="T7" fmla="*/ 0 h 225"/>
                <a:gd name="T8" fmla="*/ 0 w 207"/>
                <a:gd name="T9" fmla="*/ 225 h 225"/>
                <a:gd name="T10" fmla="*/ 21 w 207"/>
                <a:gd name="T11" fmla="*/ 225 h 225"/>
                <a:gd name="T12" fmla="*/ 47 w 207"/>
                <a:gd name="T13" fmla="*/ 161 h 225"/>
                <a:gd name="T14" fmla="*/ 139 w 207"/>
                <a:gd name="T15" fmla="*/ 161 h 225"/>
                <a:gd name="T16" fmla="*/ 163 w 207"/>
                <a:gd name="T17" fmla="*/ 225 h 225"/>
                <a:gd name="T18" fmla="*/ 163 w 207"/>
                <a:gd name="T19" fmla="*/ 225 h 225"/>
                <a:gd name="T20" fmla="*/ 53 w 207"/>
                <a:gd name="T21" fmla="*/ 141 h 225"/>
                <a:gd name="T22" fmla="*/ 93 w 207"/>
                <a:gd name="T23" fmla="*/ 36 h 225"/>
                <a:gd name="T24" fmla="*/ 133 w 207"/>
                <a:gd name="T25" fmla="*/ 141 h 225"/>
                <a:gd name="T26" fmla="*/ 53 w 207"/>
                <a:gd name="T27" fmla="*/ 141 h 225"/>
                <a:gd name="T28" fmla="*/ 53 w 207"/>
                <a:gd name="T29" fmla="*/ 14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7" h="225">
                  <a:moveTo>
                    <a:pt x="163" y="225"/>
                  </a:moveTo>
                  <a:lnTo>
                    <a:pt x="207" y="225"/>
                  </a:lnTo>
                  <a:lnTo>
                    <a:pt x="119" y="0"/>
                  </a:lnTo>
                  <a:lnTo>
                    <a:pt x="85" y="0"/>
                  </a:lnTo>
                  <a:lnTo>
                    <a:pt x="0" y="225"/>
                  </a:lnTo>
                  <a:lnTo>
                    <a:pt x="21" y="225"/>
                  </a:lnTo>
                  <a:lnTo>
                    <a:pt x="47" y="161"/>
                  </a:lnTo>
                  <a:lnTo>
                    <a:pt x="139" y="161"/>
                  </a:lnTo>
                  <a:lnTo>
                    <a:pt x="163" y="225"/>
                  </a:lnTo>
                  <a:lnTo>
                    <a:pt x="163" y="225"/>
                  </a:lnTo>
                  <a:close/>
                  <a:moveTo>
                    <a:pt x="53" y="141"/>
                  </a:moveTo>
                  <a:lnTo>
                    <a:pt x="93" y="36"/>
                  </a:lnTo>
                  <a:lnTo>
                    <a:pt x="133" y="141"/>
                  </a:lnTo>
                  <a:lnTo>
                    <a:pt x="53" y="141"/>
                  </a:lnTo>
                  <a:lnTo>
                    <a:pt x="53" y="14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2631148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30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42087420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3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83223317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3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1588779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3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76316748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35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7092709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36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2664470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37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68444343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38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60746776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3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84152023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cSld name="40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640073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47" name="Object 46" hidden="1"/>
          <p:cNvGraphicFramePr>
            <a:graphicFrameLocks noChangeAspect="1"/>
          </p:cNvGraphicFramePr>
          <p:nvPr userDrawn="1">
            <p:custDataLst>
              <p:tags r:id="rId1"/>
            </p:custDataLst>
            <p:extLst>
              <p:ext uri="{D42A27DB-BD31-4B8C-83A1-F6EECF244321}">
                <p14:modId xmlns:p14="http://schemas.microsoft.com/office/powerpoint/2010/main" val="291715332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47" name="Object 46"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userDrawn="1">
            <p:ph type="title" hasCustomPrompt="1"/>
          </p:nvPr>
        </p:nvSpPr>
        <p:spPr>
          <a:xfrm>
            <a:off x="440871" y="689568"/>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50" name="Text Placeholder 49"/>
          <p:cNvSpPr>
            <a:spLocks noGrp="1"/>
          </p:cNvSpPr>
          <p:nvPr userDrawn="1">
            <p:ph type="body" sz="quarter" idx="15" hasCustomPrompt="1"/>
          </p:nvPr>
        </p:nvSpPr>
        <p:spPr>
          <a:xfrm>
            <a:off x="440871" y="1463720"/>
            <a:ext cx="8284029" cy="4272599"/>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52" name="Text Placeholder 51"/>
          <p:cNvSpPr>
            <a:spLocks noGrp="1"/>
          </p:cNvSpPr>
          <p:nvPr userDrawn="1">
            <p:ph type="body" sz="quarter" idx="16" hasCustomPrompt="1"/>
          </p:nvPr>
        </p:nvSpPr>
        <p:spPr>
          <a:xfrm>
            <a:off x="440871" y="-8733"/>
            <a:ext cx="4343399" cy="462758"/>
          </a:xfrm>
        </p:spPr>
        <p:txBody>
          <a:bodyPr anchor="ctr">
            <a:normAutofit/>
          </a:bodyPr>
          <a:lstStyle>
            <a:lvl1pPr marL="0" indent="0">
              <a:buNone/>
              <a:defRPr sz="1500" b="1">
                <a:solidFill>
                  <a:srgbClr val="3D3935"/>
                </a:solidFill>
                <a:latin typeface="Arial" panose="020B0604020202020204" pitchFamily="34" charset="0"/>
                <a:cs typeface="Arial" panose="020B0604020202020204" pitchFamily="34" charset="0"/>
              </a:defRPr>
            </a:lvl1pPr>
          </a:lstStyle>
          <a:p>
            <a:pPr lvl="0"/>
            <a:r>
              <a:rPr lang="en-AU" dirty="0"/>
              <a:t>Section heading</a:t>
            </a:r>
          </a:p>
        </p:txBody>
      </p:sp>
      <p:sp>
        <p:nvSpPr>
          <p:cNvPr id="8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
        <p:nvSpPr>
          <p:cNvPr id="85" name="Footer Placeholder 4"/>
          <p:cNvSpPr>
            <a:spLocks noGrp="1"/>
          </p:cNvSpPr>
          <p:nvPr>
            <p:ph type="ftr" sz="quarter" idx="3"/>
          </p:nvPr>
        </p:nvSpPr>
        <p:spPr>
          <a:xfrm>
            <a:off x="832757" y="6510471"/>
            <a:ext cx="4188129"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Faculty of Business and Law | Peter Faber Business School</a:t>
            </a:r>
          </a:p>
        </p:txBody>
      </p:sp>
    </p:spTree>
    <p:extLst>
      <p:ext uri="{BB962C8B-B14F-4D97-AF65-F5344CB8AC3E}">
        <p14:creationId xmlns:p14="http://schemas.microsoft.com/office/powerpoint/2010/main" val="271879264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4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11154673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4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62372074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cSld name="4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02606116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cSld name="4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71593599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45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18922159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cSld name="46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55334682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cSld name="47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50567166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48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3784321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cSld name="4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16031028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cSld name="50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754058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titles and Content">
    <p:spTree>
      <p:nvGrpSpPr>
        <p:cNvPr id="1" name=""/>
        <p:cNvGrpSpPr/>
        <p:nvPr/>
      </p:nvGrpSpPr>
      <p:grpSpPr>
        <a:xfrm>
          <a:off x="0" y="0"/>
          <a:ext cx="0" cy="0"/>
          <a:chOff x="0" y="0"/>
          <a:chExt cx="0" cy="0"/>
        </a:xfrm>
      </p:grpSpPr>
      <p:sp>
        <p:nvSpPr>
          <p:cNvPr id="41" name="Title 1"/>
          <p:cNvSpPr>
            <a:spLocks noGrp="1"/>
          </p:cNvSpPr>
          <p:nvPr>
            <p:ph type="title" hasCustomPrompt="1"/>
          </p:nvPr>
        </p:nvSpPr>
        <p:spPr>
          <a:xfrm>
            <a:off x="440871" y="770735"/>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2" name="Text Placeholder 45"/>
          <p:cNvSpPr>
            <a:spLocks noGrp="1"/>
          </p:cNvSpPr>
          <p:nvPr>
            <p:ph type="body" sz="quarter" idx="13" hasCustomPrompt="1"/>
          </p:nvPr>
        </p:nvSpPr>
        <p:spPr>
          <a:xfrm>
            <a:off x="440871" y="1339935"/>
            <a:ext cx="6734398" cy="507831"/>
          </a:xfrm>
        </p:spPr>
        <p:txBody>
          <a:bodyPr anchor="ctr">
            <a:spAutoFit/>
          </a:bodyPr>
          <a:lstStyle>
            <a:lvl1pPr marL="0" indent="0">
              <a:lnSpc>
                <a:spcPct val="100000"/>
              </a:lnSpc>
              <a:buNone/>
              <a:defRPr sz="2700">
                <a:solidFill>
                  <a:srgbClr val="3D3935"/>
                </a:solidFill>
                <a:latin typeface="Arial" panose="020B0604020202020204" pitchFamily="34" charset="0"/>
                <a:cs typeface="Arial" panose="020B0604020202020204" pitchFamily="34" charset="0"/>
              </a:defRPr>
            </a:lvl1pPr>
          </a:lstStyle>
          <a:p>
            <a:pPr lvl="0"/>
            <a:r>
              <a:rPr lang="en-AU" dirty="0"/>
              <a:t>Sub Title</a:t>
            </a:r>
          </a:p>
        </p:txBody>
      </p:sp>
      <p:sp>
        <p:nvSpPr>
          <p:cNvPr id="43" name="Text Placeholder 47"/>
          <p:cNvSpPr>
            <a:spLocks noGrp="1"/>
          </p:cNvSpPr>
          <p:nvPr>
            <p:ph type="body" sz="quarter" idx="14" hasCustomPrompt="1"/>
          </p:nvPr>
        </p:nvSpPr>
        <p:spPr>
          <a:xfrm>
            <a:off x="440872" y="2275570"/>
            <a:ext cx="8284028" cy="359681"/>
          </a:xfrm>
        </p:spPr>
        <p:txBody>
          <a:bodyPr anchor="ctr">
            <a:noAutofit/>
          </a:bodyPr>
          <a:lstStyle>
            <a:lvl1pPr marL="0" indent="0">
              <a:lnSpc>
                <a:spcPct val="100000"/>
              </a:lnSpc>
              <a:buNone/>
              <a:defRPr sz="2000" b="1" baseline="0">
                <a:solidFill>
                  <a:srgbClr val="3D3935"/>
                </a:solidFill>
                <a:latin typeface="Arial" panose="020B0604020202020204" pitchFamily="34" charset="0"/>
                <a:cs typeface="Arial" panose="020B0604020202020204" pitchFamily="34" charset="0"/>
              </a:defRPr>
            </a:lvl1pPr>
          </a:lstStyle>
          <a:p>
            <a:pPr lvl="0"/>
            <a:r>
              <a:rPr lang="en-AU" dirty="0"/>
              <a:t>Sub heading</a:t>
            </a:r>
          </a:p>
        </p:txBody>
      </p:sp>
      <p:sp>
        <p:nvSpPr>
          <p:cNvPr id="83" name="Text Placeholder 49"/>
          <p:cNvSpPr>
            <a:spLocks noGrp="1"/>
          </p:cNvSpPr>
          <p:nvPr>
            <p:ph type="body" sz="quarter" idx="15" hasCustomPrompt="1"/>
          </p:nvPr>
        </p:nvSpPr>
        <p:spPr>
          <a:xfrm>
            <a:off x="440871" y="2640809"/>
            <a:ext cx="8284029" cy="3095510"/>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84" name="Footer Placeholder 4"/>
          <p:cNvSpPr>
            <a:spLocks noGrp="1"/>
          </p:cNvSpPr>
          <p:nvPr>
            <p:ph type="ftr" sz="quarter" idx="3"/>
          </p:nvPr>
        </p:nvSpPr>
        <p:spPr>
          <a:xfrm>
            <a:off x="832758" y="6510471"/>
            <a:ext cx="3872246"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a:t>Faculty of Business and Law | Peter Faber Business School</a:t>
            </a:r>
            <a:endParaRPr lang="en-US" dirty="0"/>
          </a:p>
        </p:txBody>
      </p:sp>
      <p:sp>
        <p:nvSpPr>
          <p:cNvPr id="85"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20893487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cSld name="5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79664863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cSld name="5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88645047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cSld name="5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6067901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cSld name="5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30683126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cSld name="55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45236139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cSld name="56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19686069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cSld name="57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5952090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cSld name="58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9167395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cSld name="5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7611614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cSld name="60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582039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47701" y="1626054"/>
            <a:ext cx="3867150" cy="4271941"/>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46613" y="1651000"/>
            <a:ext cx="3887788" cy="4246995"/>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7" name="Title 1"/>
          <p:cNvSpPr>
            <a:spLocks noGrp="1"/>
          </p:cNvSpPr>
          <p:nvPr>
            <p:ph type="title" hasCustomPrompt="1"/>
          </p:nvPr>
        </p:nvSpPr>
        <p:spPr>
          <a:xfrm>
            <a:off x="440871" y="793049"/>
            <a:ext cx="6734398" cy="493981"/>
          </a:xfrm>
        </p:spPr>
        <p:txBody>
          <a:bodyPr>
            <a:sp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8" name="Footer Placeholder 4"/>
          <p:cNvSpPr>
            <a:spLocks noGrp="1"/>
          </p:cNvSpPr>
          <p:nvPr>
            <p:ph type="ftr" sz="quarter" idx="3"/>
          </p:nvPr>
        </p:nvSpPr>
        <p:spPr>
          <a:xfrm>
            <a:off x="832757" y="6510471"/>
            <a:ext cx="3887787"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a:t>Faculty of Business and Law | Peter Faber Business School</a:t>
            </a:r>
            <a:endParaRPr lang="en-US" dirty="0"/>
          </a:p>
        </p:txBody>
      </p:sp>
      <p:sp>
        <p:nvSpPr>
          <p:cNvPr id="89"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28958502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cSld name="6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69724380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cSld name="6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5229977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cSld name="6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48563219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cSld name="6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22828647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cSld name="65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07572143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cSld name="66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411791584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cSld name="67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69925028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cSld name="68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76815255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cSld name="6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127945878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cSld name="70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6992728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3888" y="1864188"/>
            <a:ext cx="7886700" cy="4070577"/>
          </a:xfrm>
        </p:spPr>
        <p:txBody>
          <a:bodyPr vert="eaVert"/>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Title 1"/>
          <p:cNvSpPr>
            <a:spLocks noGrp="1"/>
          </p:cNvSpPr>
          <p:nvPr>
            <p:ph type="title" hasCustomPrompt="1"/>
          </p:nvPr>
        </p:nvSpPr>
        <p:spPr>
          <a:xfrm>
            <a:off x="498929" y="1056579"/>
            <a:ext cx="6734398" cy="493981"/>
          </a:xfrm>
        </p:spPr>
        <p:txBody>
          <a:bodyPr>
            <a:norm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a:t>Faculty of Business and Law | Peter Faber Business School</a:t>
            </a:r>
            <a:endParaRPr lang="en-US" dirty="0"/>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406363411"/>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cSld name="7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171450" indent="-171450">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762000" y="400214"/>
            <a:ext cx="8026400" cy="497858"/>
          </a:xfrm>
        </p:spPr>
        <p:txBody>
          <a:bodyPr/>
          <a:lstStyle/>
          <a:p>
            <a:r>
              <a:rPr lang="en-US"/>
              <a:t>Click to edit Master title style</a:t>
            </a:r>
            <a:endParaRPr lang="en-US" dirty="0"/>
          </a:p>
        </p:txBody>
      </p:sp>
      <p:pic>
        <p:nvPicPr>
          <p:cNvPr id="7" name="Picture 6" descr="Rules_Single_B.png"/>
          <p:cNvPicPr>
            <a:picLocks noChangeAspect="1"/>
          </p:cNvPicPr>
          <p:nvPr/>
        </p:nvPicPr>
        <p:blipFill rotWithShape="1">
          <a:blip r:embed="rId2" cstate="print">
            <a:extLst>
              <a:ext uri="{28A0092B-C50C-407E-A947-70E740481C1C}">
                <a14:useLocalDpi xmlns:a14="http://schemas.microsoft.com/office/drawing/2010/main" val="0"/>
              </a:ext>
            </a:extLst>
          </a:blip>
          <a:srcRect l="-4003" r="10006"/>
          <a:stretch/>
        </p:blipFill>
        <p:spPr>
          <a:xfrm>
            <a:off x="215900" y="948267"/>
            <a:ext cx="8586216" cy="44704"/>
          </a:xfrm>
          <a:prstGeom prst="rect">
            <a:avLst/>
          </a:prstGeom>
        </p:spPr>
      </p:pic>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4669" t="13753" r="6579" b="12460"/>
          <a:stretch/>
        </p:blipFill>
        <p:spPr>
          <a:xfrm>
            <a:off x="79668" y="222264"/>
            <a:ext cx="628992" cy="697255"/>
          </a:xfrm>
          <a:prstGeom prst="rect">
            <a:avLst/>
          </a:prstGeom>
        </p:spPr>
      </p:pic>
      <p:pic>
        <p:nvPicPr>
          <p:cNvPr id="18" name="Picture 17" descr="Rules_Single_A.png"/>
          <p:cNvPicPr>
            <a:picLocks noChangeAspect="1"/>
          </p:cNvPicPr>
          <p:nvPr/>
        </p:nvPicPr>
        <p:blipFill rotWithShape="1">
          <a:blip r:embed="rId4" cstate="print">
            <a:extLst>
              <a:ext uri="{28A0092B-C50C-407E-A947-70E740481C1C}">
                <a14:useLocalDpi xmlns:a14="http://schemas.microsoft.com/office/drawing/2010/main" val="0"/>
              </a:ext>
            </a:extLst>
          </a:blip>
          <a:srcRect l="25529" r="-57141"/>
          <a:stretch/>
        </p:blipFill>
        <p:spPr>
          <a:xfrm>
            <a:off x="1597684" y="6487630"/>
            <a:ext cx="11423745" cy="90835"/>
          </a:xfrm>
          <a:prstGeom prst="rect">
            <a:avLst/>
          </a:prstGeom>
        </p:spPr>
      </p:pic>
      <p:sp>
        <p:nvSpPr>
          <p:cNvPr id="2" name="Footer Placeholder 1"/>
          <p:cNvSpPr>
            <a:spLocks noGrp="1"/>
          </p:cNvSpPr>
          <p:nvPr>
            <p:ph type="ftr" sz="quarter" idx="10"/>
          </p:nvPr>
        </p:nvSpPr>
        <p:spPr>
          <a:xfrm>
            <a:off x="1597684" y="6578466"/>
            <a:ext cx="6781693" cy="276999"/>
          </a:xfrm>
        </p:spPr>
        <p:txBody>
          <a:bodyPr/>
          <a:lstStyle>
            <a:lvl1pPr>
              <a:defRPr sz="600"/>
            </a:lvl1pPr>
          </a:lstStyle>
          <a:p>
            <a:r>
              <a:rPr lang="en-US"/>
              <a:t>Faculty of Business and Law | Peter Faber Business School</a:t>
            </a:r>
            <a:endParaRPr lang="en-US" dirty="0"/>
          </a:p>
        </p:txBody>
      </p:sp>
      <p:pic>
        <p:nvPicPr>
          <p:cNvPr id="5" name="Picture 4"/>
          <p:cNvPicPr>
            <a:picLocks noChangeAspect="1"/>
          </p:cNvPicPr>
          <p:nvPr/>
        </p:nvPicPr>
        <p:blipFill>
          <a:blip r:embed="rId5" cstate="print"/>
          <a:stretch>
            <a:fillRect/>
          </a:stretch>
        </p:blipFill>
        <p:spPr>
          <a:xfrm>
            <a:off x="47179" y="6324600"/>
            <a:ext cx="1439449" cy="442907"/>
          </a:xfrm>
          <a:prstGeom prst="rect">
            <a:avLst/>
          </a:prstGeom>
        </p:spPr>
      </p:pic>
    </p:spTree>
    <p:extLst>
      <p:ext uri="{BB962C8B-B14F-4D97-AF65-F5344CB8AC3E}">
        <p14:creationId xmlns:p14="http://schemas.microsoft.com/office/powerpoint/2010/main" val="3933169142"/>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rgbClr val="FFFFFF"/>
        </a:solidFill>
        <a:effectLst/>
      </p:bgPr>
    </p:bg>
    <p:spTree>
      <p:nvGrpSpPr>
        <p:cNvPr id="1" name="Shape 38"/>
        <p:cNvGrpSpPr/>
        <p:nvPr/>
      </p:nvGrpSpPr>
      <p:grpSpPr>
        <a:xfrm>
          <a:off x="0" y="0"/>
          <a:ext cx="0" cy="0"/>
          <a:chOff x="0" y="0"/>
          <a:chExt cx="0" cy="0"/>
        </a:xfrm>
      </p:grpSpPr>
      <p:pic>
        <p:nvPicPr>
          <p:cNvPr id="39" name="Google Shape;39;p2"/>
          <p:cNvPicPr preferRelativeResize="0"/>
          <p:nvPr/>
        </p:nvPicPr>
        <p:blipFill>
          <a:blip r:embed="rId2">
            <a:alphaModFix/>
          </a:blip>
          <a:stretch>
            <a:fillRect/>
          </a:stretch>
        </p:blipFill>
        <p:spPr>
          <a:xfrm>
            <a:off x="1" y="-3"/>
            <a:ext cx="11328385" cy="6919433"/>
          </a:xfrm>
          <a:prstGeom prst="rect">
            <a:avLst/>
          </a:prstGeom>
          <a:noFill/>
          <a:ln>
            <a:noFill/>
          </a:ln>
        </p:spPr>
      </p:pic>
      <p:grpSp>
        <p:nvGrpSpPr>
          <p:cNvPr id="40" name="Google Shape;40;p2"/>
          <p:cNvGrpSpPr/>
          <p:nvPr/>
        </p:nvGrpSpPr>
        <p:grpSpPr>
          <a:xfrm>
            <a:off x="22" y="4740126"/>
            <a:ext cx="7314320" cy="1169029"/>
            <a:chOff x="-11" y="1378677"/>
            <a:chExt cx="7314320" cy="4116300"/>
          </a:xfrm>
        </p:grpSpPr>
        <p:sp>
          <p:nvSpPr>
            <p:cNvPr id="41" name="Google Shape;41;p2"/>
            <p:cNvSpPr/>
            <p:nvPr/>
          </p:nvSpPr>
          <p:spPr>
            <a:xfrm flipH="1">
              <a:off x="-11" y="1378677"/>
              <a:ext cx="187800" cy="4116300"/>
            </a:xfrm>
            <a:prstGeom prst="rect">
              <a:avLst/>
            </a:prstGeom>
            <a:solidFill>
              <a:srgbClr val="E67032"/>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2" name="Google Shape;42;p2"/>
            <p:cNvSpPr/>
            <p:nvPr/>
          </p:nvSpPr>
          <p:spPr>
            <a:xfrm flipH="1">
              <a:off x="187809" y="1378677"/>
              <a:ext cx="7126500" cy="4116300"/>
            </a:xfrm>
            <a:prstGeom prst="rect">
              <a:avLst/>
            </a:prstGeom>
            <a:solidFill>
              <a:srgbClr val="434343"/>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43" name="Google Shape;43;p2"/>
          <p:cNvSpPr txBox="1">
            <a:spLocks noGrp="1"/>
          </p:cNvSpPr>
          <p:nvPr>
            <p:ph type="ctrTitle"/>
          </p:nvPr>
        </p:nvSpPr>
        <p:spPr>
          <a:xfrm>
            <a:off x="414375" y="4842443"/>
            <a:ext cx="6400800" cy="964400"/>
          </a:xfrm>
          <a:prstGeom prst="rect">
            <a:avLst/>
          </a:prstGeom>
        </p:spPr>
        <p:txBody>
          <a:bodyPr spcFirstLastPara="1" wrap="square" lIns="91425" tIns="91425" rIns="91425" bIns="91425" anchor="b" anchorCtr="0">
            <a:noAutofit/>
          </a:bodyPr>
          <a:lstStyle>
            <a:lvl1pPr lvl="0">
              <a:spcBef>
                <a:spcPts val="0"/>
              </a:spcBef>
              <a:spcAft>
                <a:spcPts val="0"/>
              </a:spcAft>
              <a:buClr>
                <a:srgbClr val="FFFFFF"/>
              </a:buClr>
              <a:buSzPts val="3600"/>
              <a:buNone/>
              <a:defRPr sz="3600">
                <a:solidFill>
                  <a:srgbClr val="FFFFFF"/>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Tree>
    <p:extLst>
      <p:ext uri="{BB962C8B-B14F-4D97-AF65-F5344CB8AC3E}">
        <p14:creationId xmlns:p14="http://schemas.microsoft.com/office/powerpoint/2010/main" val="358220151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7"/>
        <p:cNvGrpSpPr/>
        <p:nvPr/>
      </p:nvGrpSpPr>
      <p:grpSpPr>
        <a:xfrm>
          <a:off x="0" y="0"/>
          <a:ext cx="0" cy="0"/>
          <a:chOff x="0" y="0"/>
          <a:chExt cx="0" cy="0"/>
        </a:xfrm>
      </p:grpSpPr>
      <p:grpSp>
        <p:nvGrpSpPr>
          <p:cNvPr id="58" name="Google Shape;58;p5"/>
          <p:cNvGrpSpPr/>
          <p:nvPr/>
        </p:nvGrpSpPr>
        <p:grpSpPr>
          <a:xfrm>
            <a:off x="-13" y="-12188"/>
            <a:ext cx="8005728" cy="1612563"/>
            <a:chOff x="-13" y="-12188"/>
            <a:chExt cx="8005728" cy="1161900"/>
          </a:xfrm>
        </p:grpSpPr>
        <p:sp>
          <p:nvSpPr>
            <p:cNvPr id="59" name="Google Shape;59;p5"/>
            <p:cNvSpPr/>
            <p:nvPr/>
          </p:nvSpPr>
          <p:spPr>
            <a:xfrm flipH="1">
              <a:off x="-13" y="-12188"/>
              <a:ext cx="187800" cy="1161900"/>
            </a:xfrm>
            <a:prstGeom prst="rect">
              <a:avLst/>
            </a:prstGeom>
            <a:solidFill>
              <a:srgbClr val="E67032"/>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0" name="Google Shape;60;p5"/>
            <p:cNvSpPr/>
            <p:nvPr/>
          </p:nvSpPr>
          <p:spPr>
            <a:xfrm flipH="1">
              <a:off x="187715" y="-12188"/>
              <a:ext cx="7818000" cy="1161900"/>
            </a:xfrm>
            <a:prstGeom prst="rect">
              <a:avLst/>
            </a:prstGeom>
            <a:solidFill>
              <a:srgbClr val="E67032"/>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61" name="Google Shape;61;p5"/>
          <p:cNvSpPr txBox="1">
            <a:spLocks noGrp="1"/>
          </p:cNvSpPr>
          <p:nvPr>
            <p:ph type="title"/>
          </p:nvPr>
        </p:nvSpPr>
        <p:spPr>
          <a:xfrm>
            <a:off x="457200" y="134801"/>
            <a:ext cx="7315500" cy="1352000"/>
          </a:xfrm>
          <a:prstGeom prst="rect">
            <a:avLst/>
          </a:prstGeom>
        </p:spPr>
        <p:txBody>
          <a:bodyPr spcFirstLastPara="1" wrap="square" lIns="91425" tIns="91425" rIns="91425" bIns="91425" anchor="b" anchorCtr="0">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a:endParaRPr/>
          </a:p>
        </p:txBody>
      </p:sp>
    </p:spTree>
    <p:extLst>
      <p:ext uri="{BB962C8B-B14F-4D97-AF65-F5344CB8AC3E}">
        <p14:creationId xmlns:p14="http://schemas.microsoft.com/office/powerpoint/2010/main" val="401939164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4"/>
        <p:cNvGrpSpPr/>
        <p:nvPr/>
      </p:nvGrpSpPr>
      <p:grpSpPr>
        <a:xfrm>
          <a:off x="0" y="0"/>
          <a:ext cx="0" cy="0"/>
          <a:chOff x="0" y="0"/>
          <a:chExt cx="0" cy="0"/>
        </a:xfrm>
      </p:grpSpPr>
      <p:grpSp>
        <p:nvGrpSpPr>
          <p:cNvPr id="45" name="Google Shape;45;p3"/>
          <p:cNvGrpSpPr/>
          <p:nvPr/>
        </p:nvGrpSpPr>
        <p:grpSpPr>
          <a:xfrm>
            <a:off x="-13" y="-12188"/>
            <a:ext cx="8005728" cy="1612563"/>
            <a:chOff x="-13" y="-12188"/>
            <a:chExt cx="8005728" cy="1161900"/>
          </a:xfrm>
        </p:grpSpPr>
        <p:sp>
          <p:nvSpPr>
            <p:cNvPr id="46" name="Google Shape;46;p3"/>
            <p:cNvSpPr/>
            <p:nvPr/>
          </p:nvSpPr>
          <p:spPr>
            <a:xfrm flipH="1">
              <a:off x="-13" y="-12188"/>
              <a:ext cx="187800" cy="1161900"/>
            </a:xfrm>
            <a:prstGeom prst="rect">
              <a:avLst/>
            </a:prstGeom>
            <a:solidFill>
              <a:srgbClr val="E67032"/>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7" name="Google Shape;47;p3"/>
            <p:cNvSpPr/>
            <p:nvPr/>
          </p:nvSpPr>
          <p:spPr>
            <a:xfrm flipH="1">
              <a:off x="187715" y="-12188"/>
              <a:ext cx="7818000" cy="1161900"/>
            </a:xfrm>
            <a:prstGeom prst="rect">
              <a:avLst/>
            </a:prstGeom>
            <a:solidFill>
              <a:srgbClr val="E67032"/>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48" name="Google Shape;48;p3"/>
          <p:cNvSpPr txBox="1">
            <a:spLocks noGrp="1"/>
          </p:cNvSpPr>
          <p:nvPr>
            <p:ph type="title"/>
          </p:nvPr>
        </p:nvSpPr>
        <p:spPr>
          <a:xfrm>
            <a:off x="457200" y="134801"/>
            <a:ext cx="7315500" cy="1352000"/>
          </a:xfrm>
          <a:prstGeom prst="rect">
            <a:avLst/>
          </a:prstGeom>
        </p:spPr>
        <p:txBody>
          <a:bodyPr spcFirstLastPara="1" wrap="square" lIns="91425" tIns="91425" rIns="91425" bIns="91425" anchor="b" anchorCtr="0">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a:endParaRPr/>
          </a:p>
        </p:txBody>
      </p:sp>
      <p:sp>
        <p:nvSpPr>
          <p:cNvPr id="49" name="Google Shape;49;p3"/>
          <p:cNvSpPr txBox="1">
            <a:spLocks noGrp="1"/>
          </p:cNvSpPr>
          <p:nvPr>
            <p:ph type="body" idx="1"/>
          </p:nvPr>
        </p:nvSpPr>
        <p:spPr>
          <a:xfrm>
            <a:off x="457200" y="1704688"/>
            <a:ext cx="8229600" cy="4840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Tree>
    <p:extLst>
      <p:ext uri="{BB962C8B-B14F-4D97-AF65-F5344CB8AC3E}">
        <p14:creationId xmlns:p14="http://schemas.microsoft.com/office/powerpoint/2010/main" val="266218105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19596" y="713233"/>
            <a:ext cx="3767469" cy="334707"/>
          </a:xfrm>
          <a:prstGeom prst="rect">
            <a:avLst/>
          </a:prstGeom>
        </p:spPr>
        <p:txBody>
          <a:bodyPr wrap="square" lIns="0" tIns="0" rIns="0" bIns="0">
            <a:spAutoFit/>
          </a:bodyPr>
          <a:lstStyle>
            <a:lvl1pPr>
              <a:defRPr sz="2175" b="1" i="0">
                <a:solidFill>
                  <a:srgbClr val="3D3935"/>
                </a:solidFill>
                <a:latin typeface="Arial"/>
                <a:cs typeface="Arial"/>
              </a:defRPr>
            </a:lvl1pPr>
          </a:lstStyle>
          <a:p>
            <a:endParaRPr/>
          </a:p>
        </p:txBody>
      </p:sp>
      <p:sp>
        <p:nvSpPr>
          <p:cNvPr id="3" name="Holder 3"/>
          <p:cNvSpPr>
            <a:spLocks noGrp="1"/>
          </p:cNvSpPr>
          <p:nvPr>
            <p:ph type="subTitle" idx="4"/>
          </p:nvPr>
        </p:nvSpPr>
        <p:spPr>
          <a:xfrm>
            <a:off x="1371600" y="3840480"/>
            <a:ext cx="6400800" cy="219291"/>
          </a:xfrm>
          <a:prstGeom prst="rect">
            <a:avLst/>
          </a:prstGeom>
        </p:spPr>
        <p:txBody>
          <a:bodyPr wrap="square" lIns="0" tIns="0" rIns="0" bIns="0">
            <a:spAutoFit/>
          </a:bodyPr>
          <a:lstStyle>
            <a:lvl1pPr>
              <a:defRPr sz="1425" b="1" i="0">
                <a:solidFill>
                  <a:srgbClr val="0D0D0D"/>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8/18/2025</a:t>
            </a:fld>
            <a:endParaRPr lang="en-US"/>
          </a:p>
        </p:txBody>
      </p:sp>
      <p:sp>
        <p:nvSpPr>
          <p:cNvPr id="6" name="Holder 6"/>
          <p:cNvSpPr>
            <a:spLocks noGrp="1"/>
          </p:cNvSpPr>
          <p:nvPr>
            <p:ph type="sldNum" sz="quarter" idx="7"/>
          </p:nvPr>
        </p:nvSpPr>
        <p:spPr/>
        <p:txBody>
          <a:bodyPr lIns="0" tIns="0" rIns="0" bIns="0"/>
          <a:lstStyle>
            <a:lvl1pPr>
              <a:defRPr sz="750" b="0" i="0">
                <a:solidFill>
                  <a:srgbClr val="3D3935"/>
                </a:solidFill>
                <a:latin typeface="Arial"/>
                <a:cs typeface="Arial"/>
              </a:defRPr>
            </a:lvl1pPr>
          </a:lstStyle>
          <a:p>
            <a:pPr marL="28575">
              <a:spcBef>
                <a:spcPts val="4"/>
              </a:spcBef>
            </a:pPr>
            <a:fld id="{81D60167-4931-47E6-BA6A-407CBD079E47}" type="slidenum">
              <a:rPr lang="en-US" smtClean="0"/>
              <a:pPr marL="28575">
                <a:spcBef>
                  <a:spcPts val="4"/>
                </a:spcBef>
              </a:pPr>
              <a:t>‹#›</a:t>
            </a:fld>
            <a:r>
              <a:rPr lang="en-US" spc="176"/>
              <a:t> </a:t>
            </a:r>
            <a:r>
              <a:rPr lang="en-US"/>
              <a:t>|</a:t>
            </a:r>
            <a:r>
              <a:rPr lang="en-US" spc="300"/>
              <a:t> </a:t>
            </a:r>
            <a:r>
              <a:rPr lang="en-US"/>
              <a:t>Faculty</a:t>
            </a:r>
            <a:r>
              <a:rPr lang="en-US" spc="-11"/>
              <a:t> </a:t>
            </a:r>
            <a:r>
              <a:rPr lang="en-US"/>
              <a:t>of</a:t>
            </a:r>
            <a:r>
              <a:rPr lang="en-US" spc="-15"/>
              <a:t> </a:t>
            </a:r>
            <a:r>
              <a:rPr lang="en-US"/>
              <a:t>Business</a:t>
            </a:r>
            <a:r>
              <a:rPr lang="en-US" spc="-15"/>
              <a:t> </a:t>
            </a:r>
            <a:r>
              <a:rPr lang="en-US"/>
              <a:t>and</a:t>
            </a:r>
            <a:r>
              <a:rPr lang="en-US" spc="-15"/>
              <a:t> </a:t>
            </a:r>
            <a:r>
              <a:rPr lang="en-US"/>
              <a:t>Law</a:t>
            </a:r>
            <a:r>
              <a:rPr lang="en-US" spc="-11"/>
              <a:t> </a:t>
            </a:r>
            <a:r>
              <a:rPr lang="en-US"/>
              <a:t>|</a:t>
            </a:r>
            <a:r>
              <a:rPr lang="en-US" spc="-11"/>
              <a:t> </a:t>
            </a:r>
            <a:r>
              <a:rPr lang="en-US"/>
              <a:t>Peter</a:t>
            </a:r>
            <a:r>
              <a:rPr lang="en-US" spc="-8"/>
              <a:t> </a:t>
            </a:r>
            <a:r>
              <a:rPr lang="en-US"/>
              <a:t>Faber</a:t>
            </a:r>
            <a:r>
              <a:rPr lang="en-US" spc="-11"/>
              <a:t> </a:t>
            </a:r>
            <a:r>
              <a:rPr lang="en-US"/>
              <a:t>Business</a:t>
            </a:r>
            <a:r>
              <a:rPr lang="en-US" spc="-11"/>
              <a:t> </a:t>
            </a:r>
            <a:r>
              <a:rPr lang="en-US" spc="-8"/>
              <a:t>School</a:t>
            </a:r>
            <a:endParaRPr lang="en-US" spc="-8" dirty="0"/>
          </a:p>
        </p:txBody>
      </p:sp>
    </p:spTree>
    <p:extLst>
      <p:ext uri="{BB962C8B-B14F-4D97-AF65-F5344CB8AC3E}">
        <p14:creationId xmlns:p14="http://schemas.microsoft.com/office/powerpoint/2010/main" val="184112460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519610" y="713233"/>
            <a:ext cx="6553200" cy="334707"/>
          </a:xfrm>
        </p:spPr>
        <p:txBody>
          <a:bodyPr lIns="0" tIns="0" rIns="0" bIns="0"/>
          <a:lstStyle>
            <a:lvl1pPr>
              <a:defRPr sz="2175" b="1" i="0">
                <a:solidFill>
                  <a:srgbClr val="3D3935"/>
                </a:solidFill>
                <a:latin typeface="Arial"/>
                <a:cs typeface="Arial"/>
              </a:defRPr>
            </a:lvl1pPr>
          </a:lstStyle>
          <a:p>
            <a:endParaRPr/>
          </a:p>
        </p:txBody>
      </p:sp>
      <p:sp>
        <p:nvSpPr>
          <p:cNvPr id="3" name="Holder 3"/>
          <p:cNvSpPr>
            <a:spLocks noGrp="1"/>
          </p:cNvSpPr>
          <p:nvPr>
            <p:ph type="body" idx="1"/>
          </p:nvPr>
        </p:nvSpPr>
        <p:spPr>
          <a:xfrm>
            <a:off x="508455" y="1392429"/>
            <a:ext cx="8127091" cy="219291"/>
          </a:xfrm>
        </p:spPr>
        <p:txBody>
          <a:bodyPr lIns="0" tIns="0" rIns="0" bIns="0"/>
          <a:lstStyle>
            <a:lvl1pPr>
              <a:defRPr sz="1425" b="1" i="0">
                <a:solidFill>
                  <a:srgbClr val="0D0D0D"/>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8/18/2025</a:t>
            </a:fld>
            <a:endParaRPr lang="en-US"/>
          </a:p>
        </p:txBody>
      </p:sp>
      <p:sp>
        <p:nvSpPr>
          <p:cNvPr id="6" name="Holder 6"/>
          <p:cNvSpPr>
            <a:spLocks noGrp="1"/>
          </p:cNvSpPr>
          <p:nvPr>
            <p:ph type="sldNum" sz="quarter" idx="7"/>
          </p:nvPr>
        </p:nvSpPr>
        <p:spPr/>
        <p:txBody>
          <a:bodyPr lIns="0" tIns="0" rIns="0" bIns="0"/>
          <a:lstStyle>
            <a:lvl1pPr>
              <a:defRPr sz="750" b="0" i="0">
                <a:solidFill>
                  <a:srgbClr val="3D3935"/>
                </a:solidFill>
                <a:latin typeface="Arial"/>
                <a:cs typeface="Arial"/>
              </a:defRPr>
            </a:lvl1pPr>
          </a:lstStyle>
          <a:p>
            <a:pPr marL="28575">
              <a:spcBef>
                <a:spcPts val="4"/>
              </a:spcBef>
            </a:pPr>
            <a:fld id="{81D60167-4931-47E6-BA6A-407CBD079E47}" type="slidenum">
              <a:rPr lang="en-US" smtClean="0"/>
              <a:pPr marL="28575">
                <a:spcBef>
                  <a:spcPts val="4"/>
                </a:spcBef>
              </a:pPr>
              <a:t>‹#›</a:t>
            </a:fld>
            <a:r>
              <a:rPr lang="en-US" spc="176"/>
              <a:t> </a:t>
            </a:r>
            <a:r>
              <a:rPr lang="en-US"/>
              <a:t>|</a:t>
            </a:r>
            <a:r>
              <a:rPr lang="en-US" spc="300"/>
              <a:t> </a:t>
            </a:r>
            <a:r>
              <a:rPr lang="en-US"/>
              <a:t>Faculty</a:t>
            </a:r>
            <a:r>
              <a:rPr lang="en-US" spc="-11"/>
              <a:t> </a:t>
            </a:r>
            <a:r>
              <a:rPr lang="en-US"/>
              <a:t>of</a:t>
            </a:r>
            <a:r>
              <a:rPr lang="en-US" spc="-15"/>
              <a:t> </a:t>
            </a:r>
            <a:r>
              <a:rPr lang="en-US"/>
              <a:t>Business</a:t>
            </a:r>
            <a:r>
              <a:rPr lang="en-US" spc="-15"/>
              <a:t> </a:t>
            </a:r>
            <a:r>
              <a:rPr lang="en-US"/>
              <a:t>and</a:t>
            </a:r>
            <a:r>
              <a:rPr lang="en-US" spc="-15"/>
              <a:t> </a:t>
            </a:r>
            <a:r>
              <a:rPr lang="en-US"/>
              <a:t>Law</a:t>
            </a:r>
            <a:r>
              <a:rPr lang="en-US" spc="-11"/>
              <a:t> </a:t>
            </a:r>
            <a:r>
              <a:rPr lang="en-US"/>
              <a:t>|</a:t>
            </a:r>
            <a:r>
              <a:rPr lang="en-US" spc="-11"/>
              <a:t> </a:t>
            </a:r>
            <a:r>
              <a:rPr lang="en-US"/>
              <a:t>Peter</a:t>
            </a:r>
            <a:r>
              <a:rPr lang="en-US" spc="-8"/>
              <a:t> </a:t>
            </a:r>
            <a:r>
              <a:rPr lang="en-US"/>
              <a:t>Faber</a:t>
            </a:r>
            <a:r>
              <a:rPr lang="en-US" spc="-11"/>
              <a:t> </a:t>
            </a:r>
            <a:r>
              <a:rPr lang="en-US"/>
              <a:t>Business</a:t>
            </a:r>
            <a:r>
              <a:rPr lang="en-US" spc="-11"/>
              <a:t> </a:t>
            </a:r>
            <a:r>
              <a:rPr lang="en-US" spc="-8"/>
              <a:t>School</a:t>
            </a:r>
            <a:endParaRPr lang="en-US" spc="-8" dirty="0"/>
          </a:p>
        </p:txBody>
      </p:sp>
    </p:spTree>
    <p:extLst>
      <p:ext uri="{BB962C8B-B14F-4D97-AF65-F5344CB8AC3E}">
        <p14:creationId xmlns:p14="http://schemas.microsoft.com/office/powerpoint/2010/main" val="103556647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519610" y="713233"/>
            <a:ext cx="6553200" cy="334707"/>
          </a:xfrm>
        </p:spPr>
        <p:txBody>
          <a:bodyPr lIns="0" tIns="0" rIns="0" bIns="0"/>
          <a:lstStyle>
            <a:lvl1pPr>
              <a:defRPr sz="2175" b="1" i="0">
                <a:solidFill>
                  <a:srgbClr val="3D3935"/>
                </a:solidFill>
                <a:latin typeface="Arial"/>
                <a:cs typeface="Arial"/>
              </a:defRPr>
            </a:lvl1pPr>
          </a:lstStyle>
          <a:p>
            <a:endParaRPr/>
          </a:p>
        </p:txBody>
      </p:sp>
      <p:sp>
        <p:nvSpPr>
          <p:cNvPr id="3" name="Holder 3"/>
          <p:cNvSpPr>
            <a:spLocks noGrp="1"/>
          </p:cNvSpPr>
          <p:nvPr>
            <p:ph sz="half" idx="2"/>
          </p:nvPr>
        </p:nvSpPr>
        <p:spPr>
          <a:xfrm>
            <a:off x="457200" y="1577340"/>
            <a:ext cx="3977640" cy="292388"/>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292388"/>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8/18/2025</a:t>
            </a:fld>
            <a:endParaRPr lang="en-US"/>
          </a:p>
        </p:txBody>
      </p:sp>
      <p:sp>
        <p:nvSpPr>
          <p:cNvPr id="7" name="Holder 7"/>
          <p:cNvSpPr>
            <a:spLocks noGrp="1"/>
          </p:cNvSpPr>
          <p:nvPr>
            <p:ph type="sldNum" sz="quarter" idx="7"/>
          </p:nvPr>
        </p:nvSpPr>
        <p:spPr/>
        <p:txBody>
          <a:bodyPr lIns="0" tIns="0" rIns="0" bIns="0"/>
          <a:lstStyle>
            <a:lvl1pPr>
              <a:defRPr sz="750" b="0" i="0">
                <a:solidFill>
                  <a:srgbClr val="3D3935"/>
                </a:solidFill>
                <a:latin typeface="Arial"/>
                <a:cs typeface="Arial"/>
              </a:defRPr>
            </a:lvl1pPr>
          </a:lstStyle>
          <a:p>
            <a:pPr marL="28575">
              <a:spcBef>
                <a:spcPts val="4"/>
              </a:spcBef>
            </a:pPr>
            <a:fld id="{81D60167-4931-47E6-BA6A-407CBD079E47}" type="slidenum">
              <a:rPr lang="en-US" smtClean="0"/>
              <a:pPr marL="28575">
                <a:spcBef>
                  <a:spcPts val="4"/>
                </a:spcBef>
              </a:pPr>
              <a:t>‹#›</a:t>
            </a:fld>
            <a:r>
              <a:rPr lang="en-US" spc="176"/>
              <a:t> </a:t>
            </a:r>
            <a:r>
              <a:rPr lang="en-US"/>
              <a:t>|</a:t>
            </a:r>
            <a:r>
              <a:rPr lang="en-US" spc="300"/>
              <a:t> </a:t>
            </a:r>
            <a:r>
              <a:rPr lang="en-US"/>
              <a:t>Faculty</a:t>
            </a:r>
            <a:r>
              <a:rPr lang="en-US" spc="-11"/>
              <a:t> </a:t>
            </a:r>
            <a:r>
              <a:rPr lang="en-US"/>
              <a:t>of</a:t>
            </a:r>
            <a:r>
              <a:rPr lang="en-US" spc="-15"/>
              <a:t> </a:t>
            </a:r>
            <a:r>
              <a:rPr lang="en-US"/>
              <a:t>Business</a:t>
            </a:r>
            <a:r>
              <a:rPr lang="en-US" spc="-15"/>
              <a:t> </a:t>
            </a:r>
            <a:r>
              <a:rPr lang="en-US"/>
              <a:t>and</a:t>
            </a:r>
            <a:r>
              <a:rPr lang="en-US" spc="-15"/>
              <a:t> </a:t>
            </a:r>
            <a:r>
              <a:rPr lang="en-US"/>
              <a:t>Law</a:t>
            </a:r>
            <a:r>
              <a:rPr lang="en-US" spc="-11"/>
              <a:t> </a:t>
            </a:r>
            <a:r>
              <a:rPr lang="en-US"/>
              <a:t>|</a:t>
            </a:r>
            <a:r>
              <a:rPr lang="en-US" spc="-11"/>
              <a:t> </a:t>
            </a:r>
            <a:r>
              <a:rPr lang="en-US"/>
              <a:t>Peter</a:t>
            </a:r>
            <a:r>
              <a:rPr lang="en-US" spc="-8"/>
              <a:t> </a:t>
            </a:r>
            <a:r>
              <a:rPr lang="en-US"/>
              <a:t>Faber</a:t>
            </a:r>
            <a:r>
              <a:rPr lang="en-US" spc="-11"/>
              <a:t> </a:t>
            </a:r>
            <a:r>
              <a:rPr lang="en-US"/>
              <a:t>Business</a:t>
            </a:r>
            <a:r>
              <a:rPr lang="en-US" spc="-11"/>
              <a:t> </a:t>
            </a:r>
            <a:r>
              <a:rPr lang="en-US" spc="-8"/>
              <a:t>School</a:t>
            </a:r>
            <a:endParaRPr lang="en-US" spc="-8" dirty="0"/>
          </a:p>
        </p:txBody>
      </p:sp>
    </p:spTree>
    <p:extLst>
      <p:ext uri="{BB962C8B-B14F-4D97-AF65-F5344CB8AC3E}">
        <p14:creationId xmlns:p14="http://schemas.microsoft.com/office/powerpoint/2010/main" val="393803120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519610" y="713233"/>
            <a:ext cx="6553200" cy="334707"/>
          </a:xfrm>
        </p:spPr>
        <p:txBody>
          <a:bodyPr lIns="0" tIns="0" rIns="0" bIns="0"/>
          <a:lstStyle>
            <a:lvl1pPr>
              <a:defRPr sz="2175" b="1" i="0">
                <a:solidFill>
                  <a:srgbClr val="3D3935"/>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8/18/2025</a:t>
            </a:fld>
            <a:endParaRPr lang="en-US"/>
          </a:p>
        </p:txBody>
      </p:sp>
      <p:sp>
        <p:nvSpPr>
          <p:cNvPr id="5" name="Holder 5"/>
          <p:cNvSpPr>
            <a:spLocks noGrp="1"/>
          </p:cNvSpPr>
          <p:nvPr>
            <p:ph type="sldNum" sz="quarter" idx="7"/>
          </p:nvPr>
        </p:nvSpPr>
        <p:spPr/>
        <p:txBody>
          <a:bodyPr lIns="0" tIns="0" rIns="0" bIns="0"/>
          <a:lstStyle>
            <a:lvl1pPr>
              <a:defRPr sz="750" b="0" i="0">
                <a:solidFill>
                  <a:srgbClr val="3D3935"/>
                </a:solidFill>
                <a:latin typeface="Arial"/>
                <a:cs typeface="Arial"/>
              </a:defRPr>
            </a:lvl1pPr>
          </a:lstStyle>
          <a:p>
            <a:pPr marL="28575">
              <a:spcBef>
                <a:spcPts val="4"/>
              </a:spcBef>
            </a:pPr>
            <a:fld id="{81D60167-4931-47E6-BA6A-407CBD079E47}" type="slidenum">
              <a:rPr lang="en-US" smtClean="0"/>
              <a:pPr marL="28575">
                <a:spcBef>
                  <a:spcPts val="4"/>
                </a:spcBef>
              </a:pPr>
              <a:t>‹#›</a:t>
            </a:fld>
            <a:r>
              <a:rPr lang="en-US" spc="176"/>
              <a:t> </a:t>
            </a:r>
            <a:r>
              <a:rPr lang="en-US"/>
              <a:t>|</a:t>
            </a:r>
            <a:r>
              <a:rPr lang="en-US" spc="300"/>
              <a:t> </a:t>
            </a:r>
            <a:r>
              <a:rPr lang="en-US"/>
              <a:t>Faculty</a:t>
            </a:r>
            <a:r>
              <a:rPr lang="en-US" spc="-11"/>
              <a:t> </a:t>
            </a:r>
            <a:r>
              <a:rPr lang="en-US"/>
              <a:t>of</a:t>
            </a:r>
            <a:r>
              <a:rPr lang="en-US" spc="-15"/>
              <a:t> </a:t>
            </a:r>
            <a:r>
              <a:rPr lang="en-US"/>
              <a:t>Business</a:t>
            </a:r>
            <a:r>
              <a:rPr lang="en-US" spc="-15"/>
              <a:t> </a:t>
            </a:r>
            <a:r>
              <a:rPr lang="en-US"/>
              <a:t>and</a:t>
            </a:r>
            <a:r>
              <a:rPr lang="en-US" spc="-15"/>
              <a:t> </a:t>
            </a:r>
            <a:r>
              <a:rPr lang="en-US"/>
              <a:t>Law</a:t>
            </a:r>
            <a:r>
              <a:rPr lang="en-US" spc="-11"/>
              <a:t> </a:t>
            </a:r>
            <a:r>
              <a:rPr lang="en-US"/>
              <a:t>|</a:t>
            </a:r>
            <a:r>
              <a:rPr lang="en-US" spc="-11"/>
              <a:t> </a:t>
            </a:r>
            <a:r>
              <a:rPr lang="en-US"/>
              <a:t>Peter</a:t>
            </a:r>
            <a:r>
              <a:rPr lang="en-US" spc="-8"/>
              <a:t> </a:t>
            </a:r>
            <a:r>
              <a:rPr lang="en-US"/>
              <a:t>Faber</a:t>
            </a:r>
            <a:r>
              <a:rPr lang="en-US" spc="-11"/>
              <a:t> </a:t>
            </a:r>
            <a:r>
              <a:rPr lang="en-US"/>
              <a:t>Business</a:t>
            </a:r>
            <a:r>
              <a:rPr lang="en-US" spc="-11"/>
              <a:t> </a:t>
            </a:r>
            <a:r>
              <a:rPr lang="en-US" spc="-8"/>
              <a:t>School</a:t>
            </a:r>
            <a:endParaRPr lang="en-US" spc="-8" dirty="0"/>
          </a:p>
        </p:txBody>
      </p:sp>
    </p:spTree>
    <p:extLst>
      <p:ext uri="{BB962C8B-B14F-4D97-AF65-F5344CB8AC3E}">
        <p14:creationId xmlns:p14="http://schemas.microsoft.com/office/powerpoint/2010/main" val="368727114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8/18/2025</a:t>
            </a:fld>
            <a:endParaRPr lang="en-US"/>
          </a:p>
        </p:txBody>
      </p:sp>
      <p:sp>
        <p:nvSpPr>
          <p:cNvPr id="4" name="Holder 4"/>
          <p:cNvSpPr>
            <a:spLocks noGrp="1"/>
          </p:cNvSpPr>
          <p:nvPr>
            <p:ph type="sldNum" sz="quarter" idx="7"/>
          </p:nvPr>
        </p:nvSpPr>
        <p:spPr/>
        <p:txBody>
          <a:bodyPr lIns="0" tIns="0" rIns="0" bIns="0"/>
          <a:lstStyle>
            <a:lvl1pPr>
              <a:defRPr sz="750" b="0" i="0">
                <a:solidFill>
                  <a:srgbClr val="3D3935"/>
                </a:solidFill>
                <a:latin typeface="Arial"/>
                <a:cs typeface="Arial"/>
              </a:defRPr>
            </a:lvl1pPr>
          </a:lstStyle>
          <a:p>
            <a:pPr marL="28575">
              <a:spcBef>
                <a:spcPts val="4"/>
              </a:spcBef>
            </a:pPr>
            <a:fld id="{81D60167-4931-47E6-BA6A-407CBD079E47}" type="slidenum">
              <a:rPr lang="en-US" smtClean="0"/>
              <a:pPr marL="28575">
                <a:spcBef>
                  <a:spcPts val="4"/>
                </a:spcBef>
              </a:pPr>
              <a:t>‹#›</a:t>
            </a:fld>
            <a:r>
              <a:rPr lang="en-US" spc="176"/>
              <a:t> </a:t>
            </a:r>
            <a:r>
              <a:rPr lang="en-US"/>
              <a:t>|</a:t>
            </a:r>
            <a:r>
              <a:rPr lang="en-US" spc="300"/>
              <a:t> </a:t>
            </a:r>
            <a:r>
              <a:rPr lang="en-US"/>
              <a:t>Faculty</a:t>
            </a:r>
            <a:r>
              <a:rPr lang="en-US" spc="-11"/>
              <a:t> </a:t>
            </a:r>
            <a:r>
              <a:rPr lang="en-US"/>
              <a:t>of</a:t>
            </a:r>
            <a:r>
              <a:rPr lang="en-US" spc="-15"/>
              <a:t> </a:t>
            </a:r>
            <a:r>
              <a:rPr lang="en-US"/>
              <a:t>Business</a:t>
            </a:r>
            <a:r>
              <a:rPr lang="en-US" spc="-15"/>
              <a:t> </a:t>
            </a:r>
            <a:r>
              <a:rPr lang="en-US"/>
              <a:t>and</a:t>
            </a:r>
            <a:r>
              <a:rPr lang="en-US" spc="-15"/>
              <a:t> </a:t>
            </a:r>
            <a:r>
              <a:rPr lang="en-US"/>
              <a:t>Law</a:t>
            </a:r>
            <a:r>
              <a:rPr lang="en-US" spc="-11"/>
              <a:t> </a:t>
            </a:r>
            <a:r>
              <a:rPr lang="en-US"/>
              <a:t>|</a:t>
            </a:r>
            <a:r>
              <a:rPr lang="en-US" spc="-11"/>
              <a:t> </a:t>
            </a:r>
            <a:r>
              <a:rPr lang="en-US"/>
              <a:t>Peter</a:t>
            </a:r>
            <a:r>
              <a:rPr lang="en-US" spc="-8"/>
              <a:t> </a:t>
            </a:r>
            <a:r>
              <a:rPr lang="en-US"/>
              <a:t>Faber</a:t>
            </a:r>
            <a:r>
              <a:rPr lang="en-US" spc="-11"/>
              <a:t> </a:t>
            </a:r>
            <a:r>
              <a:rPr lang="en-US"/>
              <a:t>Business</a:t>
            </a:r>
            <a:r>
              <a:rPr lang="en-US" spc="-11"/>
              <a:t> </a:t>
            </a:r>
            <a:r>
              <a:rPr lang="en-US" spc="-8"/>
              <a:t>School</a:t>
            </a:r>
            <a:endParaRPr lang="en-US" spc="-8" dirty="0"/>
          </a:p>
        </p:txBody>
      </p:sp>
    </p:spTree>
    <p:extLst>
      <p:ext uri="{BB962C8B-B14F-4D97-AF65-F5344CB8AC3E}">
        <p14:creationId xmlns:p14="http://schemas.microsoft.com/office/powerpoint/2010/main" val="17668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lain White with Logo">
    <p:spTree>
      <p:nvGrpSpPr>
        <p:cNvPr id="1" name=""/>
        <p:cNvGrpSpPr/>
        <p:nvPr/>
      </p:nvGrpSpPr>
      <p:grpSpPr>
        <a:xfrm>
          <a:off x="0" y="0"/>
          <a:ext cx="0" cy="0"/>
          <a:chOff x="0" y="0"/>
          <a:chExt cx="0" cy="0"/>
        </a:xfrm>
      </p:grpSpPr>
      <p:sp>
        <p:nvSpPr>
          <p:cNvPr id="4" name="Rectangle 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 name="Freeform 9"/>
          <p:cNvSpPr>
            <a:spLocks/>
          </p:cNvSpPr>
          <p:nvPr userDrawn="1"/>
        </p:nvSpPr>
        <p:spPr bwMode="auto">
          <a:xfrm>
            <a:off x="7399338" y="371475"/>
            <a:ext cx="288925" cy="371475"/>
          </a:xfrm>
          <a:custGeom>
            <a:avLst/>
            <a:gdLst>
              <a:gd name="T0" fmla="*/ 91 w 91"/>
              <a:gd name="T1" fmla="*/ 0 h 117"/>
              <a:gd name="T2" fmla="*/ 91 w 91"/>
              <a:gd name="T3" fmla="*/ 51 h 117"/>
              <a:gd name="T4" fmla="*/ 46 w 91"/>
              <a:gd name="T5" fmla="*/ 117 h 117"/>
              <a:gd name="T6" fmla="*/ 0 w 91"/>
              <a:gd name="T7" fmla="*/ 51 h 117"/>
              <a:gd name="T8" fmla="*/ 0 w 91"/>
              <a:gd name="T9" fmla="*/ 0 h 117"/>
              <a:gd name="T10" fmla="*/ 91 w 91"/>
              <a:gd name="T11" fmla="*/ 0 h 117"/>
            </a:gdLst>
            <a:ahLst/>
            <a:cxnLst>
              <a:cxn ang="0">
                <a:pos x="T0" y="T1"/>
              </a:cxn>
              <a:cxn ang="0">
                <a:pos x="T2" y="T3"/>
              </a:cxn>
              <a:cxn ang="0">
                <a:pos x="T4" y="T5"/>
              </a:cxn>
              <a:cxn ang="0">
                <a:pos x="T6" y="T7"/>
              </a:cxn>
              <a:cxn ang="0">
                <a:pos x="T8" y="T9"/>
              </a:cxn>
              <a:cxn ang="0">
                <a:pos x="T10" y="T11"/>
              </a:cxn>
            </a:cxnLst>
            <a:rect l="0" t="0" r="r" b="b"/>
            <a:pathLst>
              <a:path w="91" h="117">
                <a:moveTo>
                  <a:pt x="91" y="0"/>
                </a:moveTo>
                <a:cubicBezTo>
                  <a:pt x="91" y="51"/>
                  <a:pt x="91" y="51"/>
                  <a:pt x="91" y="51"/>
                </a:cubicBezTo>
                <a:cubicBezTo>
                  <a:pt x="91" y="77"/>
                  <a:pt x="74" y="105"/>
                  <a:pt x="46" y="117"/>
                </a:cubicBezTo>
                <a:cubicBezTo>
                  <a:pt x="18" y="105"/>
                  <a:pt x="0" y="77"/>
                  <a:pt x="0" y="51"/>
                </a:cubicBezTo>
                <a:cubicBezTo>
                  <a:pt x="0" y="0"/>
                  <a:pt x="0" y="0"/>
                  <a:pt x="0" y="0"/>
                </a:cubicBezTo>
                <a:cubicBezTo>
                  <a:pt x="91" y="0"/>
                  <a:pt x="91" y="0"/>
                  <a:pt x="91" y="0"/>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 name="Freeform 10"/>
          <p:cNvSpPr>
            <a:spLocks/>
          </p:cNvSpPr>
          <p:nvPr userDrawn="1"/>
        </p:nvSpPr>
        <p:spPr bwMode="auto">
          <a:xfrm>
            <a:off x="7453313" y="415925"/>
            <a:ext cx="180975" cy="238125"/>
          </a:xfrm>
          <a:custGeom>
            <a:avLst/>
            <a:gdLst>
              <a:gd name="T0" fmla="*/ 0 w 114"/>
              <a:gd name="T1" fmla="*/ 74 h 150"/>
              <a:gd name="T2" fmla="*/ 58 w 114"/>
              <a:gd name="T3" fmla="*/ 0 h 150"/>
              <a:gd name="T4" fmla="*/ 114 w 114"/>
              <a:gd name="T5" fmla="*/ 74 h 150"/>
              <a:gd name="T6" fmla="*/ 58 w 114"/>
              <a:gd name="T7" fmla="*/ 150 h 150"/>
              <a:gd name="T8" fmla="*/ 0 w 114"/>
              <a:gd name="T9" fmla="*/ 74 h 150"/>
              <a:gd name="T10" fmla="*/ 0 w 114"/>
              <a:gd name="T11" fmla="*/ 74 h 150"/>
            </a:gdLst>
            <a:ahLst/>
            <a:cxnLst>
              <a:cxn ang="0">
                <a:pos x="T0" y="T1"/>
              </a:cxn>
              <a:cxn ang="0">
                <a:pos x="T2" y="T3"/>
              </a:cxn>
              <a:cxn ang="0">
                <a:pos x="T4" y="T5"/>
              </a:cxn>
              <a:cxn ang="0">
                <a:pos x="T6" y="T7"/>
              </a:cxn>
              <a:cxn ang="0">
                <a:pos x="T8" y="T9"/>
              </a:cxn>
              <a:cxn ang="0">
                <a:pos x="T10" y="T11"/>
              </a:cxn>
            </a:cxnLst>
            <a:rect l="0" t="0" r="r" b="b"/>
            <a:pathLst>
              <a:path w="114" h="150">
                <a:moveTo>
                  <a:pt x="0" y="74"/>
                </a:moveTo>
                <a:lnTo>
                  <a:pt x="58" y="0"/>
                </a:lnTo>
                <a:lnTo>
                  <a:pt x="114" y="74"/>
                </a:lnTo>
                <a:lnTo>
                  <a:pt x="58" y="150"/>
                </a:lnTo>
                <a:lnTo>
                  <a:pt x="0" y="74"/>
                </a:lnTo>
                <a:lnTo>
                  <a:pt x="0" y="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3" name="Freeform 11"/>
          <p:cNvSpPr>
            <a:spLocks/>
          </p:cNvSpPr>
          <p:nvPr userDrawn="1"/>
        </p:nvSpPr>
        <p:spPr bwMode="auto">
          <a:xfrm>
            <a:off x="7478713" y="466725"/>
            <a:ext cx="130175" cy="155575"/>
          </a:xfrm>
          <a:custGeom>
            <a:avLst/>
            <a:gdLst>
              <a:gd name="T0" fmla="*/ 18 w 41"/>
              <a:gd name="T1" fmla="*/ 26 h 49"/>
              <a:gd name="T2" fmla="*/ 21 w 41"/>
              <a:gd name="T3" fmla="*/ 49 h 49"/>
              <a:gd name="T4" fmla="*/ 21 w 41"/>
              <a:gd name="T5" fmla="*/ 49 h 49"/>
              <a:gd name="T6" fmla="*/ 21 w 41"/>
              <a:gd name="T7" fmla="*/ 49 h 49"/>
              <a:gd name="T8" fmla="*/ 23 w 41"/>
              <a:gd name="T9" fmla="*/ 26 h 49"/>
              <a:gd name="T10" fmla="*/ 23 w 41"/>
              <a:gd name="T11" fmla="*/ 24 h 49"/>
              <a:gd name="T12" fmla="*/ 32 w 41"/>
              <a:gd name="T13" fmla="*/ 24 h 49"/>
              <a:gd name="T14" fmla="*/ 32 w 41"/>
              <a:gd name="T15" fmla="*/ 25 h 49"/>
              <a:gd name="T16" fmla="*/ 35 w 41"/>
              <a:gd name="T17" fmla="*/ 28 h 49"/>
              <a:gd name="T18" fmla="*/ 37 w 41"/>
              <a:gd name="T19" fmla="*/ 25 h 49"/>
              <a:gd name="T20" fmla="*/ 37 w 41"/>
              <a:gd name="T21" fmla="*/ 24 h 49"/>
              <a:gd name="T22" fmla="*/ 38 w 41"/>
              <a:gd name="T23" fmla="*/ 24 h 49"/>
              <a:gd name="T24" fmla="*/ 41 w 41"/>
              <a:gd name="T25" fmla="*/ 21 h 49"/>
              <a:gd name="T26" fmla="*/ 38 w 41"/>
              <a:gd name="T27" fmla="*/ 19 h 49"/>
              <a:gd name="T28" fmla="*/ 37 w 41"/>
              <a:gd name="T29" fmla="*/ 19 h 49"/>
              <a:gd name="T30" fmla="*/ 37 w 41"/>
              <a:gd name="T31" fmla="*/ 18 h 49"/>
              <a:gd name="T32" fmla="*/ 35 w 41"/>
              <a:gd name="T33" fmla="*/ 15 h 49"/>
              <a:gd name="T34" fmla="*/ 32 w 41"/>
              <a:gd name="T35" fmla="*/ 18 h 49"/>
              <a:gd name="T36" fmla="*/ 32 w 41"/>
              <a:gd name="T37" fmla="*/ 19 h 49"/>
              <a:gd name="T38" fmla="*/ 23 w 41"/>
              <a:gd name="T39" fmla="*/ 19 h 49"/>
              <a:gd name="T40" fmla="*/ 23 w 41"/>
              <a:gd name="T41" fmla="*/ 9 h 49"/>
              <a:gd name="T42" fmla="*/ 24 w 41"/>
              <a:gd name="T43" fmla="*/ 9 h 49"/>
              <a:gd name="T44" fmla="*/ 27 w 41"/>
              <a:gd name="T45" fmla="*/ 6 h 49"/>
              <a:gd name="T46" fmla="*/ 24 w 41"/>
              <a:gd name="T47" fmla="*/ 3 h 49"/>
              <a:gd name="T48" fmla="*/ 23 w 41"/>
              <a:gd name="T49" fmla="*/ 3 h 49"/>
              <a:gd name="T50" fmla="*/ 23 w 41"/>
              <a:gd name="T51" fmla="*/ 3 h 49"/>
              <a:gd name="T52" fmla="*/ 21 w 41"/>
              <a:gd name="T53" fmla="*/ 0 h 49"/>
              <a:gd name="T54" fmla="*/ 18 w 41"/>
              <a:gd name="T55" fmla="*/ 3 h 49"/>
              <a:gd name="T56" fmla="*/ 18 w 41"/>
              <a:gd name="T57" fmla="*/ 3 h 49"/>
              <a:gd name="T58" fmla="*/ 17 w 41"/>
              <a:gd name="T59" fmla="*/ 3 h 49"/>
              <a:gd name="T60" fmla="*/ 14 w 41"/>
              <a:gd name="T61" fmla="*/ 6 h 49"/>
              <a:gd name="T62" fmla="*/ 17 w 41"/>
              <a:gd name="T63" fmla="*/ 9 h 49"/>
              <a:gd name="T64" fmla="*/ 18 w 41"/>
              <a:gd name="T65" fmla="*/ 9 h 49"/>
              <a:gd name="T66" fmla="*/ 18 w 41"/>
              <a:gd name="T67" fmla="*/ 19 h 49"/>
              <a:gd name="T68" fmla="*/ 18 w 41"/>
              <a:gd name="T69" fmla="*/ 19 h 49"/>
              <a:gd name="T70" fmla="*/ 10 w 41"/>
              <a:gd name="T71" fmla="*/ 19 h 49"/>
              <a:gd name="T72" fmla="*/ 10 w 41"/>
              <a:gd name="T73" fmla="*/ 18 h 49"/>
              <a:gd name="T74" fmla="*/ 7 w 41"/>
              <a:gd name="T75" fmla="*/ 15 h 49"/>
              <a:gd name="T76" fmla="*/ 4 w 41"/>
              <a:gd name="T77" fmla="*/ 18 h 49"/>
              <a:gd name="T78" fmla="*/ 4 w 41"/>
              <a:gd name="T79" fmla="*/ 19 h 49"/>
              <a:gd name="T80" fmla="*/ 4 w 41"/>
              <a:gd name="T81" fmla="*/ 19 h 49"/>
              <a:gd name="T82" fmla="*/ 0 w 41"/>
              <a:gd name="T83" fmla="*/ 21 h 49"/>
              <a:gd name="T84" fmla="*/ 4 w 41"/>
              <a:gd name="T85" fmla="*/ 24 h 49"/>
              <a:gd name="T86" fmla="*/ 4 w 41"/>
              <a:gd name="T87" fmla="*/ 24 h 49"/>
              <a:gd name="T88" fmla="*/ 4 w 41"/>
              <a:gd name="T89" fmla="*/ 25 h 49"/>
              <a:gd name="T90" fmla="*/ 7 w 41"/>
              <a:gd name="T91" fmla="*/ 28 h 49"/>
              <a:gd name="T92" fmla="*/ 10 w 41"/>
              <a:gd name="T93" fmla="*/ 25 h 49"/>
              <a:gd name="T94" fmla="*/ 10 w 41"/>
              <a:gd name="T95" fmla="*/ 24 h 49"/>
              <a:gd name="T96" fmla="*/ 18 w 41"/>
              <a:gd name="T97" fmla="*/ 24 h 49"/>
              <a:gd name="T98" fmla="*/ 18 w 41"/>
              <a:gd name="T99"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 h="49">
                <a:moveTo>
                  <a:pt x="18" y="26"/>
                </a:moveTo>
                <a:cubicBezTo>
                  <a:pt x="18" y="36"/>
                  <a:pt x="20" y="48"/>
                  <a:pt x="21" y="49"/>
                </a:cubicBezTo>
                <a:cubicBezTo>
                  <a:pt x="21" y="49"/>
                  <a:pt x="21" y="49"/>
                  <a:pt x="21" y="49"/>
                </a:cubicBezTo>
                <a:cubicBezTo>
                  <a:pt x="21" y="49"/>
                  <a:pt x="21" y="49"/>
                  <a:pt x="21" y="49"/>
                </a:cubicBezTo>
                <a:cubicBezTo>
                  <a:pt x="21" y="48"/>
                  <a:pt x="23" y="36"/>
                  <a:pt x="23" y="26"/>
                </a:cubicBezTo>
                <a:cubicBezTo>
                  <a:pt x="23" y="24"/>
                  <a:pt x="23" y="24"/>
                  <a:pt x="23" y="24"/>
                </a:cubicBezTo>
                <a:cubicBezTo>
                  <a:pt x="32" y="24"/>
                  <a:pt x="32" y="24"/>
                  <a:pt x="32" y="24"/>
                </a:cubicBezTo>
                <a:cubicBezTo>
                  <a:pt x="32" y="25"/>
                  <a:pt x="32" y="25"/>
                  <a:pt x="32" y="25"/>
                </a:cubicBezTo>
                <a:cubicBezTo>
                  <a:pt x="32" y="26"/>
                  <a:pt x="33" y="28"/>
                  <a:pt x="35" y="28"/>
                </a:cubicBezTo>
                <a:cubicBezTo>
                  <a:pt x="36" y="28"/>
                  <a:pt x="37" y="26"/>
                  <a:pt x="37" y="25"/>
                </a:cubicBezTo>
                <a:cubicBezTo>
                  <a:pt x="37" y="24"/>
                  <a:pt x="37" y="24"/>
                  <a:pt x="37" y="24"/>
                </a:cubicBezTo>
                <a:cubicBezTo>
                  <a:pt x="38" y="24"/>
                  <a:pt x="38" y="24"/>
                  <a:pt x="38" y="24"/>
                </a:cubicBezTo>
                <a:cubicBezTo>
                  <a:pt x="39" y="24"/>
                  <a:pt x="41" y="23"/>
                  <a:pt x="41" y="21"/>
                </a:cubicBezTo>
                <a:cubicBezTo>
                  <a:pt x="41" y="20"/>
                  <a:pt x="39" y="19"/>
                  <a:pt x="38" y="19"/>
                </a:cubicBezTo>
                <a:cubicBezTo>
                  <a:pt x="37" y="19"/>
                  <a:pt x="37" y="19"/>
                  <a:pt x="37" y="19"/>
                </a:cubicBezTo>
                <a:cubicBezTo>
                  <a:pt x="37" y="18"/>
                  <a:pt x="37" y="18"/>
                  <a:pt x="37" y="18"/>
                </a:cubicBezTo>
                <a:cubicBezTo>
                  <a:pt x="37" y="17"/>
                  <a:pt x="36" y="15"/>
                  <a:pt x="35" y="15"/>
                </a:cubicBezTo>
                <a:cubicBezTo>
                  <a:pt x="33" y="15"/>
                  <a:pt x="32" y="17"/>
                  <a:pt x="32" y="18"/>
                </a:cubicBezTo>
                <a:cubicBezTo>
                  <a:pt x="32" y="19"/>
                  <a:pt x="32" y="19"/>
                  <a:pt x="32" y="19"/>
                </a:cubicBezTo>
                <a:cubicBezTo>
                  <a:pt x="23" y="19"/>
                  <a:pt x="23" y="19"/>
                  <a:pt x="23" y="19"/>
                </a:cubicBezTo>
                <a:cubicBezTo>
                  <a:pt x="23" y="9"/>
                  <a:pt x="23" y="9"/>
                  <a:pt x="23" y="9"/>
                </a:cubicBezTo>
                <a:cubicBezTo>
                  <a:pt x="24" y="9"/>
                  <a:pt x="24" y="9"/>
                  <a:pt x="24" y="9"/>
                </a:cubicBezTo>
                <a:cubicBezTo>
                  <a:pt x="25" y="9"/>
                  <a:pt x="27" y="8"/>
                  <a:pt x="27" y="6"/>
                </a:cubicBezTo>
                <a:cubicBezTo>
                  <a:pt x="27" y="5"/>
                  <a:pt x="25" y="3"/>
                  <a:pt x="24" y="3"/>
                </a:cubicBezTo>
                <a:cubicBezTo>
                  <a:pt x="23" y="3"/>
                  <a:pt x="23" y="3"/>
                  <a:pt x="23" y="3"/>
                </a:cubicBezTo>
                <a:cubicBezTo>
                  <a:pt x="23" y="3"/>
                  <a:pt x="23" y="3"/>
                  <a:pt x="23" y="3"/>
                </a:cubicBezTo>
                <a:cubicBezTo>
                  <a:pt x="23" y="1"/>
                  <a:pt x="22" y="0"/>
                  <a:pt x="21" y="0"/>
                </a:cubicBezTo>
                <a:cubicBezTo>
                  <a:pt x="19" y="0"/>
                  <a:pt x="18" y="1"/>
                  <a:pt x="18" y="3"/>
                </a:cubicBezTo>
                <a:cubicBezTo>
                  <a:pt x="18" y="3"/>
                  <a:pt x="18" y="3"/>
                  <a:pt x="18" y="3"/>
                </a:cubicBezTo>
                <a:cubicBezTo>
                  <a:pt x="17" y="3"/>
                  <a:pt x="17" y="3"/>
                  <a:pt x="17" y="3"/>
                </a:cubicBezTo>
                <a:cubicBezTo>
                  <a:pt x="16" y="3"/>
                  <a:pt x="14" y="5"/>
                  <a:pt x="14" y="6"/>
                </a:cubicBezTo>
                <a:cubicBezTo>
                  <a:pt x="14" y="8"/>
                  <a:pt x="16" y="9"/>
                  <a:pt x="17" y="9"/>
                </a:cubicBezTo>
                <a:cubicBezTo>
                  <a:pt x="18" y="9"/>
                  <a:pt x="18" y="9"/>
                  <a:pt x="18" y="9"/>
                </a:cubicBezTo>
                <a:cubicBezTo>
                  <a:pt x="18" y="19"/>
                  <a:pt x="18" y="19"/>
                  <a:pt x="18" y="19"/>
                </a:cubicBezTo>
                <a:cubicBezTo>
                  <a:pt x="18" y="19"/>
                  <a:pt x="18" y="19"/>
                  <a:pt x="18" y="19"/>
                </a:cubicBezTo>
                <a:cubicBezTo>
                  <a:pt x="10" y="19"/>
                  <a:pt x="10" y="19"/>
                  <a:pt x="10" y="19"/>
                </a:cubicBezTo>
                <a:cubicBezTo>
                  <a:pt x="10" y="18"/>
                  <a:pt x="10" y="18"/>
                  <a:pt x="10" y="18"/>
                </a:cubicBezTo>
                <a:cubicBezTo>
                  <a:pt x="10" y="17"/>
                  <a:pt x="8" y="15"/>
                  <a:pt x="7" y="15"/>
                </a:cubicBezTo>
                <a:cubicBezTo>
                  <a:pt x="5" y="15"/>
                  <a:pt x="4" y="17"/>
                  <a:pt x="4" y="18"/>
                </a:cubicBezTo>
                <a:cubicBezTo>
                  <a:pt x="4" y="19"/>
                  <a:pt x="4" y="19"/>
                  <a:pt x="4" y="19"/>
                </a:cubicBezTo>
                <a:cubicBezTo>
                  <a:pt x="4" y="19"/>
                  <a:pt x="4" y="19"/>
                  <a:pt x="4" y="19"/>
                </a:cubicBezTo>
                <a:cubicBezTo>
                  <a:pt x="2" y="19"/>
                  <a:pt x="0" y="20"/>
                  <a:pt x="0" y="21"/>
                </a:cubicBezTo>
                <a:cubicBezTo>
                  <a:pt x="0" y="23"/>
                  <a:pt x="2" y="24"/>
                  <a:pt x="4" y="24"/>
                </a:cubicBezTo>
                <a:cubicBezTo>
                  <a:pt x="4" y="24"/>
                  <a:pt x="4" y="24"/>
                  <a:pt x="4" y="24"/>
                </a:cubicBezTo>
                <a:cubicBezTo>
                  <a:pt x="4" y="25"/>
                  <a:pt x="4" y="25"/>
                  <a:pt x="4" y="25"/>
                </a:cubicBezTo>
                <a:cubicBezTo>
                  <a:pt x="4" y="26"/>
                  <a:pt x="5" y="28"/>
                  <a:pt x="7" y="28"/>
                </a:cubicBezTo>
                <a:cubicBezTo>
                  <a:pt x="8" y="28"/>
                  <a:pt x="10" y="26"/>
                  <a:pt x="10" y="25"/>
                </a:cubicBezTo>
                <a:cubicBezTo>
                  <a:pt x="10" y="24"/>
                  <a:pt x="10" y="24"/>
                  <a:pt x="10" y="24"/>
                </a:cubicBezTo>
                <a:cubicBezTo>
                  <a:pt x="18" y="24"/>
                  <a:pt x="18" y="24"/>
                  <a:pt x="18" y="24"/>
                </a:cubicBezTo>
                <a:cubicBezTo>
                  <a:pt x="18" y="26"/>
                  <a:pt x="18" y="26"/>
                  <a:pt x="18" y="26"/>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4" name="Freeform 12"/>
          <p:cNvSpPr>
            <a:spLocks noEditPoints="1"/>
          </p:cNvSpPr>
          <p:nvPr userDrawn="1"/>
        </p:nvSpPr>
        <p:spPr bwMode="auto">
          <a:xfrm>
            <a:off x="7399338" y="800100"/>
            <a:ext cx="53975" cy="50800"/>
          </a:xfrm>
          <a:custGeom>
            <a:avLst/>
            <a:gdLst>
              <a:gd name="T0" fmla="*/ 20 w 34"/>
              <a:gd name="T1" fmla="*/ 0 h 32"/>
              <a:gd name="T2" fmla="*/ 14 w 34"/>
              <a:gd name="T3" fmla="*/ 0 h 32"/>
              <a:gd name="T4" fmla="*/ 0 w 34"/>
              <a:gd name="T5" fmla="*/ 32 h 32"/>
              <a:gd name="T6" fmla="*/ 6 w 34"/>
              <a:gd name="T7" fmla="*/ 32 h 32"/>
              <a:gd name="T8" fmla="*/ 10 w 34"/>
              <a:gd name="T9" fmla="*/ 26 h 32"/>
              <a:gd name="T10" fmla="*/ 26 w 34"/>
              <a:gd name="T11" fmla="*/ 26 h 32"/>
              <a:gd name="T12" fmla="*/ 30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2 w 34"/>
              <a:gd name="T25" fmla="*/ 20 h 32"/>
              <a:gd name="T26" fmla="*/ 18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10" y="26"/>
                </a:lnTo>
                <a:lnTo>
                  <a:pt x="26" y="26"/>
                </a:lnTo>
                <a:lnTo>
                  <a:pt x="30" y="32"/>
                </a:lnTo>
                <a:lnTo>
                  <a:pt x="34" y="32"/>
                </a:lnTo>
                <a:lnTo>
                  <a:pt x="20" y="0"/>
                </a:lnTo>
                <a:lnTo>
                  <a:pt x="20" y="0"/>
                </a:lnTo>
                <a:lnTo>
                  <a:pt x="20" y="0"/>
                </a:lnTo>
                <a:close/>
                <a:moveTo>
                  <a:pt x="24" y="20"/>
                </a:moveTo>
                <a:lnTo>
                  <a:pt x="12" y="20"/>
                </a:lnTo>
                <a:lnTo>
                  <a:pt x="18" y="6"/>
                </a:lnTo>
                <a:lnTo>
                  <a:pt x="24" y="20"/>
                </a:lnTo>
                <a:lnTo>
                  <a:pt x="24" y="2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5" name="Freeform 13"/>
          <p:cNvSpPr>
            <a:spLocks/>
          </p:cNvSpPr>
          <p:nvPr userDrawn="1"/>
        </p:nvSpPr>
        <p:spPr bwMode="auto">
          <a:xfrm>
            <a:off x="7456488" y="800100"/>
            <a:ext cx="44450" cy="50800"/>
          </a:xfrm>
          <a:custGeom>
            <a:avLst/>
            <a:gdLst>
              <a:gd name="T0" fmla="*/ 11 w 14"/>
              <a:gd name="T1" fmla="*/ 9 h 16"/>
              <a:gd name="T2" fmla="*/ 7 w 14"/>
              <a:gd name="T3" fmla="*/ 14 h 16"/>
              <a:gd name="T4" fmla="*/ 3 w 14"/>
              <a:gd name="T5" fmla="*/ 9 h 16"/>
              <a:gd name="T6" fmla="*/ 3 w 14"/>
              <a:gd name="T7" fmla="*/ 0 h 16"/>
              <a:gd name="T8" fmla="*/ 0 w 14"/>
              <a:gd name="T9" fmla="*/ 0 h 16"/>
              <a:gd name="T10" fmla="*/ 0 w 14"/>
              <a:gd name="T11" fmla="*/ 9 h 16"/>
              <a:gd name="T12" fmla="*/ 7 w 14"/>
              <a:gd name="T13" fmla="*/ 16 h 16"/>
              <a:gd name="T14" fmla="*/ 14 w 14"/>
              <a:gd name="T15" fmla="*/ 9 h 16"/>
              <a:gd name="T16" fmla="*/ 14 w 14"/>
              <a:gd name="T17" fmla="*/ 0 h 16"/>
              <a:gd name="T18" fmla="*/ 11 w 14"/>
              <a:gd name="T19" fmla="*/ 0 h 16"/>
              <a:gd name="T20" fmla="*/ 11 w 14"/>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6">
                <a:moveTo>
                  <a:pt x="11" y="9"/>
                </a:moveTo>
                <a:cubicBezTo>
                  <a:pt x="11" y="12"/>
                  <a:pt x="9" y="14"/>
                  <a:pt x="7" y="14"/>
                </a:cubicBezTo>
                <a:cubicBezTo>
                  <a:pt x="5" y="14"/>
                  <a:pt x="3" y="12"/>
                  <a:pt x="3" y="9"/>
                </a:cubicBezTo>
                <a:cubicBezTo>
                  <a:pt x="3" y="0"/>
                  <a:pt x="3" y="0"/>
                  <a:pt x="3" y="0"/>
                </a:cubicBezTo>
                <a:cubicBezTo>
                  <a:pt x="0" y="0"/>
                  <a:pt x="0" y="0"/>
                  <a:pt x="0" y="0"/>
                </a:cubicBezTo>
                <a:cubicBezTo>
                  <a:pt x="0" y="9"/>
                  <a:pt x="0" y="9"/>
                  <a:pt x="0" y="9"/>
                </a:cubicBezTo>
                <a:cubicBezTo>
                  <a:pt x="0" y="14"/>
                  <a:pt x="4" y="16"/>
                  <a:pt x="7" y="16"/>
                </a:cubicBezTo>
                <a:cubicBezTo>
                  <a:pt x="10" y="16"/>
                  <a:pt x="14" y="14"/>
                  <a:pt x="14" y="9"/>
                </a:cubicBezTo>
                <a:cubicBezTo>
                  <a:pt x="14" y="0"/>
                  <a:pt x="14" y="0"/>
                  <a:pt x="14" y="0"/>
                </a:cubicBezTo>
                <a:cubicBezTo>
                  <a:pt x="11" y="0"/>
                  <a:pt x="11" y="0"/>
                  <a:pt x="11" y="0"/>
                </a:cubicBezTo>
                <a:cubicBezTo>
                  <a:pt x="11" y="9"/>
                  <a:pt x="11" y="9"/>
                  <a:pt x="11" y="9"/>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6" name="Freeform 14"/>
          <p:cNvSpPr>
            <a:spLocks/>
          </p:cNvSpPr>
          <p:nvPr userDrawn="1"/>
        </p:nvSpPr>
        <p:spPr bwMode="auto">
          <a:xfrm>
            <a:off x="7510463" y="796925"/>
            <a:ext cx="41275" cy="53975"/>
          </a:xfrm>
          <a:custGeom>
            <a:avLst/>
            <a:gdLst>
              <a:gd name="T0" fmla="*/ 7 w 13"/>
              <a:gd name="T1" fmla="*/ 7 h 17"/>
              <a:gd name="T2" fmla="*/ 3 w 13"/>
              <a:gd name="T3" fmla="*/ 5 h 17"/>
              <a:gd name="T4" fmla="*/ 7 w 13"/>
              <a:gd name="T5" fmla="*/ 3 h 17"/>
              <a:gd name="T6" fmla="*/ 11 w 13"/>
              <a:gd name="T7" fmla="*/ 5 h 17"/>
              <a:gd name="T8" fmla="*/ 11 w 13"/>
              <a:gd name="T9" fmla="*/ 5 h 17"/>
              <a:gd name="T10" fmla="*/ 13 w 13"/>
              <a:gd name="T11" fmla="*/ 4 h 17"/>
              <a:gd name="T12" fmla="*/ 13 w 13"/>
              <a:gd name="T13" fmla="*/ 3 h 17"/>
              <a:gd name="T14" fmla="*/ 7 w 13"/>
              <a:gd name="T15" fmla="*/ 0 h 17"/>
              <a:gd name="T16" fmla="*/ 2 w 13"/>
              <a:gd name="T17" fmla="*/ 2 h 17"/>
              <a:gd name="T18" fmla="*/ 0 w 13"/>
              <a:gd name="T19" fmla="*/ 5 h 17"/>
              <a:gd name="T20" fmla="*/ 7 w 13"/>
              <a:gd name="T21" fmla="*/ 10 h 17"/>
              <a:gd name="T22" fmla="*/ 11 w 13"/>
              <a:gd name="T23" fmla="*/ 12 h 17"/>
              <a:gd name="T24" fmla="*/ 7 w 13"/>
              <a:gd name="T25" fmla="*/ 15 h 17"/>
              <a:gd name="T26" fmla="*/ 2 w 13"/>
              <a:gd name="T27" fmla="*/ 12 h 17"/>
              <a:gd name="T28" fmla="*/ 2 w 13"/>
              <a:gd name="T29" fmla="*/ 12 h 17"/>
              <a:gd name="T30" fmla="*/ 0 w 13"/>
              <a:gd name="T31" fmla="*/ 13 h 17"/>
              <a:gd name="T32" fmla="*/ 0 w 13"/>
              <a:gd name="T33" fmla="*/ 14 h 17"/>
              <a:gd name="T34" fmla="*/ 7 w 13"/>
              <a:gd name="T35" fmla="*/ 17 h 17"/>
              <a:gd name="T36" fmla="*/ 13 w 13"/>
              <a:gd name="T37" fmla="*/ 12 h 17"/>
              <a:gd name="T38" fmla="*/ 7 w 13"/>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7">
                <a:moveTo>
                  <a:pt x="7" y="7"/>
                </a:moveTo>
                <a:cubicBezTo>
                  <a:pt x="5" y="7"/>
                  <a:pt x="3" y="6"/>
                  <a:pt x="3" y="5"/>
                </a:cubicBezTo>
                <a:cubicBezTo>
                  <a:pt x="3" y="4"/>
                  <a:pt x="5" y="3"/>
                  <a:pt x="7" y="3"/>
                </a:cubicBezTo>
                <a:cubicBezTo>
                  <a:pt x="9" y="3"/>
                  <a:pt x="10" y="3"/>
                  <a:pt x="11" y="5"/>
                </a:cubicBezTo>
                <a:cubicBezTo>
                  <a:pt x="11" y="5"/>
                  <a:pt x="11" y="5"/>
                  <a:pt x="11" y="5"/>
                </a:cubicBezTo>
                <a:cubicBezTo>
                  <a:pt x="13" y="4"/>
                  <a:pt x="13" y="4"/>
                  <a:pt x="13" y="4"/>
                </a:cubicBezTo>
                <a:cubicBezTo>
                  <a:pt x="13" y="3"/>
                  <a:pt x="13" y="3"/>
                  <a:pt x="13" y="3"/>
                </a:cubicBezTo>
                <a:cubicBezTo>
                  <a:pt x="12" y="1"/>
                  <a:pt x="10" y="0"/>
                  <a:pt x="7" y="0"/>
                </a:cubicBezTo>
                <a:cubicBezTo>
                  <a:pt x="5" y="0"/>
                  <a:pt x="3" y="1"/>
                  <a:pt x="2" y="2"/>
                </a:cubicBezTo>
                <a:cubicBezTo>
                  <a:pt x="1" y="3"/>
                  <a:pt x="0" y="4"/>
                  <a:pt x="0" y="5"/>
                </a:cubicBezTo>
                <a:cubicBezTo>
                  <a:pt x="0" y="9"/>
                  <a:pt x="4" y="9"/>
                  <a:pt x="7" y="10"/>
                </a:cubicBezTo>
                <a:cubicBezTo>
                  <a:pt x="9" y="10"/>
                  <a:pt x="11" y="11"/>
                  <a:pt x="11" y="12"/>
                </a:cubicBezTo>
                <a:cubicBezTo>
                  <a:pt x="11" y="15"/>
                  <a:pt x="8" y="15"/>
                  <a:pt x="7" y="15"/>
                </a:cubicBezTo>
                <a:cubicBezTo>
                  <a:pt x="5" y="15"/>
                  <a:pt x="3" y="14"/>
                  <a:pt x="2" y="12"/>
                </a:cubicBezTo>
                <a:cubicBezTo>
                  <a:pt x="2" y="12"/>
                  <a:pt x="2" y="12"/>
                  <a:pt x="2" y="12"/>
                </a:cubicBezTo>
                <a:cubicBezTo>
                  <a:pt x="0" y="13"/>
                  <a:pt x="0" y="13"/>
                  <a:pt x="0" y="13"/>
                </a:cubicBezTo>
                <a:cubicBezTo>
                  <a:pt x="0" y="14"/>
                  <a:pt x="0" y="14"/>
                  <a:pt x="0" y="14"/>
                </a:cubicBezTo>
                <a:cubicBezTo>
                  <a:pt x="1" y="16"/>
                  <a:pt x="3" y="17"/>
                  <a:pt x="7" y="17"/>
                </a:cubicBezTo>
                <a:cubicBezTo>
                  <a:pt x="10" y="17"/>
                  <a:pt x="13" y="16"/>
                  <a:pt x="13" y="12"/>
                </a:cubicBezTo>
                <a:cubicBezTo>
                  <a:pt x="13" y="9"/>
                  <a:pt x="10" y="8"/>
                  <a:pt x="7" y="7"/>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7" name="Freeform 15"/>
          <p:cNvSpPr>
            <a:spLocks/>
          </p:cNvSpPr>
          <p:nvPr userDrawn="1"/>
        </p:nvSpPr>
        <p:spPr bwMode="auto">
          <a:xfrm>
            <a:off x="7558088" y="800100"/>
            <a:ext cx="41275" cy="50800"/>
          </a:xfrm>
          <a:custGeom>
            <a:avLst/>
            <a:gdLst>
              <a:gd name="T0" fmla="*/ 0 w 26"/>
              <a:gd name="T1" fmla="*/ 4 h 32"/>
              <a:gd name="T2" fmla="*/ 10 w 26"/>
              <a:gd name="T3" fmla="*/ 4 h 32"/>
              <a:gd name="T4" fmla="*/ 10 w 26"/>
              <a:gd name="T5" fmla="*/ 32 h 32"/>
              <a:gd name="T6" fmla="*/ 16 w 26"/>
              <a:gd name="T7" fmla="*/ 32 h 32"/>
              <a:gd name="T8" fmla="*/ 16 w 26"/>
              <a:gd name="T9" fmla="*/ 4 h 32"/>
              <a:gd name="T10" fmla="*/ 26 w 26"/>
              <a:gd name="T11" fmla="*/ 4 h 32"/>
              <a:gd name="T12" fmla="*/ 26 w 26"/>
              <a:gd name="T13" fmla="*/ 0 h 32"/>
              <a:gd name="T14" fmla="*/ 0 w 26"/>
              <a:gd name="T15" fmla="*/ 0 h 32"/>
              <a:gd name="T16" fmla="*/ 0 w 26"/>
              <a:gd name="T17" fmla="*/ 4 h 32"/>
              <a:gd name="T18" fmla="*/ 0 w 26"/>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2">
                <a:moveTo>
                  <a:pt x="0" y="4"/>
                </a:moveTo>
                <a:lnTo>
                  <a:pt x="10" y="4"/>
                </a:lnTo>
                <a:lnTo>
                  <a:pt x="10" y="32"/>
                </a:lnTo>
                <a:lnTo>
                  <a:pt x="16" y="32"/>
                </a:lnTo>
                <a:lnTo>
                  <a:pt x="16" y="4"/>
                </a:lnTo>
                <a:lnTo>
                  <a:pt x="26" y="4"/>
                </a:lnTo>
                <a:lnTo>
                  <a:pt x="26" y="0"/>
                </a:lnTo>
                <a:lnTo>
                  <a:pt x="0" y="0"/>
                </a:lnTo>
                <a:lnTo>
                  <a:pt x="0" y="4"/>
                </a:lnTo>
                <a:lnTo>
                  <a:pt x="0" y="4"/>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8" name="Freeform 16"/>
          <p:cNvSpPr>
            <a:spLocks noEditPoints="1"/>
          </p:cNvSpPr>
          <p:nvPr userDrawn="1"/>
        </p:nvSpPr>
        <p:spPr bwMode="auto">
          <a:xfrm>
            <a:off x="7608888" y="800100"/>
            <a:ext cx="44450" cy="50800"/>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0 w 14"/>
              <a:gd name="T15" fmla="*/ 16 h 16"/>
              <a:gd name="T16" fmla="*/ 14 w 14"/>
              <a:gd name="T17" fmla="*/ 16 h 16"/>
              <a:gd name="T18" fmla="*/ 8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0" y="16"/>
                  <a:pt x="10" y="16"/>
                  <a:pt x="10" y="16"/>
                </a:cubicBezTo>
                <a:cubicBezTo>
                  <a:pt x="14" y="16"/>
                  <a:pt x="14" y="16"/>
                  <a:pt x="14" y="16"/>
                </a:cubicBezTo>
                <a:cubicBezTo>
                  <a:pt x="8" y="10"/>
                  <a:pt x="8" y="10"/>
                  <a:pt x="8"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9" name="Freeform 17"/>
          <p:cNvSpPr>
            <a:spLocks noEditPoints="1"/>
          </p:cNvSpPr>
          <p:nvPr userDrawn="1"/>
        </p:nvSpPr>
        <p:spPr bwMode="auto">
          <a:xfrm>
            <a:off x="7656513" y="800100"/>
            <a:ext cx="53975" cy="50800"/>
          </a:xfrm>
          <a:custGeom>
            <a:avLst/>
            <a:gdLst>
              <a:gd name="T0" fmla="*/ 18 w 34"/>
              <a:gd name="T1" fmla="*/ 0 h 32"/>
              <a:gd name="T2" fmla="*/ 14 w 34"/>
              <a:gd name="T3" fmla="*/ 0 h 32"/>
              <a:gd name="T4" fmla="*/ 0 w 34"/>
              <a:gd name="T5" fmla="*/ 32 h 32"/>
              <a:gd name="T6" fmla="*/ 4 w 34"/>
              <a:gd name="T7" fmla="*/ 32 h 32"/>
              <a:gd name="T8" fmla="*/ 8 w 34"/>
              <a:gd name="T9" fmla="*/ 26 h 32"/>
              <a:gd name="T10" fmla="*/ 24 w 34"/>
              <a:gd name="T11" fmla="*/ 26 h 32"/>
              <a:gd name="T12" fmla="*/ 28 w 34"/>
              <a:gd name="T13" fmla="*/ 32 h 32"/>
              <a:gd name="T14" fmla="*/ 34 w 34"/>
              <a:gd name="T15" fmla="*/ 32 h 32"/>
              <a:gd name="T16" fmla="*/ 20 w 34"/>
              <a:gd name="T17" fmla="*/ 0 h 32"/>
              <a:gd name="T18" fmla="*/ 18 w 34"/>
              <a:gd name="T19" fmla="*/ 0 h 32"/>
              <a:gd name="T20" fmla="*/ 18 w 34"/>
              <a:gd name="T21" fmla="*/ 0 h 32"/>
              <a:gd name="T22" fmla="*/ 22 w 34"/>
              <a:gd name="T23" fmla="*/ 20 h 32"/>
              <a:gd name="T24" fmla="*/ 10 w 34"/>
              <a:gd name="T25" fmla="*/ 20 h 32"/>
              <a:gd name="T26" fmla="*/ 16 w 34"/>
              <a:gd name="T27" fmla="*/ 6 h 32"/>
              <a:gd name="T28" fmla="*/ 22 w 34"/>
              <a:gd name="T29" fmla="*/ 20 h 32"/>
              <a:gd name="T30" fmla="*/ 22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18" y="0"/>
                </a:moveTo>
                <a:lnTo>
                  <a:pt x="14" y="0"/>
                </a:lnTo>
                <a:lnTo>
                  <a:pt x="0" y="32"/>
                </a:lnTo>
                <a:lnTo>
                  <a:pt x="4" y="32"/>
                </a:lnTo>
                <a:lnTo>
                  <a:pt x="8" y="26"/>
                </a:lnTo>
                <a:lnTo>
                  <a:pt x="24" y="26"/>
                </a:lnTo>
                <a:lnTo>
                  <a:pt x="28" y="32"/>
                </a:lnTo>
                <a:lnTo>
                  <a:pt x="34" y="32"/>
                </a:lnTo>
                <a:lnTo>
                  <a:pt x="20" y="0"/>
                </a:lnTo>
                <a:lnTo>
                  <a:pt x="18" y="0"/>
                </a:lnTo>
                <a:lnTo>
                  <a:pt x="18" y="0"/>
                </a:lnTo>
                <a:close/>
                <a:moveTo>
                  <a:pt x="22" y="20"/>
                </a:moveTo>
                <a:lnTo>
                  <a:pt x="10" y="20"/>
                </a:lnTo>
                <a:lnTo>
                  <a:pt x="16" y="6"/>
                </a:lnTo>
                <a:lnTo>
                  <a:pt x="22" y="20"/>
                </a:lnTo>
                <a:lnTo>
                  <a:pt x="22" y="2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0" name="Freeform 18"/>
          <p:cNvSpPr>
            <a:spLocks/>
          </p:cNvSpPr>
          <p:nvPr userDrawn="1"/>
        </p:nvSpPr>
        <p:spPr bwMode="auto">
          <a:xfrm>
            <a:off x="7716838" y="800100"/>
            <a:ext cx="34925" cy="50800"/>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1" name="Freeform 19"/>
          <p:cNvSpPr>
            <a:spLocks/>
          </p:cNvSpPr>
          <p:nvPr userDrawn="1"/>
        </p:nvSpPr>
        <p:spPr bwMode="auto">
          <a:xfrm>
            <a:off x="7761288" y="800100"/>
            <a:ext cx="6350" cy="50800"/>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2" name="Freeform 20"/>
          <p:cNvSpPr>
            <a:spLocks noEditPoints="1"/>
          </p:cNvSpPr>
          <p:nvPr userDrawn="1"/>
        </p:nvSpPr>
        <p:spPr bwMode="auto">
          <a:xfrm>
            <a:off x="7777163" y="800100"/>
            <a:ext cx="53975" cy="50800"/>
          </a:xfrm>
          <a:custGeom>
            <a:avLst/>
            <a:gdLst>
              <a:gd name="T0" fmla="*/ 20 w 34"/>
              <a:gd name="T1" fmla="*/ 0 h 32"/>
              <a:gd name="T2" fmla="*/ 14 w 34"/>
              <a:gd name="T3" fmla="*/ 0 h 32"/>
              <a:gd name="T4" fmla="*/ 0 w 34"/>
              <a:gd name="T5" fmla="*/ 32 h 32"/>
              <a:gd name="T6" fmla="*/ 6 w 34"/>
              <a:gd name="T7" fmla="*/ 32 h 32"/>
              <a:gd name="T8" fmla="*/ 8 w 34"/>
              <a:gd name="T9" fmla="*/ 26 h 32"/>
              <a:gd name="T10" fmla="*/ 26 w 34"/>
              <a:gd name="T11" fmla="*/ 26 h 32"/>
              <a:gd name="T12" fmla="*/ 28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0 w 34"/>
              <a:gd name="T25" fmla="*/ 20 h 32"/>
              <a:gd name="T26" fmla="*/ 18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8" y="26"/>
                </a:lnTo>
                <a:lnTo>
                  <a:pt x="26" y="26"/>
                </a:lnTo>
                <a:lnTo>
                  <a:pt x="28" y="32"/>
                </a:lnTo>
                <a:lnTo>
                  <a:pt x="34" y="32"/>
                </a:lnTo>
                <a:lnTo>
                  <a:pt x="20" y="0"/>
                </a:lnTo>
                <a:lnTo>
                  <a:pt x="20" y="0"/>
                </a:lnTo>
                <a:lnTo>
                  <a:pt x="20" y="0"/>
                </a:lnTo>
                <a:close/>
                <a:moveTo>
                  <a:pt x="24" y="20"/>
                </a:moveTo>
                <a:lnTo>
                  <a:pt x="10" y="20"/>
                </a:lnTo>
                <a:lnTo>
                  <a:pt x="18" y="6"/>
                </a:lnTo>
                <a:lnTo>
                  <a:pt x="24" y="20"/>
                </a:lnTo>
                <a:lnTo>
                  <a:pt x="24" y="2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3" name="Freeform 21"/>
          <p:cNvSpPr>
            <a:spLocks/>
          </p:cNvSpPr>
          <p:nvPr userDrawn="1"/>
        </p:nvSpPr>
        <p:spPr bwMode="auto">
          <a:xfrm>
            <a:off x="7840663" y="800100"/>
            <a:ext cx="41275" cy="50800"/>
          </a:xfrm>
          <a:custGeom>
            <a:avLst/>
            <a:gdLst>
              <a:gd name="T0" fmla="*/ 22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2 w 26"/>
              <a:gd name="T19" fmla="*/ 0 h 32"/>
              <a:gd name="T20" fmla="*/ 22 w 26"/>
              <a:gd name="T21" fmla="*/ 22 h 32"/>
              <a:gd name="T22" fmla="*/ 22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2" y="22"/>
                </a:moveTo>
                <a:lnTo>
                  <a:pt x="2" y="0"/>
                </a:lnTo>
                <a:lnTo>
                  <a:pt x="0" y="0"/>
                </a:lnTo>
                <a:lnTo>
                  <a:pt x="0" y="32"/>
                </a:lnTo>
                <a:lnTo>
                  <a:pt x="4" y="32"/>
                </a:lnTo>
                <a:lnTo>
                  <a:pt x="4" y="10"/>
                </a:lnTo>
                <a:lnTo>
                  <a:pt x="22" y="32"/>
                </a:lnTo>
                <a:lnTo>
                  <a:pt x="26" y="32"/>
                </a:lnTo>
                <a:lnTo>
                  <a:pt x="26" y="0"/>
                </a:lnTo>
                <a:lnTo>
                  <a:pt x="22" y="0"/>
                </a:lnTo>
                <a:lnTo>
                  <a:pt x="22" y="22"/>
                </a:lnTo>
                <a:lnTo>
                  <a:pt x="22" y="2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4" name="Freeform 22"/>
          <p:cNvSpPr>
            <a:spLocks/>
          </p:cNvSpPr>
          <p:nvPr userDrawn="1"/>
        </p:nvSpPr>
        <p:spPr bwMode="auto">
          <a:xfrm>
            <a:off x="7920038" y="796925"/>
            <a:ext cx="47625" cy="53975"/>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2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4" y="15"/>
                  <a:pt x="3" y="12"/>
                  <a:pt x="3" y="9"/>
                </a:cubicBezTo>
                <a:cubicBezTo>
                  <a:pt x="3" y="6"/>
                  <a:pt x="4"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2"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5" name="Freeform 23"/>
          <p:cNvSpPr>
            <a:spLocks noEditPoints="1"/>
          </p:cNvSpPr>
          <p:nvPr userDrawn="1"/>
        </p:nvSpPr>
        <p:spPr bwMode="auto">
          <a:xfrm>
            <a:off x="7970838" y="800100"/>
            <a:ext cx="53975" cy="50800"/>
          </a:xfrm>
          <a:custGeom>
            <a:avLst/>
            <a:gdLst>
              <a:gd name="T0" fmla="*/ 20 w 34"/>
              <a:gd name="T1" fmla="*/ 0 h 32"/>
              <a:gd name="T2" fmla="*/ 14 w 34"/>
              <a:gd name="T3" fmla="*/ 0 h 32"/>
              <a:gd name="T4" fmla="*/ 0 w 34"/>
              <a:gd name="T5" fmla="*/ 32 h 32"/>
              <a:gd name="T6" fmla="*/ 6 w 34"/>
              <a:gd name="T7" fmla="*/ 32 h 32"/>
              <a:gd name="T8" fmla="*/ 8 w 34"/>
              <a:gd name="T9" fmla="*/ 26 h 32"/>
              <a:gd name="T10" fmla="*/ 26 w 34"/>
              <a:gd name="T11" fmla="*/ 26 h 32"/>
              <a:gd name="T12" fmla="*/ 28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0 w 34"/>
              <a:gd name="T25" fmla="*/ 20 h 32"/>
              <a:gd name="T26" fmla="*/ 16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8" y="26"/>
                </a:lnTo>
                <a:lnTo>
                  <a:pt x="26" y="26"/>
                </a:lnTo>
                <a:lnTo>
                  <a:pt x="28" y="32"/>
                </a:lnTo>
                <a:lnTo>
                  <a:pt x="34" y="32"/>
                </a:lnTo>
                <a:lnTo>
                  <a:pt x="20" y="0"/>
                </a:lnTo>
                <a:lnTo>
                  <a:pt x="20" y="0"/>
                </a:lnTo>
                <a:lnTo>
                  <a:pt x="20" y="0"/>
                </a:lnTo>
                <a:close/>
                <a:moveTo>
                  <a:pt x="24" y="20"/>
                </a:moveTo>
                <a:lnTo>
                  <a:pt x="10" y="20"/>
                </a:lnTo>
                <a:lnTo>
                  <a:pt x="16" y="6"/>
                </a:lnTo>
                <a:lnTo>
                  <a:pt x="24" y="20"/>
                </a:lnTo>
                <a:lnTo>
                  <a:pt x="24" y="2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6" name="Freeform 24"/>
          <p:cNvSpPr>
            <a:spLocks/>
          </p:cNvSpPr>
          <p:nvPr userDrawn="1"/>
        </p:nvSpPr>
        <p:spPr bwMode="auto">
          <a:xfrm>
            <a:off x="8021638" y="800100"/>
            <a:ext cx="44450" cy="50800"/>
          </a:xfrm>
          <a:custGeom>
            <a:avLst/>
            <a:gdLst>
              <a:gd name="T0" fmla="*/ 0 w 28"/>
              <a:gd name="T1" fmla="*/ 4 h 32"/>
              <a:gd name="T2" fmla="*/ 12 w 28"/>
              <a:gd name="T3" fmla="*/ 4 h 32"/>
              <a:gd name="T4" fmla="*/ 12 w 28"/>
              <a:gd name="T5" fmla="*/ 32 h 32"/>
              <a:gd name="T6" fmla="*/ 16 w 28"/>
              <a:gd name="T7" fmla="*/ 32 h 32"/>
              <a:gd name="T8" fmla="*/ 16 w 28"/>
              <a:gd name="T9" fmla="*/ 4 h 32"/>
              <a:gd name="T10" fmla="*/ 28 w 28"/>
              <a:gd name="T11" fmla="*/ 4 h 32"/>
              <a:gd name="T12" fmla="*/ 28 w 28"/>
              <a:gd name="T13" fmla="*/ 0 h 32"/>
              <a:gd name="T14" fmla="*/ 0 w 28"/>
              <a:gd name="T15" fmla="*/ 0 h 32"/>
              <a:gd name="T16" fmla="*/ 0 w 28"/>
              <a:gd name="T17" fmla="*/ 4 h 32"/>
              <a:gd name="T18" fmla="*/ 0 w 28"/>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32">
                <a:moveTo>
                  <a:pt x="0" y="4"/>
                </a:moveTo>
                <a:lnTo>
                  <a:pt x="12" y="4"/>
                </a:lnTo>
                <a:lnTo>
                  <a:pt x="12" y="32"/>
                </a:lnTo>
                <a:lnTo>
                  <a:pt x="16" y="32"/>
                </a:lnTo>
                <a:lnTo>
                  <a:pt x="16" y="4"/>
                </a:lnTo>
                <a:lnTo>
                  <a:pt x="28" y="4"/>
                </a:lnTo>
                <a:lnTo>
                  <a:pt x="28" y="0"/>
                </a:lnTo>
                <a:lnTo>
                  <a:pt x="0" y="0"/>
                </a:lnTo>
                <a:lnTo>
                  <a:pt x="0" y="4"/>
                </a:lnTo>
                <a:lnTo>
                  <a:pt x="0" y="4"/>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7" name="Freeform 25"/>
          <p:cNvSpPr>
            <a:spLocks/>
          </p:cNvSpPr>
          <p:nvPr userDrawn="1"/>
        </p:nvSpPr>
        <p:spPr bwMode="auto">
          <a:xfrm>
            <a:off x="8072438" y="800100"/>
            <a:ext cx="44450" cy="50800"/>
          </a:xfrm>
          <a:custGeom>
            <a:avLst/>
            <a:gdLst>
              <a:gd name="T0" fmla="*/ 22 w 28"/>
              <a:gd name="T1" fmla="*/ 12 h 32"/>
              <a:gd name="T2" fmla="*/ 6 w 28"/>
              <a:gd name="T3" fmla="*/ 12 h 32"/>
              <a:gd name="T4" fmla="*/ 6 w 28"/>
              <a:gd name="T5" fmla="*/ 0 h 32"/>
              <a:gd name="T6" fmla="*/ 0 w 28"/>
              <a:gd name="T7" fmla="*/ 0 h 32"/>
              <a:gd name="T8" fmla="*/ 0 w 28"/>
              <a:gd name="T9" fmla="*/ 32 h 32"/>
              <a:gd name="T10" fmla="*/ 6 w 28"/>
              <a:gd name="T11" fmla="*/ 32 h 32"/>
              <a:gd name="T12" fmla="*/ 6 w 28"/>
              <a:gd name="T13" fmla="*/ 18 h 32"/>
              <a:gd name="T14" fmla="*/ 22 w 28"/>
              <a:gd name="T15" fmla="*/ 18 h 32"/>
              <a:gd name="T16" fmla="*/ 22 w 28"/>
              <a:gd name="T17" fmla="*/ 32 h 32"/>
              <a:gd name="T18" fmla="*/ 28 w 28"/>
              <a:gd name="T19" fmla="*/ 32 h 32"/>
              <a:gd name="T20" fmla="*/ 28 w 28"/>
              <a:gd name="T21" fmla="*/ 0 h 32"/>
              <a:gd name="T22" fmla="*/ 22 w 28"/>
              <a:gd name="T23" fmla="*/ 0 h 32"/>
              <a:gd name="T24" fmla="*/ 22 w 28"/>
              <a:gd name="T25" fmla="*/ 12 h 32"/>
              <a:gd name="T26" fmla="*/ 22 w 28"/>
              <a:gd name="T27"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32">
                <a:moveTo>
                  <a:pt x="22" y="12"/>
                </a:moveTo>
                <a:lnTo>
                  <a:pt x="6" y="12"/>
                </a:lnTo>
                <a:lnTo>
                  <a:pt x="6" y="0"/>
                </a:lnTo>
                <a:lnTo>
                  <a:pt x="0" y="0"/>
                </a:lnTo>
                <a:lnTo>
                  <a:pt x="0" y="32"/>
                </a:lnTo>
                <a:lnTo>
                  <a:pt x="6" y="32"/>
                </a:lnTo>
                <a:lnTo>
                  <a:pt x="6" y="18"/>
                </a:lnTo>
                <a:lnTo>
                  <a:pt x="22" y="18"/>
                </a:lnTo>
                <a:lnTo>
                  <a:pt x="22" y="32"/>
                </a:lnTo>
                <a:lnTo>
                  <a:pt x="28" y="32"/>
                </a:lnTo>
                <a:lnTo>
                  <a:pt x="28" y="0"/>
                </a:lnTo>
                <a:lnTo>
                  <a:pt x="22" y="0"/>
                </a:lnTo>
                <a:lnTo>
                  <a:pt x="22" y="12"/>
                </a:lnTo>
                <a:lnTo>
                  <a:pt x="22" y="1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8" name="Freeform 26"/>
          <p:cNvSpPr>
            <a:spLocks noEditPoints="1"/>
          </p:cNvSpPr>
          <p:nvPr userDrawn="1"/>
        </p:nvSpPr>
        <p:spPr bwMode="auto">
          <a:xfrm>
            <a:off x="8126413" y="796925"/>
            <a:ext cx="50800" cy="53975"/>
          </a:xfrm>
          <a:custGeom>
            <a:avLst/>
            <a:gdLst>
              <a:gd name="T0" fmla="*/ 8 w 16"/>
              <a:gd name="T1" fmla="*/ 0 h 17"/>
              <a:gd name="T2" fmla="*/ 0 w 16"/>
              <a:gd name="T3" fmla="*/ 9 h 17"/>
              <a:gd name="T4" fmla="*/ 8 w 16"/>
              <a:gd name="T5" fmla="*/ 17 h 17"/>
              <a:gd name="T6" fmla="*/ 16 w 16"/>
              <a:gd name="T7" fmla="*/ 9 h 17"/>
              <a:gd name="T8" fmla="*/ 8 w 16"/>
              <a:gd name="T9" fmla="*/ 0 h 17"/>
              <a:gd name="T10" fmla="*/ 8 w 16"/>
              <a:gd name="T11" fmla="*/ 15 h 17"/>
              <a:gd name="T12" fmla="*/ 2 w 16"/>
              <a:gd name="T13" fmla="*/ 9 h 17"/>
              <a:gd name="T14" fmla="*/ 8 w 16"/>
              <a:gd name="T15" fmla="*/ 3 h 17"/>
              <a:gd name="T16" fmla="*/ 14 w 16"/>
              <a:gd name="T17" fmla="*/ 9 h 17"/>
              <a:gd name="T18" fmla="*/ 8 w 16"/>
              <a:gd name="T19"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0"/>
                </a:moveTo>
                <a:cubicBezTo>
                  <a:pt x="3" y="0"/>
                  <a:pt x="0" y="4"/>
                  <a:pt x="0" y="9"/>
                </a:cubicBezTo>
                <a:cubicBezTo>
                  <a:pt x="0" y="13"/>
                  <a:pt x="2" y="17"/>
                  <a:pt x="8" y="17"/>
                </a:cubicBezTo>
                <a:cubicBezTo>
                  <a:pt x="14" y="17"/>
                  <a:pt x="16" y="13"/>
                  <a:pt x="16" y="9"/>
                </a:cubicBezTo>
                <a:cubicBezTo>
                  <a:pt x="16" y="5"/>
                  <a:pt x="14" y="0"/>
                  <a:pt x="8" y="0"/>
                </a:cubicBezTo>
                <a:close/>
                <a:moveTo>
                  <a:pt x="8" y="15"/>
                </a:moveTo>
                <a:cubicBezTo>
                  <a:pt x="4" y="15"/>
                  <a:pt x="2" y="12"/>
                  <a:pt x="2" y="9"/>
                </a:cubicBezTo>
                <a:cubicBezTo>
                  <a:pt x="2" y="6"/>
                  <a:pt x="4" y="3"/>
                  <a:pt x="8" y="3"/>
                </a:cubicBezTo>
                <a:cubicBezTo>
                  <a:pt x="12" y="3"/>
                  <a:pt x="14" y="6"/>
                  <a:pt x="14" y="9"/>
                </a:cubicBezTo>
                <a:cubicBezTo>
                  <a:pt x="14" y="12"/>
                  <a:pt x="12" y="15"/>
                  <a:pt x="8" y="15"/>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9" name="Freeform 27"/>
          <p:cNvSpPr>
            <a:spLocks/>
          </p:cNvSpPr>
          <p:nvPr userDrawn="1"/>
        </p:nvSpPr>
        <p:spPr bwMode="auto">
          <a:xfrm>
            <a:off x="8186738" y="800100"/>
            <a:ext cx="34925" cy="50800"/>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0" name="Freeform 28"/>
          <p:cNvSpPr>
            <a:spLocks/>
          </p:cNvSpPr>
          <p:nvPr userDrawn="1"/>
        </p:nvSpPr>
        <p:spPr bwMode="auto">
          <a:xfrm>
            <a:off x="8231188" y="800100"/>
            <a:ext cx="6350" cy="50800"/>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1" name="Freeform 29"/>
          <p:cNvSpPr>
            <a:spLocks/>
          </p:cNvSpPr>
          <p:nvPr userDrawn="1"/>
        </p:nvSpPr>
        <p:spPr bwMode="auto">
          <a:xfrm>
            <a:off x="8247063" y="796925"/>
            <a:ext cx="47625" cy="53975"/>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3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5" y="15"/>
                  <a:pt x="3" y="12"/>
                  <a:pt x="3" y="9"/>
                </a:cubicBezTo>
                <a:cubicBezTo>
                  <a:pt x="3" y="6"/>
                  <a:pt x="5"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3"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2" name="Freeform 30"/>
          <p:cNvSpPr>
            <a:spLocks/>
          </p:cNvSpPr>
          <p:nvPr userDrawn="1"/>
        </p:nvSpPr>
        <p:spPr bwMode="auto">
          <a:xfrm>
            <a:off x="8329613" y="800100"/>
            <a:ext cx="41275" cy="50800"/>
          </a:xfrm>
          <a:custGeom>
            <a:avLst/>
            <a:gdLst>
              <a:gd name="T0" fmla="*/ 11 w 13"/>
              <a:gd name="T1" fmla="*/ 9 h 16"/>
              <a:gd name="T2" fmla="*/ 7 w 13"/>
              <a:gd name="T3" fmla="*/ 14 h 16"/>
              <a:gd name="T4" fmla="*/ 2 w 13"/>
              <a:gd name="T5" fmla="*/ 9 h 16"/>
              <a:gd name="T6" fmla="*/ 2 w 13"/>
              <a:gd name="T7" fmla="*/ 0 h 16"/>
              <a:gd name="T8" fmla="*/ 0 w 13"/>
              <a:gd name="T9" fmla="*/ 0 h 16"/>
              <a:gd name="T10" fmla="*/ 0 w 13"/>
              <a:gd name="T11" fmla="*/ 9 h 16"/>
              <a:gd name="T12" fmla="*/ 7 w 13"/>
              <a:gd name="T13" fmla="*/ 16 h 16"/>
              <a:gd name="T14" fmla="*/ 13 w 13"/>
              <a:gd name="T15" fmla="*/ 9 h 16"/>
              <a:gd name="T16" fmla="*/ 13 w 13"/>
              <a:gd name="T17" fmla="*/ 0 h 16"/>
              <a:gd name="T18" fmla="*/ 11 w 13"/>
              <a:gd name="T19" fmla="*/ 0 h 16"/>
              <a:gd name="T20" fmla="*/ 11 w 13"/>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6">
                <a:moveTo>
                  <a:pt x="11" y="9"/>
                </a:moveTo>
                <a:cubicBezTo>
                  <a:pt x="11" y="12"/>
                  <a:pt x="9" y="14"/>
                  <a:pt x="7" y="14"/>
                </a:cubicBezTo>
                <a:cubicBezTo>
                  <a:pt x="5" y="14"/>
                  <a:pt x="2" y="12"/>
                  <a:pt x="2" y="9"/>
                </a:cubicBezTo>
                <a:cubicBezTo>
                  <a:pt x="2" y="0"/>
                  <a:pt x="2" y="0"/>
                  <a:pt x="2" y="0"/>
                </a:cubicBezTo>
                <a:cubicBezTo>
                  <a:pt x="0" y="0"/>
                  <a:pt x="0" y="0"/>
                  <a:pt x="0" y="0"/>
                </a:cubicBezTo>
                <a:cubicBezTo>
                  <a:pt x="0" y="9"/>
                  <a:pt x="0" y="9"/>
                  <a:pt x="0" y="9"/>
                </a:cubicBezTo>
                <a:cubicBezTo>
                  <a:pt x="0" y="14"/>
                  <a:pt x="3" y="16"/>
                  <a:pt x="7" y="16"/>
                </a:cubicBezTo>
                <a:cubicBezTo>
                  <a:pt x="10" y="16"/>
                  <a:pt x="13" y="14"/>
                  <a:pt x="13" y="9"/>
                </a:cubicBezTo>
                <a:cubicBezTo>
                  <a:pt x="13" y="0"/>
                  <a:pt x="13" y="0"/>
                  <a:pt x="13" y="0"/>
                </a:cubicBezTo>
                <a:cubicBezTo>
                  <a:pt x="11" y="0"/>
                  <a:pt x="11" y="0"/>
                  <a:pt x="11" y="0"/>
                </a:cubicBezTo>
                <a:cubicBezTo>
                  <a:pt x="11" y="9"/>
                  <a:pt x="11" y="9"/>
                  <a:pt x="11" y="9"/>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3" name="Freeform 31"/>
          <p:cNvSpPr>
            <a:spLocks/>
          </p:cNvSpPr>
          <p:nvPr userDrawn="1"/>
        </p:nvSpPr>
        <p:spPr bwMode="auto">
          <a:xfrm>
            <a:off x="8386763" y="800100"/>
            <a:ext cx="41275" cy="50800"/>
          </a:xfrm>
          <a:custGeom>
            <a:avLst/>
            <a:gdLst>
              <a:gd name="T0" fmla="*/ 20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0 w 26"/>
              <a:gd name="T19" fmla="*/ 0 h 32"/>
              <a:gd name="T20" fmla="*/ 20 w 26"/>
              <a:gd name="T21" fmla="*/ 22 h 32"/>
              <a:gd name="T22" fmla="*/ 20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0" y="22"/>
                </a:moveTo>
                <a:lnTo>
                  <a:pt x="2" y="0"/>
                </a:lnTo>
                <a:lnTo>
                  <a:pt x="0" y="0"/>
                </a:lnTo>
                <a:lnTo>
                  <a:pt x="0" y="32"/>
                </a:lnTo>
                <a:lnTo>
                  <a:pt x="4" y="32"/>
                </a:lnTo>
                <a:lnTo>
                  <a:pt x="4" y="10"/>
                </a:lnTo>
                <a:lnTo>
                  <a:pt x="22" y="32"/>
                </a:lnTo>
                <a:lnTo>
                  <a:pt x="26" y="32"/>
                </a:lnTo>
                <a:lnTo>
                  <a:pt x="26" y="0"/>
                </a:lnTo>
                <a:lnTo>
                  <a:pt x="20" y="0"/>
                </a:lnTo>
                <a:lnTo>
                  <a:pt x="20" y="22"/>
                </a:lnTo>
                <a:lnTo>
                  <a:pt x="20" y="2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4" name="Freeform 32"/>
          <p:cNvSpPr>
            <a:spLocks/>
          </p:cNvSpPr>
          <p:nvPr userDrawn="1"/>
        </p:nvSpPr>
        <p:spPr bwMode="auto">
          <a:xfrm>
            <a:off x="8440738" y="800100"/>
            <a:ext cx="9525" cy="50800"/>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5" name="Freeform 33"/>
          <p:cNvSpPr>
            <a:spLocks/>
          </p:cNvSpPr>
          <p:nvPr userDrawn="1"/>
        </p:nvSpPr>
        <p:spPr bwMode="auto">
          <a:xfrm>
            <a:off x="8459788" y="800100"/>
            <a:ext cx="50800" cy="50800"/>
          </a:xfrm>
          <a:custGeom>
            <a:avLst/>
            <a:gdLst>
              <a:gd name="T0" fmla="*/ 6 w 32"/>
              <a:gd name="T1" fmla="*/ 0 h 32"/>
              <a:gd name="T2" fmla="*/ 0 w 32"/>
              <a:gd name="T3" fmla="*/ 0 h 32"/>
              <a:gd name="T4" fmla="*/ 12 w 32"/>
              <a:gd name="T5" fmla="*/ 32 h 32"/>
              <a:gd name="T6" fmla="*/ 18 w 32"/>
              <a:gd name="T7" fmla="*/ 32 h 32"/>
              <a:gd name="T8" fmla="*/ 32 w 32"/>
              <a:gd name="T9" fmla="*/ 0 h 32"/>
              <a:gd name="T10" fmla="*/ 26 w 32"/>
              <a:gd name="T11" fmla="*/ 0 h 32"/>
              <a:gd name="T12" fmla="*/ 16 w 32"/>
              <a:gd name="T13" fmla="*/ 26 h 32"/>
              <a:gd name="T14" fmla="*/ 6 w 32"/>
              <a:gd name="T15" fmla="*/ 0 h 32"/>
              <a:gd name="T16" fmla="*/ 6 w 32"/>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2">
                <a:moveTo>
                  <a:pt x="6" y="0"/>
                </a:moveTo>
                <a:lnTo>
                  <a:pt x="0" y="0"/>
                </a:lnTo>
                <a:lnTo>
                  <a:pt x="12" y="32"/>
                </a:lnTo>
                <a:lnTo>
                  <a:pt x="18" y="32"/>
                </a:lnTo>
                <a:lnTo>
                  <a:pt x="32" y="0"/>
                </a:lnTo>
                <a:lnTo>
                  <a:pt x="26" y="0"/>
                </a:lnTo>
                <a:lnTo>
                  <a:pt x="16" y="26"/>
                </a:lnTo>
                <a:lnTo>
                  <a:pt x="6" y="0"/>
                </a:lnTo>
                <a:lnTo>
                  <a:pt x="6"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6" name="Freeform 34"/>
          <p:cNvSpPr>
            <a:spLocks/>
          </p:cNvSpPr>
          <p:nvPr userDrawn="1"/>
        </p:nvSpPr>
        <p:spPr bwMode="auto">
          <a:xfrm>
            <a:off x="8516938" y="800100"/>
            <a:ext cx="38100" cy="50800"/>
          </a:xfrm>
          <a:custGeom>
            <a:avLst/>
            <a:gdLst>
              <a:gd name="T0" fmla="*/ 6 w 24"/>
              <a:gd name="T1" fmla="*/ 18 h 32"/>
              <a:gd name="T2" fmla="*/ 24 w 24"/>
              <a:gd name="T3" fmla="*/ 18 h 32"/>
              <a:gd name="T4" fmla="*/ 24 w 24"/>
              <a:gd name="T5" fmla="*/ 12 h 32"/>
              <a:gd name="T6" fmla="*/ 6 w 24"/>
              <a:gd name="T7" fmla="*/ 12 h 32"/>
              <a:gd name="T8" fmla="*/ 6 w 24"/>
              <a:gd name="T9" fmla="*/ 4 h 32"/>
              <a:gd name="T10" fmla="*/ 24 w 24"/>
              <a:gd name="T11" fmla="*/ 4 h 32"/>
              <a:gd name="T12" fmla="*/ 24 w 24"/>
              <a:gd name="T13" fmla="*/ 0 h 32"/>
              <a:gd name="T14" fmla="*/ 0 w 24"/>
              <a:gd name="T15" fmla="*/ 0 h 32"/>
              <a:gd name="T16" fmla="*/ 0 w 24"/>
              <a:gd name="T17" fmla="*/ 32 h 32"/>
              <a:gd name="T18" fmla="*/ 24 w 24"/>
              <a:gd name="T19" fmla="*/ 32 h 32"/>
              <a:gd name="T20" fmla="*/ 24 w 24"/>
              <a:gd name="T21" fmla="*/ 26 h 32"/>
              <a:gd name="T22" fmla="*/ 6 w 24"/>
              <a:gd name="T23" fmla="*/ 26 h 32"/>
              <a:gd name="T24" fmla="*/ 6 w 24"/>
              <a:gd name="T25" fmla="*/ 18 h 32"/>
              <a:gd name="T26" fmla="*/ 6 w 24"/>
              <a:gd name="T27"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6" y="18"/>
                </a:moveTo>
                <a:lnTo>
                  <a:pt x="24" y="18"/>
                </a:lnTo>
                <a:lnTo>
                  <a:pt x="24" y="12"/>
                </a:lnTo>
                <a:lnTo>
                  <a:pt x="6" y="12"/>
                </a:lnTo>
                <a:lnTo>
                  <a:pt x="6" y="4"/>
                </a:lnTo>
                <a:lnTo>
                  <a:pt x="24" y="4"/>
                </a:lnTo>
                <a:lnTo>
                  <a:pt x="24" y="0"/>
                </a:lnTo>
                <a:lnTo>
                  <a:pt x="0" y="0"/>
                </a:lnTo>
                <a:lnTo>
                  <a:pt x="0" y="32"/>
                </a:lnTo>
                <a:lnTo>
                  <a:pt x="24" y="32"/>
                </a:lnTo>
                <a:lnTo>
                  <a:pt x="24" y="26"/>
                </a:lnTo>
                <a:lnTo>
                  <a:pt x="6" y="26"/>
                </a:lnTo>
                <a:lnTo>
                  <a:pt x="6" y="18"/>
                </a:lnTo>
                <a:lnTo>
                  <a:pt x="6" y="18"/>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7" name="Freeform 35"/>
          <p:cNvSpPr>
            <a:spLocks noEditPoints="1"/>
          </p:cNvSpPr>
          <p:nvPr userDrawn="1"/>
        </p:nvSpPr>
        <p:spPr bwMode="auto">
          <a:xfrm>
            <a:off x="8567738" y="800100"/>
            <a:ext cx="44450" cy="50800"/>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1 w 14"/>
              <a:gd name="T15" fmla="*/ 16 h 16"/>
              <a:gd name="T16" fmla="*/ 14 w 14"/>
              <a:gd name="T17" fmla="*/ 16 h 16"/>
              <a:gd name="T18" fmla="*/ 9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1" y="16"/>
                  <a:pt x="11" y="16"/>
                  <a:pt x="11" y="16"/>
                </a:cubicBezTo>
                <a:cubicBezTo>
                  <a:pt x="14" y="16"/>
                  <a:pt x="14" y="16"/>
                  <a:pt x="14" y="16"/>
                </a:cubicBezTo>
                <a:cubicBezTo>
                  <a:pt x="9" y="10"/>
                  <a:pt x="9" y="10"/>
                  <a:pt x="9"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8" name="Freeform 36"/>
          <p:cNvSpPr>
            <a:spLocks/>
          </p:cNvSpPr>
          <p:nvPr userDrawn="1"/>
        </p:nvSpPr>
        <p:spPr bwMode="auto">
          <a:xfrm>
            <a:off x="8615363" y="796925"/>
            <a:ext cx="44450" cy="53975"/>
          </a:xfrm>
          <a:custGeom>
            <a:avLst/>
            <a:gdLst>
              <a:gd name="T0" fmla="*/ 8 w 14"/>
              <a:gd name="T1" fmla="*/ 7 h 17"/>
              <a:gd name="T2" fmla="*/ 4 w 14"/>
              <a:gd name="T3" fmla="*/ 5 h 17"/>
              <a:gd name="T4" fmla="*/ 7 w 14"/>
              <a:gd name="T5" fmla="*/ 3 h 17"/>
              <a:gd name="T6" fmla="*/ 12 w 14"/>
              <a:gd name="T7" fmla="*/ 5 h 17"/>
              <a:gd name="T8" fmla="*/ 12 w 14"/>
              <a:gd name="T9" fmla="*/ 5 h 17"/>
              <a:gd name="T10" fmla="*/ 14 w 14"/>
              <a:gd name="T11" fmla="*/ 4 h 17"/>
              <a:gd name="T12" fmla="*/ 14 w 14"/>
              <a:gd name="T13" fmla="*/ 3 h 17"/>
              <a:gd name="T14" fmla="*/ 7 w 14"/>
              <a:gd name="T15" fmla="*/ 0 h 17"/>
              <a:gd name="T16" fmla="*/ 2 w 14"/>
              <a:gd name="T17" fmla="*/ 2 h 17"/>
              <a:gd name="T18" fmla="*/ 1 w 14"/>
              <a:gd name="T19" fmla="*/ 5 h 17"/>
              <a:gd name="T20" fmla="*/ 7 w 14"/>
              <a:gd name="T21" fmla="*/ 10 h 17"/>
              <a:gd name="T22" fmla="*/ 12 w 14"/>
              <a:gd name="T23" fmla="*/ 12 h 17"/>
              <a:gd name="T24" fmla="*/ 7 w 14"/>
              <a:gd name="T25" fmla="*/ 15 h 17"/>
              <a:gd name="T26" fmla="*/ 3 w 14"/>
              <a:gd name="T27" fmla="*/ 12 h 17"/>
              <a:gd name="T28" fmla="*/ 2 w 14"/>
              <a:gd name="T29" fmla="*/ 12 h 17"/>
              <a:gd name="T30" fmla="*/ 0 w 14"/>
              <a:gd name="T31" fmla="*/ 13 h 17"/>
              <a:gd name="T32" fmla="*/ 0 w 14"/>
              <a:gd name="T33" fmla="*/ 14 h 17"/>
              <a:gd name="T34" fmla="*/ 7 w 14"/>
              <a:gd name="T35" fmla="*/ 17 h 17"/>
              <a:gd name="T36" fmla="*/ 14 w 14"/>
              <a:gd name="T37" fmla="*/ 12 h 17"/>
              <a:gd name="T38" fmla="*/ 8 w 14"/>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7">
                <a:moveTo>
                  <a:pt x="8" y="7"/>
                </a:moveTo>
                <a:cubicBezTo>
                  <a:pt x="5" y="7"/>
                  <a:pt x="4" y="6"/>
                  <a:pt x="4" y="5"/>
                </a:cubicBezTo>
                <a:cubicBezTo>
                  <a:pt x="4" y="4"/>
                  <a:pt x="5" y="3"/>
                  <a:pt x="7" y="3"/>
                </a:cubicBezTo>
                <a:cubicBezTo>
                  <a:pt x="9" y="3"/>
                  <a:pt x="11" y="3"/>
                  <a:pt x="12" y="5"/>
                </a:cubicBezTo>
                <a:cubicBezTo>
                  <a:pt x="12" y="5"/>
                  <a:pt x="12" y="5"/>
                  <a:pt x="12" y="5"/>
                </a:cubicBezTo>
                <a:cubicBezTo>
                  <a:pt x="14" y="4"/>
                  <a:pt x="14" y="4"/>
                  <a:pt x="14" y="4"/>
                </a:cubicBezTo>
                <a:cubicBezTo>
                  <a:pt x="14" y="3"/>
                  <a:pt x="14" y="3"/>
                  <a:pt x="14" y="3"/>
                </a:cubicBezTo>
                <a:cubicBezTo>
                  <a:pt x="12" y="1"/>
                  <a:pt x="10" y="0"/>
                  <a:pt x="7" y="0"/>
                </a:cubicBezTo>
                <a:cubicBezTo>
                  <a:pt x="6" y="0"/>
                  <a:pt x="3" y="1"/>
                  <a:pt x="2" y="2"/>
                </a:cubicBezTo>
                <a:cubicBezTo>
                  <a:pt x="1" y="3"/>
                  <a:pt x="1" y="4"/>
                  <a:pt x="1" y="5"/>
                </a:cubicBezTo>
                <a:cubicBezTo>
                  <a:pt x="1" y="9"/>
                  <a:pt x="5" y="9"/>
                  <a:pt x="7" y="10"/>
                </a:cubicBezTo>
                <a:cubicBezTo>
                  <a:pt x="10" y="10"/>
                  <a:pt x="12" y="11"/>
                  <a:pt x="12" y="12"/>
                </a:cubicBezTo>
                <a:cubicBezTo>
                  <a:pt x="12" y="15"/>
                  <a:pt x="8" y="15"/>
                  <a:pt x="7" y="15"/>
                </a:cubicBezTo>
                <a:cubicBezTo>
                  <a:pt x="6" y="15"/>
                  <a:pt x="4" y="14"/>
                  <a:pt x="3" y="12"/>
                </a:cubicBezTo>
                <a:cubicBezTo>
                  <a:pt x="2" y="12"/>
                  <a:pt x="2" y="12"/>
                  <a:pt x="2" y="12"/>
                </a:cubicBezTo>
                <a:cubicBezTo>
                  <a:pt x="0" y="13"/>
                  <a:pt x="0" y="13"/>
                  <a:pt x="0" y="13"/>
                </a:cubicBezTo>
                <a:cubicBezTo>
                  <a:pt x="0" y="14"/>
                  <a:pt x="0" y="14"/>
                  <a:pt x="0" y="14"/>
                </a:cubicBezTo>
                <a:cubicBezTo>
                  <a:pt x="2" y="16"/>
                  <a:pt x="4" y="17"/>
                  <a:pt x="7" y="17"/>
                </a:cubicBezTo>
                <a:cubicBezTo>
                  <a:pt x="11" y="17"/>
                  <a:pt x="14" y="16"/>
                  <a:pt x="14" y="12"/>
                </a:cubicBezTo>
                <a:cubicBezTo>
                  <a:pt x="14" y="9"/>
                  <a:pt x="11" y="8"/>
                  <a:pt x="8" y="7"/>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39" name="Freeform 37"/>
          <p:cNvSpPr>
            <a:spLocks/>
          </p:cNvSpPr>
          <p:nvPr userDrawn="1"/>
        </p:nvSpPr>
        <p:spPr bwMode="auto">
          <a:xfrm>
            <a:off x="8669338" y="800100"/>
            <a:ext cx="9525" cy="50800"/>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0" name="Freeform 38"/>
          <p:cNvSpPr>
            <a:spLocks/>
          </p:cNvSpPr>
          <p:nvPr userDrawn="1"/>
        </p:nvSpPr>
        <p:spPr bwMode="auto">
          <a:xfrm>
            <a:off x="8688388" y="800100"/>
            <a:ext cx="85725" cy="50800"/>
          </a:xfrm>
          <a:custGeom>
            <a:avLst/>
            <a:gdLst>
              <a:gd name="T0" fmla="*/ 30 w 54"/>
              <a:gd name="T1" fmla="*/ 0 h 32"/>
              <a:gd name="T2" fmla="*/ 0 w 54"/>
              <a:gd name="T3" fmla="*/ 0 h 32"/>
              <a:gd name="T4" fmla="*/ 0 w 54"/>
              <a:gd name="T5" fmla="*/ 4 h 32"/>
              <a:gd name="T6" fmla="*/ 10 w 54"/>
              <a:gd name="T7" fmla="*/ 4 h 32"/>
              <a:gd name="T8" fmla="*/ 10 w 54"/>
              <a:gd name="T9" fmla="*/ 32 h 32"/>
              <a:gd name="T10" fmla="*/ 16 w 54"/>
              <a:gd name="T11" fmla="*/ 32 h 32"/>
              <a:gd name="T12" fmla="*/ 16 w 54"/>
              <a:gd name="T13" fmla="*/ 4 h 32"/>
              <a:gd name="T14" fmla="*/ 26 w 54"/>
              <a:gd name="T15" fmla="*/ 4 h 32"/>
              <a:gd name="T16" fmla="*/ 36 w 54"/>
              <a:gd name="T17" fmla="*/ 18 h 32"/>
              <a:gd name="T18" fmla="*/ 36 w 54"/>
              <a:gd name="T19" fmla="*/ 32 h 32"/>
              <a:gd name="T20" fmla="*/ 42 w 54"/>
              <a:gd name="T21" fmla="*/ 32 h 32"/>
              <a:gd name="T22" fmla="*/ 42 w 54"/>
              <a:gd name="T23" fmla="*/ 18 h 32"/>
              <a:gd name="T24" fmla="*/ 54 w 54"/>
              <a:gd name="T25" fmla="*/ 0 h 32"/>
              <a:gd name="T26" fmla="*/ 54 w 54"/>
              <a:gd name="T27" fmla="*/ 0 h 32"/>
              <a:gd name="T28" fmla="*/ 54 w 54"/>
              <a:gd name="T29" fmla="*/ 0 h 32"/>
              <a:gd name="T30" fmla="*/ 48 w 54"/>
              <a:gd name="T31" fmla="*/ 0 h 32"/>
              <a:gd name="T32" fmla="*/ 38 w 54"/>
              <a:gd name="T33" fmla="*/ 14 h 32"/>
              <a:gd name="T34" fmla="*/ 30 w 54"/>
              <a:gd name="T35" fmla="*/ 0 h 32"/>
              <a:gd name="T36" fmla="*/ 30 w 54"/>
              <a:gd name="T3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32">
                <a:moveTo>
                  <a:pt x="30" y="0"/>
                </a:moveTo>
                <a:lnTo>
                  <a:pt x="0" y="0"/>
                </a:lnTo>
                <a:lnTo>
                  <a:pt x="0" y="4"/>
                </a:lnTo>
                <a:lnTo>
                  <a:pt x="10" y="4"/>
                </a:lnTo>
                <a:lnTo>
                  <a:pt x="10" y="32"/>
                </a:lnTo>
                <a:lnTo>
                  <a:pt x="16" y="32"/>
                </a:lnTo>
                <a:lnTo>
                  <a:pt x="16" y="4"/>
                </a:lnTo>
                <a:lnTo>
                  <a:pt x="26" y="4"/>
                </a:lnTo>
                <a:lnTo>
                  <a:pt x="36" y="18"/>
                </a:lnTo>
                <a:lnTo>
                  <a:pt x="36" y="32"/>
                </a:lnTo>
                <a:lnTo>
                  <a:pt x="42" y="32"/>
                </a:lnTo>
                <a:lnTo>
                  <a:pt x="42" y="18"/>
                </a:lnTo>
                <a:lnTo>
                  <a:pt x="54" y="0"/>
                </a:lnTo>
                <a:lnTo>
                  <a:pt x="54" y="0"/>
                </a:lnTo>
                <a:lnTo>
                  <a:pt x="54" y="0"/>
                </a:lnTo>
                <a:lnTo>
                  <a:pt x="48" y="0"/>
                </a:lnTo>
                <a:lnTo>
                  <a:pt x="38" y="14"/>
                </a:lnTo>
                <a:lnTo>
                  <a:pt x="30" y="0"/>
                </a:lnTo>
                <a:lnTo>
                  <a:pt x="30"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1" name="Freeform 39"/>
          <p:cNvSpPr>
            <a:spLocks/>
          </p:cNvSpPr>
          <p:nvPr userDrawn="1"/>
        </p:nvSpPr>
        <p:spPr bwMode="auto">
          <a:xfrm>
            <a:off x="8482013" y="371475"/>
            <a:ext cx="292100" cy="365125"/>
          </a:xfrm>
          <a:custGeom>
            <a:avLst/>
            <a:gdLst>
              <a:gd name="T0" fmla="*/ 92 w 92"/>
              <a:gd name="T1" fmla="*/ 0 h 115"/>
              <a:gd name="T2" fmla="*/ 92 w 92"/>
              <a:gd name="T3" fmla="*/ 71 h 115"/>
              <a:gd name="T4" fmla="*/ 49 w 92"/>
              <a:gd name="T5" fmla="*/ 115 h 115"/>
              <a:gd name="T6" fmla="*/ 0 w 92"/>
              <a:gd name="T7" fmla="*/ 70 h 115"/>
              <a:gd name="T8" fmla="*/ 0 w 92"/>
              <a:gd name="T9" fmla="*/ 0 h 115"/>
              <a:gd name="T10" fmla="*/ 22 w 92"/>
              <a:gd name="T11" fmla="*/ 0 h 115"/>
              <a:gd name="T12" fmla="*/ 22 w 92"/>
              <a:gd name="T13" fmla="*/ 72 h 115"/>
              <a:gd name="T14" fmla="*/ 50 w 92"/>
              <a:gd name="T15" fmla="*/ 105 h 115"/>
              <a:gd name="T16" fmla="*/ 79 w 92"/>
              <a:gd name="T17" fmla="*/ 73 h 115"/>
              <a:gd name="T18" fmla="*/ 79 w 92"/>
              <a:gd name="T19" fmla="*/ 0 h 115"/>
              <a:gd name="T20" fmla="*/ 92 w 92"/>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115">
                <a:moveTo>
                  <a:pt x="92" y="0"/>
                </a:moveTo>
                <a:cubicBezTo>
                  <a:pt x="92" y="71"/>
                  <a:pt x="92" y="71"/>
                  <a:pt x="92" y="71"/>
                </a:cubicBezTo>
                <a:cubicBezTo>
                  <a:pt x="92" y="109"/>
                  <a:pt x="62" y="115"/>
                  <a:pt x="49" y="115"/>
                </a:cubicBezTo>
                <a:cubicBezTo>
                  <a:pt x="25" y="115"/>
                  <a:pt x="0" y="107"/>
                  <a:pt x="0" y="70"/>
                </a:cubicBezTo>
                <a:cubicBezTo>
                  <a:pt x="0" y="0"/>
                  <a:pt x="0" y="0"/>
                  <a:pt x="0" y="0"/>
                </a:cubicBezTo>
                <a:cubicBezTo>
                  <a:pt x="22" y="0"/>
                  <a:pt x="22" y="0"/>
                  <a:pt x="22" y="0"/>
                </a:cubicBezTo>
                <a:cubicBezTo>
                  <a:pt x="22" y="72"/>
                  <a:pt x="22" y="72"/>
                  <a:pt x="22" y="72"/>
                </a:cubicBezTo>
                <a:cubicBezTo>
                  <a:pt x="22" y="93"/>
                  <a:pt x="32" y="105"/>
                  <a:pt x="50" y="105"/>
                </a:cubicBezTo>
                <a:cubicBezTo>
                  <a:pt x="66" y="105"/>
                  <a:pt x="79" y="95"/>
                  <a:pt x="79" y="73"/>
                </a:cubicBezTo>
                <a:cubicBezTo>
                  <a:pt x="79" y="0"/>
                  <a:pt x="79" y="0"/>
                  <a:pt x="79" y="0"/>
                </a:cubicBezTo>
                <a:cubicBezTo>
                  <a:pt x="92" y="0"/>
                  <a:pt x="92" y="0"/>
                  <a:pt x="92" y="0"/>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2" name="Freeform 40"/>
          <p:cNvSpPr>
            <a:spLocks/>
          </p:cNvSpPr>
          <p:nvPr userDrawn="1"/>
        </p:nvSpPr>
        <p:spPr bwMode="auto">
          <a:xfrm>
            <a:off x="8094663" y="365125"/>
            <a:ext cx="336550" cy="371475"/>
          </a:xfrm>
          <a:custGeom>
            <a:avLst/>
            <a:gdLst>
              <a:gd name="T0" fmla="*/ 61 w 106"/>
              <a:gd name="T1" fmla="*/ 117 h 117"/>
              <a:gd name="T2" fmla="*/ 0 w 106"/>
              <a:gd name="T3" fmla="*/ 60 h 117"/>
              <a:gd name="T4" fmla="*/ 63 w 106"/>
              <a:gd name="T5" fmla="*/ 0 h 117"/>
              <a:gd name="T6" fmla="*/ 97 w 106"/>
              <a:gd name="T7" fmla="*/ 13 h 117"/>
              <a:gd name="T8" fmla="*/ 106 w 106"/>
              <a:gd name="T9" fmla="*/ 28 h 117"/>
              <a:gd name="T10" fmla="*/ 94 w 106"/>
              <a:gd name="T11" fmla="*/ 39 h 117"/>
              <a:gd name="T12" fmla="*/ 83 w 106"/>
              <a:gd name="T13" fmla="*/ 28 h 117"/>
              <a:gd name="T14" fmla="*/ 86 w 106"/>
              <a:gd name="T15" fmla="*/ 20 h 117"/>
              <a:gd name="T16" fmla="*/ 63 w 106"/>
              <a:gd name="T17" fmla="*/ 10 h 117"/>
              <a:gd name="T18" fmla="*/ 21 w 106"/>
              <a:gd name="T19" fmla="*/ 58 h 117"/>
              <a:gd name="T20" fmla="*/ 65 w 106"/>
              <a:gd name="T21" fmla="*/ 108 h 117"/>
              <a:gd name="T22" fmla="*/ 102 w 106"/>
              <a:gd name="T23" fmla="*/ 93 h 117"/>
              <a:gd name="T24" fmla="*/ 106 w 106"/>
              <a:gd name="T25" fmla="*/ 99 h 117"/>
              <a:gd name="T26" fmla="*/ 61 w 106"/>
              <a:gd name="T27"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17">
                <a:moveTo>
                  <a:pt x="61" y="117"/>
                </a:moveTo>
                <a:cubicBezTo>
                  <a:pt x="23" y="117"/>
                  <a:pt x="0" y="91"/>
                  <a:pt x="0" y="60"/>
                </a:cubicBezTo>
                <a:cubicBezTo>
                  <a:pt x="0" y="29"/>
                  <a:pt x="24" y="0"/>
                  <a:pt x="63" y="0"/>
                </a:cubicBezTo>
                <a:cubicBezTo>
                  <a:pt x="74" y="0"/>
                  <a:pt x="88" y="4"/>
                  <a:pt x="97" y="13"/>
                </a:cubicBezTo>
                <a:cubicBezTo>
                  <a:pt x="102" y="16"/>
                  <a:pt x="106" y="23"/>
                  <a:pt x="106" y="28"/>
                </a:cubicBezTo>
                <a:cubicBezTo>
                  <a:pt x="106" y="34"/>
                  <a:pt x="101" y="39"/>
                  <a:pt x="94" y="39"/>
                </a:cubicBezTo>
                <a:cubicBezTo>
                  <a:pt x="88" y="39"/>
                  <a:pt x="83" y="34"/>
                  <a:pt x="83" y="28"/>
                </a:cubicBezTo>
                <a:cubicBezTo>
                  <a:pt x="83" y="25"/>
                  <a:pt x="84" y="22"/>
                  <a:pt x="86" y="20"/>
                </a:cubicBezTo>
                <a:cubicBezTo>
                  <a:pt x="81" y="14"/>
                  <a:pt x="71" y="10"/>
                  <a:pt x="63" y="10"/>
                </a:cubicBezTo>
                <a:cubicBezTo>
                  <a:pt x="36" y="10"/>
                  <a:pt x="21" y="35"/>
                  <a:pt x="21" y="58"/>
                </a:cubicBezTo>
                <a:cubicBezTo>
                  <a:pt x="21" y="85"/>
                  <a:pt x="38" y="108"/>
                  <a:pt x="65" y="108"/>
                </a:cubicBezTo>
                <a:cubicBezTo>
                  <a:pt x="79" y="108"/>
                  <a:pt x="90" y="102"/>
                  <a:pt x="102" y="93"/>
                </a:cubicBezTo>
                <a:cubicBezTo>
                  <a:pt x="106" y="99"/>
                  <a:pt x="106" y="99"/>
                  <a:pt x="106" y="99"/>
                </a:cubicBezTo>
                <a:cubicBezTo>
                  <a:pt x="94" y="111"/>
                  <a:pt x="77" y="117"/>
                  <a:pt x="61" y="117"/>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3" name="Freeform 41"/>
          <p:cNvSpPr>
            <a:spLocks noEditPoints="1"/>
          </p:cNvSpPr>
          <p:nvPr userDrawn="1"/>
        </p:nvSpPr>
        <p:spPr bwMode="auto">
          <a:xfrm>
            <a:off x="7758113" y="371475"/>
            <a:ext cx="330200" cy="358775"/>
          </a:xfrm>
          <a:custGeom>
            <a:avLst/>
            <a:gdLst>
              <a:gd name="T0" fmla="*/ 164 w 208"/>
              <a:gd name="T1" fmla="*/ 226 h 226"/>
              <a:gd name="T2" fmla="*/ 208 w 208"/>
              <a:gd name="T3" fmla="*/ 226 h 226"/>
              <a:gd name="T4" fmla="*/ 120 w 208"/>
              <a:gd name="T5" fmla="*/ 0 h 226"/>
              <a:gd name="T6" fmla="*/ 86 w 208"/>
              <a:gd name="T7" fmla="*/ 0 h 226"/>
              <a:gd name="T8" fmla="*/ 0 w 208"/>
              <a:gd name="T9" fmla="*/ 226 h 226"/>
              <a:gd name="T10" fmla="*/ 22 w 208"/>
              <a:gd name="T11" fmla="*/ 226 h 226"/>
              <a:gd name="T12" fmla="*/ 48 w 208"/>
              <a:gd name="T13" fmla="*/ 162 h 226"/>
              <a:gd name="T14" fmla="*/ 140 w 208"/>
              <a:gd name="T15" fmla="*/ 162 h 226"/>
              <a:gd name="T16" fmla="*/ 164 w 208"/>
              <a:gd name="T17" fmla="*/ 226 h 226"/>
              <a:gd name="T18" fmla="*/ 164 w 208"/>
              <a:gd name="T19" fmla="*/ 226 h 226"/>
              <a:gd name="T20" fmla="*/ 54 w 208"/>
              <a:gd name="T21" fmla="*/ 142 h 226"/>
              <a:gd name="T22" fmla="*/ 94 w 208"/>
              <a:gd name="T23" fmla="*/ 36 h 226"/>
              <a:gd name="T24" fmla="*/ 134 w 208"/>
              <a:gd name="T25" fmla="*/ 142 h 226"/>
              <a:gd name="T26" fmla="*/ 54 w 208"/>
              <a:gd name="T27" fmla="*/ 142 h 226"/>
              <a:gd name="T28" fmla="*/ 54 w 208"/>
              <a:gd name="T29" fmla="*/ 14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8" h="226">
                <a:moveTo>
                  <a:pt x="164" y="226"/>
                </a:moveTo>
                <a:lnTo>
                  <a:pt x="208" y="226"/>
                </a:lnTo>
                <a:lnTo>
                  <a:pt x="120" y="0"/>
                </a:lnTo>
                <a:lnTo>
                  <a:pt x="86" y="0"/>
                </a:lnTo>
                <a:lnTo>
                  <a:pt x="0" y="226"/>
                </a:lnTo>
                <a:lnTo>
                  <a:pt x="22" y="226"/>
                </a:lnTo>
                <a:lnTo>
                  <a:pt x="48" y="162"/>
                </a:lnTo>
                <a:lnTo>
                  <a:pt x="140" y="162"/>
                </a:lnTo>
                <a:lnTo>
                  <a:pt x="164" y="226"/>
                </a:lnTo>
                <a:lnTo>
                  <a:pt x="164" y="226"/>
                </a:lnTo>
                <a:close/>
                <a:moveTo>
                  <a:pt x="54" y="142"/>
                </a:moveTo>
                <a:lnTo>
                  <a:pt x="94" y="36"/>
                </a:lnTo>
                <a:lnTo>
                  <a:pt x="134" y="142"/>
                </a:lnTo>
                <a:lnTo>
                  <a:pt x="54" y="142"/>
                </a:lnTo>
                <a:lnTo>
                  <a:pt x="54" y="14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a:t>Faculty of Business and Law | Peter Faber Business School</a:t>
            </a:r>
            <a:endParaRPr lang="en-US" dirty="0"/>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492378668"/>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theme" Target="../theme/theme1.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tags" Target="../tags/tag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6.xml"/><Relationship Id="rId7" Type="http://schemas.openxmlformats.org/officeDocument/2006/relationships/image" Target="../media/image9.png"/><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theme" Target="../theme/theme2.xml"/><Relationship Id="rId5" Type="http://schemas.openxmlformats.org/officeDocument/2006/relationships/slideLayout" Target="../slideLayouts/slideLayout88.xml"/><Relationship Id="rId4" Type="http://schemas.openxmlformats.org/officeDocument/2006/relationships/slideLayout" Target="../slideLayouts/slideLayout8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85"/>
            </p:custDataLst>
            <p:extLst>
              <p:ext uri="{D42A27DB-BD31-4B8C-83A1-F6EECF244321}">
                <p14:modId xmlns:p14="http://schemas.microsoft.com/office/powerpoint/2010/main" val="347569646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86" imgW="347" imgH="348" progId="TCLayout.ActiveDocument.1">
                  <p:embed/>
                </p:oleObj>
              </mc:Choice>
              <mc:Fallback>
                <p:oleObj name="think-cell Slide" r:id="rId86" imgW="347" imgH="348" progId="TCLayout.ActiveDocument.1">
                  <p:embed/>
                  <p:pic>
                    <p:nvPicPr>
                      <p:cNvPr id="4" name="Object 3" hidden="1"/>
                      <p:cNvPicPr/>
                      <p:nvPr/>
                    </p:nvPicPr>
                    <p:blipFill>
                      <a:blip r:embed="rId87"/>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7" name="Group 4"/>
          <p:cNvGrpSpPr>
            <a:grpSpLocks noChangeAspect="1"/>
          </p:cNvGrpSpPr>
          <p:nvPr userDrawn="1"/>
        </p:nvGrpSpPr>
        <p:grpSpPr bwMode="auto">
          <a:xfrm>
            <a:off x="1588" y="0"/>
            <a:ext cx="9140825" cy="6858000"/>
            <a:chOff x="1" y="0"/>
            <a:chExt cx="5758" cy="4320"/>
          </a:xfrm>
        </p:grpSpPr>
        <p:sp>
          <p:nvSpPr>
            <p:cNvPr id="88" name="AutoShape 3"/>
            <p:cNvSpPr>
              <a:spLocks noChangeAspect="1" noChangeArrowheads="1" noTextEdit="1"/>
            </p:cNvSpPr>
            <p:nvPr userDrawn="1"/>
          </p:nvSpPr>
          <p:spPr bwMode="auto">
            <a:xfrm>
              <a:off x="1" y="0"/>
              <a:ext cx="5758" cy="43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9" name="Freeform 5"/>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close/>
                </a:path>
              </a:pathLst>
            </a:custGeom>
            <a:solidFill>
              <a:srgbClr val="E8E3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0" name="Freeform 6"/>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1" name="Freeform 7"/>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close/>
                </a:path>
              </a:pathLst>
            </a:custGeom>
            <a:solidFill>
              <a:srgbClr val="E8E3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2" name="Freeform 8"/>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3" name="Freeform 9"/>
            <p:cNvSpPr>
              <a:spLocks/>
            </p:cNvSpPr>
            <p:nvPr userDrawn="1"/>
          </p:nvSpPr>
          <p:spPr bwMode="auto">
            <a:xfrm>
              <a:off x="4661" y="234"/>
              <a:ext cx="182" cy="234"/>
            </a:xfrm>
            <a:custGeom>
              <a:avLst/>
              <a:gdLst>
                <a:gd name="T0" fmla="*/ 91 w 91"/>
                <a:gd name="T1" fmla="*/ 0 h 117"/>
                <a:gd name="T2" fmla="*/ 91 w 91"/>
                <a:gd name="T3" fmla="*/ 51 h 117"/>
                <a:gd name="T4" fmla="*/ 46 w 91"/>
                <a:gd name="T5" fmla="*/ 117 h 117"/>
                <a:gd name="T6" fmla="*/ 0 w 91"/>
                <a:gd name="T7" fmla="*/ 51 h 117"/>
                <a:gd name="T8" fmla="*/ 0 w 91"/>
                <a:gd name="T9" fmla="*/ 0 h 117"/>
                <a:gd name="T10" fmla="*/ 91 w 91"/>
                <a:gd name="T11" fmla="*/ 0 h 117"/>
              </a:gdLst>
              <a:ahLst/>
              <a:cxnLst>
                <a:cxn ang="0">
                  <a:pos x="T0" y="T1"/>
                </a:cxn>
                <a:cxn ang="0">
                  <a:pos x="T2" y="T3"/>
                </a:cxn>
                <a:cxn ang="0">
                  <a:pos x="T4" y="T5"/>
                </a:cxn>
                <a:cxn ang="0">
                  <a:pos x="T6" y="T7"/>
                </a:cxn>
                <a:cxn ang="0">
                  <a:pos x="T8" y="T9"/>
                </a:cxn>
                <a:cxn ang="0">
                  <a:pos x="T10" y="T11"/>
                </a:cxn>
              </a:cxnLst>
              <a:rect l="0" t="0" r="r" b="b"/>
              <a:pathLst>
                <a:path w="91" h="117">
                  <a:moveTo>
                    <a:pt x="91" y="0"/>
                  </a:moveTo>
                  <a:cubicBezTo>
                    <a:pt x="91" y="51"/>
                    <a:pt x="91" y="51"/>
                    <a:pt x="91" y="51"/>
                  </a:cubicBezTo>
                  <a:cubicBezTo>
                    <a:pt x="91" y="77"/>
                    <a:pt x="74" y="105"/>
                    <a:pt x="46" y="117"/>
                  </a:cubicBezTo>
                  <a:cubicBezTo>
                    <a:pt x="18" y="105"/>
                    <a:pt x="0" y="77"/>
                    <a:pt x="0" y="51"/>
                  </a:cubicBezTo>
                  <a:cubicBezTo>
                    <a:pt x="0" y="0"/>
                    <a:pt x="0" y="0"/>
                    <a:pt x="0" y="0"/>
                  </a:cubicBezTo>
                  <a:cubicBezTo>
                    <a:pt x="91" y="0"/>
                    <a:pt x="91" y="0"/>
                    <a:pt x="91" y="0"/>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4" name="Freeform 10"/>
            <p:cNvSpPr>
              <a:spLocks/>
            </p:cNvSpPr>
            <p:nvPr userDrawn="1"/>
          </p:nvSpPr>
          <p:spPr bwMode="auto">
            <a:xfrm>
              <a:off x="4695" y="262"/>
              <a:ext cx="114" cy="150"/>
            </a:xfrm>
            <a:custGeom>
              <a:avLst/>
              <a:gdLst>
                <a:gd name="T0" fmla="*/ 0 w 114"/>
                <a:gd name="T1" fmla="*/ 74 h 150"/>
                <a:gd name="T2" fmla="*/ 58 w 114"/>
                <a:gd name="T3" fmla="*/ 0 h 150"/>
                <a:gd name="T4" fmla="*/ 114 w 114"/>
                <a:gd name="T5" fmla="*/ 74 h 150"/>
                <a:gd name="T6" fmla="*/ 58 w 114"/>
                <a:gd name="T7" fmla="*/ 150 h 150"/>
                <a:gd name="T8" fmla="*/ 0 w 114"/>
                <a:gd name="T9" fmla="*/ 74 h 150"/>
                <a:gd name="T10" fmla="*/ 0 w 114"/>
                <a:gd name="T11" fmla="*/ 74 h 150"/>
              </a:gdLst>
              <a:ahLst/>
              <a:cxnLst>
                <a:cxn ang="0">
                  <a:pos x="T0" y="T1"/>
                </a:cxn>
                <a:cxn ang="0">
                  <a:pos x="T2" y="T3"/>
                </a:cxn>
                <a:cxn ang="0">
                  <a:pos x="T4" y="T5"/>
                </a:cxn>
                <a:cxn ang="0">
                  <a:pos x="T6" y="T7"/>
                </a:cxn>
                <a:cxn ang="0">
                  <a:pos x="T8" y="T9"/>
                </a:cxn>
                <a:cxn ang="0">
                  <a:pos x="T10" y="T11"/>
                </a:cxn>
              </a:cxnLst>
              <a:rect l="0" t="0" r="r" b="b"/>
              <a:pathLst>
                <a:path w="114" h="150">
                  <a:moveTo>
                    <a:pt x="0" y="74"/>
                  </a:moveTo>
                  <a:lnTo>
                    <a:pt x="58" y="0"/>
                  </a:lnTo>
                  <a:lnTo>
                    <a:pt x="114" y="74"/>
                  </a:lnTo>
                  <a:lnTo>
                    <a:pt x="58" y="150"/>
                  </a:lnTo>
                  <a:lnTo>
                    <a:pt x="0" y="74"/>
                  </a:lnTo>
                  <a:lnTo>
                    <a:pt x="0" y="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5" name="Freeform 11"/>
            <p:cNvSpPr>
              <a:spLocks/>
            </p:cNvSpPr>
            <p:nvPr userDrawn="1"/>
          </p:nvSpPr>
          <p:spPr bwMode="auto">
            <a:xfrm>
              <a:off x="4711" y="294"/>
              <a:ext cx="82" cy="98"/>
            </a:xfrm>
            <a:custGeom>
              <a:avLst/>
              <a:gdLst>
                <a:gd name="T0" fmla="*/ 18 w 41"/>
                <a:gd name="T1" fmla="*/ 26 h 49"/>
                <a:gd name="T2" fmla="*/ 21 w 41"/>
                <a:gd name="T3" fmla="*/ 49 h 49"/>
                <a:gd name="T4" fmla="*/ 21 w 41"/>
                <a:gd name="T5" fmla="*/ 49 h 49"/>
                <a:gd name="T6" fmla="*/ 21 w 41"/>
                <a:gd name="T7" fmla="*/ 49 h 49"/>
                <a:gd name="T8" fmla="*/ 23 w 41"/>
                <a:gd name="T9" fmla="*/ 26 h 49"/>
                <a:gd name="T10" fmla="*/ 23 w 41"/>
                <a:gd name="T11" fmla="*/ 24 h 49"/>
                <a:gd name="T12" fmla="*/ 32 w 41"/>
                <a:gd name="T13" fmla="*/ 24 h 49"/>
                <a:gd name="T14" fmla="*/ 32 w 41"/>
                <a:gd name="T15" fmla="*/ 25 h 49"/>
                <a:gd name="T16" fmla="*/ 35 w 41"/>
                <a:gd name="T17" fmla="*/ 28 h 49"/>
                <a:gd name="T18" fmla="*/ 37 w 41"/>
                <a:gd name="T19" fmla="*/ 25 h 49"/>
                <a:gd name="T20" fmla="*/ 37 w 41"/>
                <a:gd name="T21" fmla="*/ 24 h 49"/>
                <a:gd name="T22" fmla="*/ 38 w 41"/>
                <a:gd name="T23" fmla="*/ 24 h 49"/>
                <a:gd name="T24" fmla="*/ 41 w 41"/>
                <a:gd name="T25" fmla="*/ 21 h 49"/>
                <a:gd name="T26" fmla="*/ 38 w 41"/>
                <a:gd name="T27" fmla="*/ 19 h 49"/>
                <a:gd name="T28" fmla="*/ 37 w 41"/>
                <a:gd name="T29" fmla="*/ 19 h 49"/>
                <a:gd name="T30" fmla="*/ 37 w 41"/>
                <a:gd name="T31" fmla="*/ 18 h 49"/>
                <a:gd name="T32" fmla="*/ 35 w 41"/>
                <a:gd name="T33" fmla="*/ 15 h 49"/>
                <a:gd name="T34" fmla="*/ 32 w 41"/>
                <a:gd name="T35" fmla="*/ 18 h 49"/>
                <a:gd name="T36" fmla="*/ 32 w 41"/>
                <a:gd name="T37" fmla="*/ 19 h 49"/>
                <a:gd name="T38" fmla="*/ 23 w 41"/>
                <a:gd name="T39" fmla="*/ 19 h 49"/>
                <a:gd name="T40" fmla="*/ 23 w 41"/>
                <a:gd name="T41" fmla="*/ 9 h 49"/>
                <a:gd name="T42" fmla="*/ 24 w 41"/>
                <a:gd name="T43" fmla="*/ 9 h 49"/>
                <a:gd name="T44" fmla="*/ 27 w 41"/>
                <a:gd name="T45" fmla="*/ 6 h 49"/>
                <a:gd name="T46" fmla="*/ 24 w 41"/>
                <a:gd name="T47" fmla="*/ 3 h 49"/>
                <a:gd name="T48" fmla="*/ 23 w 41"/>
                <a:gd name="T49" fmla="*/ 3 h 49"/>
                <a:gd name="T50" fmla="*/ 23 w 41"/>
                <a:gd name="T51" fmla="*/ 3 h 49"/>
                <a:gd name="T52" fmla="*/ 21 w 41"/>
                <a:gd name="T53" fmla="*/ 0 h 49"/>
                <a:gd name="T54" fmla="*/ 18 w 41"/>
                <a:gd name="T55" fmla="*/ 3 h 49"/>
                <a:gd name="T56" fmla="*/ 18 w 41"/>
                <a:gd name="T57" fmla="*/ 3 h 49"/>
                <a:gd name="T58" fmla="*/ 17 w 41"/>
                <a:gd name="T59" fmla="*/ 3 h 49"/>
                <a:gd name="T60" fmla="*/ 14 w 41"/>
                <a:gd name="T61" fmla="*/ 6 h 49"/>
                <a:gd name="T62" fmla="*/ 17 w 41"/>
                <a:gd name="T63" fmla="*/ 9 h 49"/>
                <a:gd name="T64" fmla="*/ 18 w 41"/>
                <a:gd name="T65" fmla="*/ 9 h 49"/>
                <a:gd name="T66" fmla="*/ 18 w 41"/>
                <a:gd name="T67" fmla="*/ 19 h 49"/>
                <a:gd name="T68" fmla="*/ 18 w 41"/>
                <a:gd name="T69" fmla="*/ 19 h 49"/>
                <a:gd name="T70" fmla="*/ 10 w 41"/>
                <a:gd name="T71" fmla="*/ 19 h 49"/>
                <a:gd name="T72" fmla="*/ 10 w 41"/>
                <a:gd name="T73" fmla="*/ 18 h 49"/>
                <a:gd name="T74" fmla="*/ 7 w 41"/>
                <a:gd name="T75" fmla="*/ 15 h 49"/>
                <a:gd name="T76" fmla="*/ 4 w 41"/>
                <a:gd name="T77" fmla="*/ 18 h 49"/>
                <a:gd name="T78" fmla="*/ 4 w 41"/>
                <a:gd name="T79" fmla="*/ 19 h 49"/>
                <a:gd name="T80" fmla="*/ 4 w 41"/>
                <a:gd name="T81" fmla="*/ 19 h 49"/>
                <a:gd name="T82" fmla="*/ 0 w 41"/>
                <a:gd name="T83" fmla="*/ 21 h 49"/>
                <a:gd name="T84" fmla="*/ 4 w 41"/>
                <a:gd name="T85" fmla="*/ 24 h 49"/>
                <a:gd name="T86" fmla="*/ 4 w 41"/>
                <a:gd name="T87" fmla="*/ 24 h 49"/>
                <a:gd name="T88" fmla="*/ 4 w 41"/>
                <a:gd name="T89" fmla="*/ 25 h 49"/>
                <a:gd name="T90" fmla="*/ 7 w 41"/>
                <a:gd name="T91" fmla="*/ 28 h 49"/>
                <a:gd name="T92" fmla="*/ 10 w 41"/>
                <a:gd name="T93" fmla="*/ 25 h 49"/>
                <a:gd name="T94" fmla="*/ 10 w 41"/>
                <a:gd name="T95" fmla="*/ 24 h 49"/>
                <a:gd name="T96" fmla="*/ 18 w 41"/>
                <a:gd name="T97" fmla="*/ 24 h 49"/>
                <a:gd name="T98" fmla="*/ 18 w 41"/>
                <a:gd name="T99"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 h="49">
                  <a:moveTo>
                    <a:pt x="18" y="26"/>
                  </a:moveTo>
                  <a:cubicBezTo>
                    <a:pt x="18" y="36"/>
                    <a:pt x="20" y="48"/>
                    <a:pt x="21" y="49"/>
                  </a:cubicBezTo>
                  <a:cubicBezTo>
                    <a:pt x="21" y="49"/>
                    <a:pt x="21" y="49"/>
                    <a:pt x="21" y="49"/>
                  </a:cubicBezTo>
                  <a:cubicBezTo>
                    <a:pt x="21" y="49"/>
                    <a:pt x="21" y="49"/>
                    <a:pt x="21" y="49"/>
                  </a:cubicBezTo>
                  <a:cubicBezTo>
                    <a:pt x="21" y="48"/>
                    <a:pt x="23" y="36"/>
                    <a:pt x="23" y="26"/>
                  </a:cubicBezTo>
                  <a:cubicBezTo>
                    <a:pt x="23" y="24"/>
                    <a:pt x="23" y="24"/>
                    <a:pt x="23" y="24"/>
                  </a:cubicBezTo>
                  <a:cubicBezTo>
                    <a:pt x="32" y="24"/>
                    <a:pt x="32" y="24"/>
                    <a:pt x="32" y="24"/>
                  </a:cubicBezTo>
                  <a:cubicBezTo>
                    <a:pt x="32" y="25"/>
                    <a:pt x="32" y="25"/>
                    <a:pt x="32" y="25"/>
                  </a:cubicBezTo>
                  <a:cubicBezTo>
                    <a:pt x="32" y="26"/>
                    <a:pt x="33" y="28"/>
                    <a:pt x="35" y="28"/>
                  </a:cubicBezTo>
                  <a:cubicBezTo>
                    <a:pt x="36" y="28"/>
                    <a:pt x="37" y="26"/>
                    <a:pt x="37" y="25"/>
                  </a:cubicBezTo>
                  <a:cubicBezTo>
                    <a:pt x="37" y="24"/>
                    <a:pt x="37" y="24"/>
                    <a:pt x="37" y="24"/>
                  </a:cubicBezTo>
                  <a:cubicBezTo>
                    <a:pt x="38" y="24"/>
                    <a:pt x="38" y="24"/>
                    <a:pt x="38" y="24"/>
                  </a:cubicBezTo>
                  <a:cubicBezTo>
                    <a:pt x="39" y="24"/>
                    <a:pt x="41" y="23"/>
                    <a:pt x="41" y="21"/>
                  </a:cubicBezTo>
                  <a:cubicBezTo>
                    <a:pt x="41" y="20"/>
                    <a:pt x="39" y="19"/>
                    <a:pt x="38" y="19"/>
                  </a:cubicBezTo>
                  <a:cubicBezTo>
                    <a:pt x="37" y="19"/>
                    <a:pt x="37" y="19"/>
                    <a:pt x="37" y="19"/>
                  </a:cubicBezTo>
                  <a:cubicBezTo>
                    <a:pt x="37" y="18"/>
                    <a:pt x="37" y="18"/>
                    <a:pt x="37" y="18"/>
                  </a:cubicBezTo>
                  <a:cubicBezTo>
                    <a:pt x="37" y="17"/>
                    <a:pt x="36" y="15"/>
                    <a:pt x="35" y="15"/>
                  </a:cubicBezTo>
                  <a:cubicBezTo>
                    <a:pt x="33" y="15"/>
                    <a:pt x="32" y="17"/>
                    <a:pt x="32" y="18"/>
                  </a:cubicBezTo>
                  <a:cubicBezTo>
                    <a:pt x="32" y="19"/>
                    <a:pt x="32" y="19"/>
                    <a:pt x="32" y="19"/>
                  </a:cubicBezTo>
                  <a:cubicBezTo>
                    <a:pt x="23" y="19"/>
                    <a:pt x="23" y="19"/>
                    <a:pt x="23" y="19"/>
                  </a:cubicBezTo>
                  <a:cubicBezTo>
                    <a:pt x="23" y="9"/>
                    <a:pt x="23" y="9"/>
                    <a:pt x="23" y="9"/>
                  </a:cubicBezTo>
                  <a:cubicBezTo>
                    <a:pt x="24" y="9"/>
                    <a:pt x="24" y="9"/>
                    <a:pt x="24" y="9"/>
                  </a:cubicBezTo>
                  <a:cubicBezTo>
                    <a:pt x="25" y="9"/>
                    <a:pt x="27" y="8"/>
                    <a:pt x="27" y="6"/>
                  </a:cubicBezTo>
                  <a:cubicBezTo>
                    <a:pt x="27" y="5"/>
                    <a:pt x="25" y="3"/>
                    <a:pt x="24" y="3"/>
                  </a:cubicBezTo>
                  <a:cubicBezTo>
                    <a:pt x="23" y="3"/>
                    <a:pt x="23" y="3"/>
                    <a:pt x="23" y="3"/>
                  </a:cubicBezTo>
                  <a:cubicBezTo>
                    <a:pt x="23" y="3"/>
                    <a:pt x="23" y="3"/>
                    <a:pt x="23" y="3"/>
                  </a:cubicBezTo>
                  <a:cubicBezTo>
                    <a:pt x="23" y="1"/>
                    <a:pt x="22" y="0"/>
                    <a:pt x="21" y="0"/>
                  </a:cubicBezTo>
                  <a:cubicBezTo>
                    <a:pt x="19" y="0"/>
                    <a:pt x="18" y="1"/>
                    <a:pt x="18" y="3"/>
                  </a:cubicBezTo>
                  <a:cubicBezTo>
                    <a:pt x="18" y="3"/>
                    <a:pt x="18" y="3"/>
                    <a:pt x="18" y="3"/>
                  </a:cubicBezTo>
                  <a:cubicBezTo>
                    <a:pt x="17" y="3"/>
                    <a:pt x="17" y="3"/>
                    <a:pt x="17" y="3"/>
                  </a:cubicBezTo>
                  <a:cubicBezTo>
                    <a:pt x="16" y="3"/>
                    <a:pt x="14" y="5"/>
                    <a:pt x="14" y="6"/>
                  </a:cubicBezTo>
                  <a:cubicBezTo>
                    <a:pt x="14" y="8"/>
                    <a:pt x="16" y="9"/>
                    <a:pt x="17" y="9"/>
                  </a:cubicBezTo>
                  <a:cubicBezTo>
                    <a:pt x="18" y="9"/>
                    <a:pt x="18" y="9"/>
                    <a:pt x="18" y="9"/>
                  </a:cubicBezTo>
                  <a:cubicBezTo>
                    <a:pt x="18" y="19"/>
                    <a:pt x="18" y="19"/>
                    <a:pt x="18" y="19"/>
                  </a:cubicBezTo>
                  <a:cubicBezTo>
                    <a:pt x="18" y="19"/>
                    <a:pt x="18" y="19"/>
                    <a:pt x="18" y="19"/>
                  </a:cubicBezTo>
                  <a:cubicBezTo>
                    <a:pt x="10" y="19"/>
                    <a:pt x="10" y="19"/>
                    <a:pt x="10" y="19"/>
                  </a:cubicBezTo>
                  <a:cubicBezTo>
                    <a:pt x="10" y="18"/>
                    <a:pt x="10" y="18"/>
                    <a:pt x="10" y="18"/>
                  </a:cubicBezTo>
                  <a:cubicBezTo>
                    <a:pt x="10" y="17"/>
                    <a:pt x="8" y="15"/>
                    <a:pt x="7" y="15"/>
                  </a:cubicBezTo>
                  <a:cubicBezTo>
                    <a:pt x="5" y="15"/>
                    <a:pt x="4" y="17"/>
                    <a:pt x="4" y="18"/>
                  </a:cubicBezTo>
                  <a:cubicBezTo>
                    <a:pt x="4" y="19"/>
                    <a:pt x="4" y="19"/>
                    <a:pt x="4" y="19"/>
                  </a:cubicBezTo>
                  <a:cubicBezTo>
                    <a:pt x="4" y="19"/>
                    <a:pt x="4" y="19"/>
                    <a:pt x="4" y="19"/>
                  </a:cubicBezTo>
                  <a:cubicBezTo>
                    <a:pt x="2" y="19"/>
                    <a:pt x="0" y="20"/>
                    <a:pt x="0" y="21"/>
                  </a:cubicBezTo>
                  <a:cubicBezTo>
                    <a:pt x="0" y="23"/>
                    <a:pt x="2" y="24"/>
                    <a:pt x="4" y="24"/>
                  </a:cubicBezTo>
                  <a:cubicBezTo>
                    <a:pt x="4" y="24"/>
                    <a:pt x="4" y="24"/>
                    <a:pt x="4" y="24"/>
                  </a:cubicBezTo>
                  <a:cubicBezTo>
                    <a:pt x="4" y="25"/>
                    <a:pt x="4" y="25"/>
                    <a:pt x="4" y="25"/>
                  </a:cubicBezTo>
                  <a:cubicBezTo>
                    <a:pt x="4" y="26"/>
                    <a:pt x="5" y="28"/>
                    <a:pt x="7" y="28"/>
                  </a:cubicBezTo>
                  <a:cubicBezTo>
                    <a:pt x="8" y="28"/>
                    <a:pt x="10" y="26"/>
                    <a:pt x="10" y="25"/>
                  </a:cubicBezTo>
                  <a:cubicBezTo>
                    <a:pt x="10" y="24"/>
                    <a:pt x="10" y="24"/>
                    <a:pt x="10" y="24"/>
                  </a:cubicBezTo>
                  <a:cubicBezTo>
                    <a:pt x="18" y="24"/>
                    <a:pt x="18" y="24"/>
                    <a:pt x="18" y="24"/>
                  </a:cubicBezTo>
                  <a:cubicBezTo>
                    <a:pt x="18" y="26"/>
                    <a:pt x="18" y="26"/>
                    <a:pt x="18" y="26"/>
                  </a:cubicBezTo>
                  <a:close/>
                </a:path>
              </a:pathLst>
            </a:custGeom>
            <a:solidFill>
              <a:srgbClr val="E223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6" name="Freeform 12"/>
            <p:cNvSpPr>
              <a:spLocks noEditPoints="1"/>
            </p:cNvSpPr>
            <p:nvPr userDrawn="1"/>
          </p:nvSpPr>
          <p:spPr bwMode="auto">
            <a:xfrm>
              <a:off x="4661" y="504"/>
              <a:ext cx="34" cy="32"/>
            </a:xfrm>
            <a:custGeom>
              <a:avLst/>
              <a:gdLst>
                <a:gd name="T0" fmla="*/ 20 w 34"/>
                <a:gd name="T1" fmla="*/ 0 h 32"/>
                <a:gd name="T2" fmla="*/ 14 w 34"/>
                <a:gd name="T3" fmla="*/ 0 h 32"/>
                <a:gd name="T4" fmla="*/ 0 w 34"/>
                <a:gd name="T5" fmla="*/ 32 h 32"/>
                <a:gd name="T6" fmla="*/ 6 w 34"/>
                <a:gd name="T7" fmla="*/ 32 h 32"/>
                <a:gd name="T8" fmla="*/ 10 w 34"/>
                <a:gd name="T9" fmla="*/ 26 h 32"/>
                <a:gd name="T10" fmla="*/ 26 w 34"/>
                <a:gd name="T11" fmla="*/ 26 h 32"/>
                <a:gd name="T12" fmla="*/ 30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2 w 34"/>
                <a:gd name="T25" fmla="*/ 20 h 32"/>
                <a:gd name="T26" fmla="*/ 18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10" y="26"/>
                  </a:lnTo>
                  <a:lnTo>
                    <a:pt x="26" y="26"/>
                  </a:lnTo>
                  <a:lnTo>
                    <a:pt x="30" y="32"/>
                  </a:lnTo>
                  <a:lnTo>
                    <a:pt x="34" y="32"/>
                  </a:lnTo>
                  <a:lnTo>
                    <a:pt x="20" y="0"/>
                  </a:lnTo>
                  <a:lnTo>
                    <a:pt x="20" y="0"/>
                  </a:lnTo>
                  <a:lnTo>
                    <a:pt x="20" y="0"/>
                  </a:lnTo>
                  <a:close/>
                  <a:moveTo>
                    <a:pt x="24" y="20"/>
                  </a:moveTo>
                  <a:lnTo>
                    <a:pt x="12" y="20"/>
                  </a:lnTo>
                  <a:lnTo>
                    <a:pt x="18" y="6"/>
                  </a:lnTo>
                  <a:lnTo>
                    <a:pt x="24" y="20"/>
                  </a:lnTo>
                  <a:lnTo>
                    <a:pt x="24" y="2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7" name="Freeform 13"/>
            <p:cNvSpPr>
              <a:spLocks/>
            </p:cNvSpPr>
            <p:nvPr userDrawn="1"/>
          </p:nvSpPr>
          <p:spPr bwMode="auto">
            <a:xfrm>
              <a:off x="4697" y="504"/>
              <a:ext cx="28" cy="32"/>
            </a:xfrm>
            <a:custGeom>
              <a:avLst/>
              <a:gdLst>
                <a:gd name="T0" fmla="*/ 11 w 14"/>
                <a:gd name="T1" fmla="*/ 9 h 16"/>
                <a:gd name="T2" fmla="*/ 7 w 14"/>
                <a:gd name="T3" fmla="*/ 14 h 16"/>
                <a:gd name="T4" fmla="*/ 3 w 14"/>
                <a:gd name="T5" fmla="*/ 9 h 16"/>
                <a:gd name="T6" fmla="*/ 3 w 14"/>
                <a:gd name="T7" fmla="*/ 0 h 16"/>
                <a:gd name="T8" fmla="*/ 0 w 14"/>
                <a:gd name="T9" fmla="*/ 0 h 16"/>
                <a:gd name="T10" fmla="*/ 0 w 14"/>
                <a:gd name="T11" fmla="*/ 9 h 16"/>
                <a:gd name="T12" fmla="*/ 7 w 14"/>
                <a:gd name="T13" fmla="*/ 16 h 16"/>
                <a:gd name="T14" fmla="*/ 14 w 14"/>
                <a:gd name="T15" fmla="*/ 9 h 16"/>
                <a:gd name="T16" fmla="*/ 14 w 14"/>
                <a:gd name="T17" fmla="*/ 0 h 16"/>
                <a:gd name="T18" fmla="*/ 11 w 14"/>
                <a:gd name="T19" fmla="*/ 0 h 16"/>
                <a:gd name="T20" fmla="*/ 11 w 14"/>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6">
                  <a:moveTo>
                    <a:pt x="11" y="9"/>
                  </a:moveTo>
                  <a:cubicBezTo>
                    <a:pt x="11" y="12"/>
                    <a:pt x="9" y="14"/>
                    <a:pt x="7" y="14"/>
                  </a:cubicBezTo>
                  <a:cubicBezTo>
                    <a:pt x="5" y="14"/>
                    <a:pt x="3" y="12"/>
                    <a:pt x="3" y="9"/>
                  </a:cubicBezTo>
                  <a:cubicBezTo>
                    <a:pt x="3" y="0"/>
                    <a:pt x="3" y="0"/>
                    <a:pt x="3" y="0"/>
                  </a:cubicBezTo>
                  <a:cubicBezTo>
                    <a:pt x="0" y="0"/>
                    <a:pt x="0" y="0"/>
                    <a:pt x="0" y="0"/>
                  </a:cubicBezTo>
                  <a:cubicBezTo>
                    <a:pt x="0" y="9"/>
                    <a:pt x="0" y="9"/>
                    <a:pt x="0" y="9"/>
                  </a:cubicBezTo>
                  <a:cubicBezTo>
                    <a:pt x="0" y="14"/>
                    <a:pt x="4" y="16"/>
                    <a:pt x="7" y="16"/>
                  </a:cubicBezTo>
                  <a:cubicBezTo>
                    <a:pt x="10" y="16"/>
                    <a:pt x="14" y="14"/>
                    <a:pt x="14" y="9"/>
                  </a:cubicBezTo>
                  <a:cubicBezTo>
                    <a:pt x="14" y="0"/>
                    <a:pt x="14" y="0"/>
                    <a:pt x="14" y="0"/>
                  </a:cubicBezTo>
                  <a:cubicBezTo>
                    <a:pt x="11" y="0"/>
                    <a:pt x="11" y="0"/>
                    <a:pt x="11" y="0"/>
                  </a:cubicBezTo>
                  <a:cubicBezTo>
                    <a:pt x="11" y="9"/>
                    <a:pt x="11" y="9"/>
                    <a:pt x="11" y="9"/>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8" name="Freeform 14"/>
            <p:cNvSpPr>
              <a:spLocks/>
            </p:cNvSpPr>
            <p:nvPr userDrawn="1"/>
          </p:nvSpPr>
          <p:spPr bwMode="auto">
            <a:xfrm>
              <a:off x="4731" y="502"/>
              <a:ext cx="26" cy="34"/>
            </a:xfrm>
            <a:custGeom>
              <a:avLst/>
              <a:gdLst>
                <a:gd name="T0" fmla="*/ 7 w 13"/>
                <a:gd name="T1" fmla="*/ 7 h 17"/>
                <a:gd name="T2" fmla="*/ 3 w 13"/>
                <a:gd name="T3" fmla="*/ 5 h 17"/>
                <a:gd name="T4" fmla="*/ 7 w 13"/>
                <a:gd name="T5" fmla="*/ 3 h 17"/>
                <a:gd name="T6" fmla="*/ 11 w 13"/>
                <a:gd name="T7" fmla="*/ 5 h 17"/>
                <a:gd name="T8" fmla="*/ 11 w 13"/>
                <a:gd name="T9" fmla="*/ 5 h 17"/>
                <a:gd name="T10" fmla="*/ 13 w 13"/>
                <a:gd name="T11" fmla="*/ 4 h 17"/>
                <a:gd name="T12" fmla="*/ 13 w 13"/>
                <a:gd name="T13" fmla="*/ 3 h 17"/>
                <a:gd name="T14" fmla="*/ 7 w 13"/>
                <a:gd name="T15" fmla="*/ 0 h 17"/>
                <a:gd name="T16" fmla="*/ 2 w 13"/>
                <a:gd name="T17" fmla="*/ 2 h 17"/>
                <a:gd name="T18" fmla="*/ 0 w 13"/>
                <a:gd name="T19" fmla="*/ 5 h 17"/>
                <a:gd name="T20" fmla="*/ 7 w 13"/>
                <a:gd name="T21" fmla="*/ 10 h 17"/>
                <a:gd name="T22" fmla="*/ 11 w 13"/>
                <a:gd name="T23" fmla="*/ 12 h 17"/>
                <a:gd name="T24" fmla="*/ 7 w 13"/>
                <a:gd name="T25" fmla="*/ 15 h 17"/>
                <a:gd name="T26" fmla="*/ 2 w 13"/>
                <a:gd name="T27" fmla="*/ 12 h 17"/>
                <a:gd name="T28" fmla="*/ 2 w 13"/>
                <a:gd name="T29" fmla="*/ 12 h 17"/>
                <a:gd name="T30" fmla="*/ 0 w 13"/>
                <a:gd name="T31" fmla="*/ 13 h 17"/>
                <a:gd name="T32" fmla="*/ 0 w 13"/>
                <a:gd name="T33" fmla="*/ 14 h 17"/>
                <a:gd name="T34" fmla="*/ 7 w 13"/>
                <a:gd name="T35" fmla="*/ 17 h 17"/>
                <a:gd name="T36" fmla="*/ 13 w 13"/>
                <a:gd name="T37" fmla="*/ 12 h 17"/>
                <a:gd name="T38" fmla="*/ 7 w 13"/>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17">
                  <a:moveTo>
                    <a:pt x="7" y="7"/>
                  </a:moveTo>
                  <a:cubicBezTo>
                    <a:pt x="5" y="7"/>
                    <a:pt x="3" y="6"/>
                    <a:pt x="3" y="5"/>
                  </a:cubicBezTo>
                  <a:cubicBezTo>
                    <a:pt x="3" y="4"/>
                    <a:pt x="5" y="3"/>
                    <a:pt x="7" y="3"/>
                  </a:cubicBezTo>
                  <a:cubicBezTo>
                    <a:pt x="9" y="3"/>
                    <a:pt x="10" y="3"/>
                    <a:pt x="11" y="5"/>
                  </a:cubicBezTo>
                  <a:cubicBezTo>
                    <a:pt x="11" y="5"/>
                    <a:pt x="11" y="5"/>
                    <a:pt x="11" y="5"/>
                  </a:cubicBezTo>
                  <a:cubicBezTo>
                    <a:pt x="13" y="4"/>
                    <a:pt x="13" y="4"/>
                    <a:pt x="13" y="4"/>
                  </a:cubicBezTo>
                  <a:cubicBezTo>
                    <a:pt x="13" y="3"/>
                    <a:pt x="13" y="3"/>
                    <a:pt x="13" y="3"/>
                  </a:cubicBezTo>
                  <a:cubicBezTo>
                    <a:pt x="12" y="1"/>
                    <a:pt x="10" y="0"/>
                    <a:pt x="7" y="0"/>
                  </a:cubicBezTo>
                  <a:cubicBezTo>
                    <a:pt x="5" y="0"/>
                    <a:pt x="3" y="1"/>
                    <a:pt x="2" y="2"/>
                  </a:cubicBezTo>
                  <a:cubicBezTo>
                    <a:pt x="1" y="3"/>
                    <a:pt x="0" y="4"/>
                    <a:pt x="0" y="5"/>
                  </a:cubicBezTo>
                  <a:cubicBezTo>
                    <a:pt x="0" y="9"/>
                    <a:pt x="4" y="9"/>
                    <a:pt x="7" y="10"/>
                  </a:cubicBezTo>
                  <a:cubicBezTo>
                    <a:pt x="9" y="10"/>
                    <a:pt x="11" y="11"/>
                    <a:pt x="11" y="12"/>
                  </a:cubicBezTo>
                  <a:cubicBezTo>
                    <a:pt x="11" y="15"/>
                    <a:pt x="8" y="15"/>
                    <a:pt x="7" y="15"/>
                  </a:cubicBezTo>
                  <a:cubicBezTo>
                    <a:pt x="5" y="15"/>
                    <a:pt x="3" y="14"/>
                    <a:pt x="2" y="12"/>
                  </a:cubicBezTo>
                  <a:cubicBezTo>
                    <a:pt x="2" y="12"/>
                    <a:pt x="2" y="12"/>
                    <a:pt x="2" y="12"/>
                  </a:cubicBezTo>
                  <a:cubicBezTo>
                    <a:pt x="0" y="13"/>
                    <a:pt x="0" y="13"/>
                    <a:pt x="0" y="13"/>
                  </a:cubicBezTo>
                  <a:cubicBezTo>
                    <a:pt x="0" y="14"/>
                    <a:pt x="0" y="14"/>
                    <a:pt x="0" y="14"/>
                  </a:cubicBezTo>
                  <a:cubicBezTo>
                    <a:pt x="1" y="16"/>
                    <a:pt x="3" y="17"/>
                    <a:pt x="7" y="17"/>
                  </a:cubicBezTo>
                  <a:cubicBezTo>
                    <a:pt x="10" y="17"/>
                    <a:pt x="13" y="16"/>
                    <a:pt x="13" y="12"/>
                  </a:cubicBezTo>
                  <a:cubicBezTo>
                    <a:pt x="13" y="9"/>
                    <a:pt x="10" y="8"/>
                    <a:pt x="7" y="7"/>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9" name="Freeform 15"/>
            <p:cNvSpPr>
              <a:spLocks/>
            </p:cNvSpPr>
            <p:nvPr userDrawn="1"/>
          </p:nvSpPr>
          <p:spPr bwMode="auto">
            <a:xfrm>
              <a:off x="4761" y="504"/>
              <a:ext cx="26" cy="32"/>
            </a:xfrm>
            <a:custGeom>
              <a:avLst/>
              <a:gdLst>
                <a:gd name="T0" fmla="*/ 0 w 26"/>
                <a:gd name="T1" fmla="*/ 4 h 32"/>
                <a:gd name="T2" fmla="*/ 10 w 26"/>
                <a:gd name="T3" fmla="*/ 4 h 32"/>
                <a:gd name="T4" fmla="*/ 10 w 26"/>
                <a:gd name="T5" fmla="*/ 32 h 32"/>
                <a:gd name="T6" fmla="*/ 16 w 26"/>
                <a:gd name="T7" fmla="*/ 32 h 32"/>
                <a:gd name="T8" fmla="*/ 16 w 26"/>
                <a:gd name="T9" fmla="*/ 4 h 32"/>
                <a:gd name="T10" fmla="*/ 26 w 26"/>
                <a:gd name="T11" fmla="*/ 4 h 32"/>
                <a:gd name="T12" fmla="*/ 26 w 26"/>
                <a:gd name="T13" fmla="*/ 0 h 32"/>
                <a:gd name="T14" fmla="*/ 0 w 26"/>
                <a:gd name="T15" fmla="*/ 0 h 32"/>
                <a:gd name="T16" fmla="*/ 0 w 26"/>
                <a:gd name="T17" fmla="*/ 4 h 32"/>
                <a:gd name="T18" fmla="*/ 0 w 26"/>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2">
                  <a:moveTo>
                    <a:pt x="0" y="4"/>
                  </a:moveTo>
                  <a:lnTo>
                    <a:pt x="10" y="4"/>
                  </a:lnTo>
                  <a:lnTo>
                    <a:pt x="10" y="32"/>
                  </a:lnTo>
                  <a:lnTo>
                    <a:pt x="16" y="32"/>
                  </a:lnTo>
                  <a:lnTo>
                    <a:pt x="16" y="4"/>
                  </a:lnTo>
                  <a:lnTo>
                    <a:pt x="26" y="4"/>
                  </a:lnTo>
                  <a:lnTo>
                    <a:pt x="26" y="0"/>
                  </a:lnTo>
                  <a:lnTo>
                    <a:pt x="0" y="0"/>
                  </a:lnTo>
                  <a:lnTo>
                    <a:pt x="0" y="4"/>
                  </a:lnTo>
                  <a:lnTo>
                    <a:pt x="0" y="4"/>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0" name="Freeform 16"/>
            <p:cNvSpPr>
              <a:spLocks noEditPoints="1"/>
            </p:cNvSpPr>
            <p:nvPr userDrawn="1"/>
          </p:nvSpPr>
          <p:spPr bwMode="auto">
            <a:xfrm>
              <a:off x="4793" y="504"/>
              <a:ext cx="28" cy="32"/>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0 w 14"/>
                <a:gd name="T15" fmla="*/ 16 h 16"/>
                <a:gd name="T16" fmla="*/ 14 w 14"/>
                <a:gd name="T17" fmla="*/ 16 h 16"/>
                <a:gd name="T18" fmla="*/ 8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0" y="16"/>
                    <a:pt x="10" y="16"/>
                    <a:pt x="10" y="16"/>
                  </a:cubicBezTo>
                  <a:cubicBezTo>
                    <a:pt x="14" y="16"/>
                    <a:pt x="14" y="16"/>
                    <a:pt x="14" y="16"/>
                  </a:cubicBezTo>
                  <a:cubicBezTo>
                    <a:pt x="8" y="10"/>
                    <a:pt x="8" y="10"/>
                    <a:pt x="8"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1" name="Freeform 17"/>
            <p:cNvSpPr>
              <a:spLocks noEditPoints="1"/>
            </p:cNvSpPr>
            <p:nvPr userDrawn="1"/>
          </p:nvSpPr>
          <p:spPr bwMode="auto">
            <a:xfrm>
              <a:off x="4823" y="504"/>
              <a:ext cx="34" cy="32"/>
            </a:xfrm>
            <a:custGeom>
              <a:avLst/>
              <a:gdLst>
                <a:gd name="T0" fmla="*/ 18 w 34"/>
                <a:gd name="T1" fmla="*/ 0 h 32"/>
                <a:gd name="T2" fmla="*/ 14 w 34"/>
                <a:gd name="T3" fmla="*/ 0 h 32"/>
                <a:gd name="T4" fmla="*/ 0 w 34"/>
                <a:gd name="T5" fmla="*/ 32 h 32"/>
                <a:gd name="T6" fmla="*/ 4 w 34"/>
                <a:gd name="T7" fmla="*/ 32 h 32"/>
                <a:gd name="T8" fmla="*/ 8 w 34"/>
                <a:gd name="T9" fmla="*/ 26 h 32"/>
                <a:gd name="T10" fmla="*/ 24 w 34"/>
                <a:gd name="T11" fmla="*/ 26 h 32"/>
                <a:gd name="T12" fmla="*/ 28 w 34"/>
                <a:gd name="T13" fmla="*/ 32 h 32"/>
                <a:gd name="T14" fmla="*/ 34 w 34"/>
                <a:gd name="T15" fmla="*/ 32 h 32"/>
                <a:gd name="T16" fmla="*/ 20 w 34"/>
                <a:gd name="T17" fmla="*/ 0 h 32"/>
                <a:gd name="T18" fmla="*/ 18 w 34"/>
                <a:gd name="T19" fmla="*/ 0 h 32"/>
                <a:gd name="T20" fmla="*/ 18 w 34"/>
                <a:gd name="T21" fmla="*/ 0 h 32"/>
                <a:gd name="T22" fmla="*/ 22 w 34"/>
                <a:gd name="T23" fmla="*/ 20 h 32"/>
                <a:gd name="T24" fmla="*/ 10 w 34"/>
                <a:gd name="T25" fmla="*/ 20 h 32"/>
                <a:gd name="T26" fmla="*/ 16 w 34"/>
                <a:gd name="T27" fmla="*/ 6 h 32"/>
                <a:gd name="T28" fmla="*/ 22 w 34"/>
                <a:gd name="T29" fmla="*/ 20 h 32"/>
                <a:gd name="T30" fmla="*/ 22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18" y="0"/>
                  </a:moveTo>
                  <a:lnTo>
                    <a:pt x="14" y="0"/>
                  </a:lnTo>
                  <a:lnTo>
                    <a:pt x="0" y="32"/>
                  </a:lnTo>
                  <a:lnTo>
                    <a:pt x="4" y="32"/>
                  </a:lnTo>
                  <a:lnTo>
                    <a:pt x="8" y="26"/>
                  </a:lnTo>
                  <a:lnTo>
                    <a:pt x="24" y="26"/>
                  </a:lnTo>
                  <a:lnTo>
                    <a:pt x="28" y="32"/>
                  </a:lnTo>
                  <a:lnTo>
                    <a:pt x="34" y="32"/>
                  </a:lnTo>
                  <a:lnTo>
                    <a:pt x="20" y="0"/>
                  </a:lnTo>
                  <a:lnTo>
                    <a:pt x="18" y="0"/>
                  </a:lnTo>
                  <a:lnTo>
                    <a:pt x="18" y="0"/>
                  </a:lnTo>
                  <a:close/>
                  <a:moveTo>
                    <a:pt x="22" y="20"/>
                  </a:moveTo>
                  <a:lnTo>
                    <a:pt x="10" y="20"/>
                  </a:lnTo>
                  <a:lnTo>
                    <a:pt x="16" y="6"/>
                  </a:lnTo>
                  <a:lnTo>
                    <a:pt x="22" y="20"/>
                  </a:lnTo>
                  <a:lnTo>
                    <a:pt x="22" y="2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2" name="Freeform 18"/>
            <p:cNvSpPr>
              <a:spLocks/>
            </p:cNvSpPr>
            <p:nvPr userDrawn="1"/>
          </p:nvSpPr>
          <p:spPr bwMode="auto">
            <a:xfrm>
              <a:off x="4861" y="504"/>
              <a:ext cx="22" cy="32"/>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3" name="Freeform 19"/>
            <p:cNvSpPr>
              <a:spLocks/>
            </p:cNvSpPr>
            <p:nvPr userDrawn="1"/>
          </p:nvSpPr>
          <p:spPr bwMode="auto">
            <a:xfrm>
              <a:off x="4889" y="504"/>
              <a:ext cx="4" cy="32"/>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4" name="Freeform 20"/>
            <p:cNvSpPr>
              <a:spLocks noEditPoints="1"/>
            </p:cNvSpPr>
            <p:nvPr userDrawn="1"/>
          </p:nvSpPr>
          <p:spPr bwMode="auto">
            <a:xfrm>
              <a:off x="4899" y="504"/>
              <a:ext cx="34" cy="32"/>
            </a:xfrm>
            <a:custGeom>
              <a:avLst/>
              <a:gdLst>
                <a:gd name="T0" fmla="*/ 20 w 34"/>
                <a:gd name="T1" fmla="*/ 0 h 32"/>
                <a:gd name="T2" fmla="*/ 14 w 34"/>
                <a:gd name="T3" fmla="*/ 0 h 32"/>
                <a:gd name="T4" fmla="*/ 0 w 34"/>
                <a:gd name="T5" fmla="*/ 32 h 32"/>
                <a:gd name="T6" fmla="*/ 6 w 34"/>
                <a:gd name="T7" fmla="*/ 32 h 32"/>
                <a:gd name="T8" fmla="*/ 8 w 34"/>
                <a:gd name="T9" fmla="*/ 26 h 32"/>
                <a:gd name="T10" fmla="*/ 26 w 34"/>
                <a:gd name="T11" fmla="*/ 26 h 32"/>
                <a:gd name="T12" fmla="*/ 28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0 w 34"/>
                <a:gd name="T25" fmla="*/ 20 h 32"/>
                <a:gd name="T26" fmla="*/ 18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8" y="26"/>
                  </a:lnTo>
                  <a:lnTo>
                    <a:pt x="26" y="26"/>
                  </a:lnTo>
                  <a:lnTo>
                    <a:pt x="28" y="32"/>
                  </a:lnTo>
                  <a:lnTo>
                    <a:pt x="34" y="32"/>
                  </a:lnTo>
                  <a:lnTo>
                    <a:pt x="20" y="0"/>
                  </a:lnTo>
                  <a:lnTo>
                    <a:pt x="20" y="0"/>
                  </a:lnTo>
                  <a:lnTo>
                    <a:pt x="20" y="0"/>
                  </a:lnTo>
                  <a:close/>
                  <a:moveTo>
                    <a:pt x="24" y="20"/>
                  </a:moveTo>
                  <a:lnTo>
                    <a:pt x="10" y="20"/>
                  </a:lnTo>
                  <a:lnTo>
                    <a:pt x="18" y="6"/>
                  </a:lnTo>
                  <a:lnTo>
                    <a:pt x="24" y="20"/>
                  </a:lnTo>
                  <a:lnTo>
                    <a:pt x="24" y="2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5" name="Freeform 21"/>
            <p:cNvSpPr>
              <a:spLocks/>
            </p:cNvSpPr>
            <p:nvPr userDrawn="1"/>
          </p:nvSpPr>
          <p:spPr bwMode="auto">
            <a:xfrm>
              <a:off x="4939" y="504"/>
              <a:ext cx="26" cy="32"/>
            </a:xfrm>
            <a:custGeom>
              <a:avLst/>
              <a:gdLst>
                <a:gd name="T0" fmla="*/ 22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2 w 26"/>
                <a:gd name="T19" fmla="*/ 0 h 32"/>
                <a:gd name="T20" fmla="*/ 22 w 26"/>
                <a:gd name="T21" fmla="*/ 22 h 32"/>
                <a:gd name="T22" fmla="*/ 22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2" y="22"/>
                  </a:moveTo>
                  <a:lnTo>
                    <a:pt x="2" y="0"/>
                  </a:lnTo>
                  <a:lnTo>
                    <a:pt x="0" y="0"/>
                  </a:lnTo>
                  <a:lnTo>
                    <a:pt x="0" y="32"/>
                  </a:lnTo>
                  <a:lnTo>
                    <a:pt x="4" y="32"/>
                  </a:lnTo>
                  <a:lnTo>
                    <a:pt x="4" y="10"/>
                  </a:lnTo>
                  <a:lnTo>
                    <a:pt x="22" y="32"/>
                  </a:lnTo>
                  <a:lnTo>
                    <a:pt x="26" y="32"/>
                  </a:lnTo>
                  <a:lnTo>
                    <a:pt x="26" y="0"/>
                  </a:lnTo>
                  <a:lnTo>
                    <a:pt x="22" y="0"/>
                  </a:lnTo>
                  <a:lnTo>
                    <a:pt x="22" y="22"/>
                  </a:lnTo>
                  <a:lnTo>
                    <a:pt x="22" y="2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6" name="Freeform 22"/>
            <p:cNvSpPr>
              <a:spLocks/>
            </p:cNvSpPr>
            <p:nvPr userDrawn="1"/>
          </p:nvSpPr>
          <p:spPr bwMode="auto">
            <a:xfrm>
              <a:off x="4989" y="502"/>
              <a:ext cx="30" cy="34"/>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2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4" y="15"/>
                    <a:pt x="3" y="12"/>
                    <a:pt x="3" y="9"/>
                  </a:cubicBezTo>
                  <a:cubicBezTo>
                    <a:pt x="3" y="6"/>
                    <a:pt x="4"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2"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7" name="Freeform 23"/>
            <p:cNvSpPr>
              <a:spLocks noEditPoints="1"/>
            </p:cNvSpPr>
            <p:nvPr userDrawn="1"/>
          </p:nvSpPr>
          <p:spPr bwMode="auto">
            <a:xfrm>
              <a:off x="5021" y="504"/>
              <a:ext cx="34" cy="32"/>
            </a:xfrm>
            <a:custGeom>
              <a:avLst/>
              <a:gdLst>
                <a:gd name="T0" fmla="*/ 20 w 34"/>
                <a:gd name="T1" fmla="*/ 0 h 32"/>
                <a:gd name="T2" fmla="*/ 14 w 34"/>
                <a:gd name="T3" fmla="*/ 0 h 32"/>
                <a:gd name="T4" fmla="*/ 0 w 34"/>
                <a:gd name="T5" fmla="*/ 32 h 32"/>
                <a:gd name="T6" fmla="*/ 6 w 34"/>
                <a:gd name="T7" fmla="*/ 32 h 32"/>
                <a:gd name="T8" fmla="*/ 8 w 34"/>
                <a:gd name="T9" fmla="*/ 26 h 32"/>
                <a:gd name="T10" fmla="*/ 26 w 34"/>
                <a:gd name="T11" fmla="*/ 26 h 32"/>
                <a:gd name="T12" fmla="*/ 28 w 34"/>
                <a:gd name="T13" fmla="*/ 32 h 32"/>
                <a:gd name="T14" fmla="*/ 34 w 34"/>
                <a:gd name="T15" fmla="*/ 32 h 32"/>
                <a:gd name="T16" fmla="*/ 20 w 34"/>
                <a:gd name="T17" fmla="*/ 0 h 32"/>
                <a:gd name="T18" fmla="*/ 20 w 34"/>
                <a:gd name="T19" fmla="*/ 0 h 32"/>
                <a:gd name="T20" fmla="*/ 20 w 34"/>
                <a:gd name="T21" fmla="*/ 0 h 32"/>
                <a:gd name="T22" fmla="*/ 24 w 34"/>
                <a:gd name="T23" fmla="*/ 20 h 32"/>
                <a:gd name="T24" fmla="*/ 10 w 34"/>
                <a:gd name="T25" fmla="*/ 20 h 32"/>
                <a:gd name="T26" fmla="*/ 16 w 34"/>
                <a:gd name="T27" fmla="*/ 6 h 32"/>
                <a:gd name="T28" fmla="*/ 24 w 34"/>
                <a:gd name="T29" fmla="*/ 20 h 32"/>
                <a:gd name="T30" fmla="*/ 24 w 34"/>
                <a:gd name="T3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2">
                  <a:moveTo>
                    <a:pt x="20" y="0"/>
                  </a:moveTo>
                  <a:lnTo>
                    <a:pt x="14" y="0"/>
                  </a:lnTo>
                  <a:lnTo>
                    <a:pt x="0" y="32"/>
                  </a:lnTo>
                  <a:lnTo>
                    <a:pt x="6" y="32"/>
                  </a:lnTo>
                  <a:lnTo>
                    <a:pt x="8" y="26"/>
                  </a:lnTo>
                  <a:lnTo>
                    <a:pt x="26" y="26"/>
                  </a:lnTo>
                  <a:lnTo>
                    <a:pt x="28" y="32"/>
                  </a:lnTo>
                  <a:lnTo>
                    <a:pt x="34" y="32"/>
                  </a:lnTo>
                  <a:lnTo>
                    <a:pt x="20" y="0"/>
                  </a:lnTo>
                  <a:lnTo>
                    <a:pt x="20" y="0"/>
                  </a:lnTo>
                  <a:lnTo>
                    <a:pt x="20" y="0"/>
                  </a:lnTo>
                  <a:close/>
                  <a:moveTo>
                    <a:pt x="24" y="20"/>
                  </a:moveTo>
                  <a:lnTo>
                    <a:pt x="10" y="20"/>
                  </a:lnTo>
                  <a:lnTo>
                    <a:pt x="16" y="6"/>
                  </a:lnTo>
                  <a:lnTo>
                    <a:pt x="24" y="20"/>
                  </a:lnTo>
                  <a:lnTo>
                    <a:pt x="24" y="2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8" name="Freeform 24"/>
            <p:cNvSpPr>
              <a:spLocks/>
            </p:cNvSpPr>
            <p:nvPr userDrawn="1"/>
          </p:nvSpPr>
          <p:spPr bwMode="auto">
            <a:xfrm>
              <a:off x="5053" y="504"/>
              <a:ext cx="28" cy="32"/>
            </a:xfrm>
            <a:custGeom>
              <a:avLst/>
              <a:gdLst>
                <a:gd name="T0" fmla="*/ 0 w 28"/>
                <a:gd name="T1" fmla="*/ 4 h 32"/>
                <a:gd name="T2" fmla="*/ 12 w 28"/>
                <a:gd name="T3" fmla="*/ 4 h 32"/>
                <a:gd name="T4" fmla="*/ 12 w 28"/>
                <a:gd name="T5" fmla="*/ 32 h 32"/>
                <a:gd name="T6" fmla="*/ 16 w 28"/>
                <a:gd name="T7" fmla="*/ 32 h 32"/>
                <a:gd name="T8" fmla="*/ 16 w 28"/>
                <a:gd name="T9" fmla="*/ 4 h 32"/>
                <a:gd name="T10" fmla="*/ 28 w 28"/>
                <a:gd name="T11" fmla="*/ 4 h 32"/>
                <a:gd name="T12" fmla="*/ 28 w 28"/>
                <a:gd name="T13" fmla="*/ 0 h 32"/>
                <a:gd name="T14" fmla="*/ 0 w 28"/>
                <a:gd name="T15" fmla="*/ 0 h 32"/>
                <a:gd name="T16" fmla="*/ 0 w 28"/>
                <a:gd name="T17" fmla="*/ 4 h 32"/>
                <a:gd name="T18" fmla="*/ 0 w 28"/>
                <a:gd name="T19"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32">
                  <a:moveTo>
                    <a:pt x="0" y="4"/>
                  </a:moveTo>
                  <a:lnTo>
                    <a:pt x="12" y="4"/>
                  </a:lnTo>
                  <a:lnTo>
                    <a:pt x="12" y="32"/>
                  </a:lnTo>
                  <a:lnTo>
                    <a:pt x="16" y="32"/>
                  </a:lnTo>
                  <a:lnTo>
                    <a:pt x="16" y="4"/>
                  </a:lnTo>
                  <a:lnTo>
                    <a:pt x="28" y="4"/>
                  </a:lnTo>
                  <a:lnTo>
                    <a:pt x="28" y="0"/>
                  </a:lnTo>
                  <a:lnTo>
                    <a:pt x="0" y="0"/>
                  </a:lnTo>
                  <a:lnTo>
                    <a:pt x="0" y="4"/>
                  </a:lnTo>
                  <a:lnTo>
                    <a:pt x="0" y="4"/>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9" name="Freeform 25"/>
            <p:cNvSpPr>
              <a:spLocks/>
            </p:cNvSpPr>
            <p:nvPr userDrawn="1"/>
          </p:nvSpPr>
          <p:spPr bwMode="auto">
            <a:xfrm>
              <a:off x="5085" y="504"/>
              <a:ext cx="28" cy="32"/>
            </a:xfrm>
            <a:custGeom>
              <a:avLst/>
              <a:gdLst>
                <a:gd name="T0" fmla="*/ 22 w 28"/>
                <a:gd name="T1" fmla="*/ 12 h 32"/>
                <a:gd name="T2" fmla="*/ 6 w 28"/>
                <a:gd name="T3" fmla="*/ 12 h 32"/>
                <a:gd name="T4" fmla="*/ 6 w 28"/>
                <a:gd name="T5" fmla="*/ 0 h 32"/>
                <a:gd name="T6" fmla="*/ 0 w 28"/>
                <a:gd name="T7" fmla="*/ 0 h 32"/>
                <a:gd name="T8" fmla="*/ 0 w 28"/>
                <a:gd name="T9" fmla="*/ 32 h 32"/>
                <a:gd name="T10" fmla="*/ 6 w 28"/>
                <a:gd name="T11" fmla="*/ 32 h 32"/>
                <a:gd name="T12" fmla="*/ 6 w 28"/>
                <a:gd name="T13" fmla="*/ 18 h 32"/>
                <a:gd name="T14" fmla="*/ 22 w 28"/>
                <a:gd name="T15" fmla="*/ 18 h 32"/>
                <a:gd name="T16" fmla="*/ 22 w 28"/>
                <a:gd name="T17" fmla="*/ 32 h 32"/>
                <a:gd name="T18" fmla="*/ 28 w 28"/>
                <a:gd name="T19" fmla="*/ 32 h 32"/>
                <a:gd name="T20" fmla="*/ 28 w 28"/>
                <a:gd name="T21" fmla="*/ 0 h 32"/>
                <a:gd name="T22" fmla="*/ 22 w 28"/>
                <a:gd name="T23" fmla="*/ 0 h 32"/>
                <a:gd name="T24" fmla="*/ 22 w 28"/>
                <a:gd name="T25" fmla="*/ 12 h 32"/>
                <a:gd name="T26" fmla="*/ 22 w 28"/>
                <a:gd name="T27"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32">
                  <a:moveTo>
                    <a:pt x="22" y="12"/>
                  </a:moveTo>
                  <a:lnTo>
                    <a:pt x="6" y="12"/>
                  </a:lnTo>
                  <a:lnTo>
                    <a:pt x="6" y="0"/>
                  </a:lnTo>
                  <a:lnTo>
                    <a:pt x="0" y="0"/>
                  </a:lnTo>
                  <a:lnTo>
                    <a:pt x="0" y="32"/>
                  </a:lnTo>
                  <a:lnTo>
                    <a:pt x="6" y="32"/>
                  </a:lnTo>
                  <a:lnTo>
                    <a:pt x="6" y="18"/>
                  </a:lnTo>
                  <a:lnTo>
                    <a:pt x="22" y="18"/>
                  </a:lnTo>
                  <a:lnTo>
                    <a:pt x="22" y="32"/>
                  </a:lnTo>
                  <a:lnTo>
                    <a:pt x="28" y="32"/>
                  </a:lnTo>
                  <a:lnTo>
                    <a:pt x="28" y="0"/>
                  </a:lnTo>
                  <a:lnTo>
                    <a:pt x="22" y="0"/>
                  </a:lnTo>
                  <a:lnTo>
                    <a:pt x="22" y="12"/>
                  </a:lnTo>
                  <a:lnTo>
                    <a:pt x="22" y="1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0" name="Freeform 26"/>
            <p:cNvSpPr>
              <a:spLocks noEditPoints="1"/>
            </p:cNvSpPr>
            <p:nvPr userDrawn="1"/>
          </p:nvSpPr>
          <p:spPr bwMode="auto">
            <a:xfrm>
              <a:off x="5119" y="502"/>
              <a:ext cx="32" cy="34"/>
            </a:xfrm>
            <a:custGeom>
              <a:avLst/>
              <a:gdLst>
                <a:gd name="T0" fmla="*/ 8 w 16"/>
                <a:gd name="T1" fmla="*/ 0 h 17"/>
                <a:gd name="T2" fmla="*/ 0 w 16"/>
                <a:gd name="T3" fmla="*/ 9 h 17"/>
                <a:gd name="T4" fmla="*/ 8 w 16"/>
                <a:gd name="T5" fmla="*/ 17 h 17"/>
                <a:gd name="T6" fmla="*/ 16 w 16"/>
                <a:gd name="T7" fmla="*/ 9 h 17"/>
                <a:gd name="T8" fmla="*/ 8 w 16"/>
                <a:gd name="T9" fmla="*/ 0 h 17"/>
                <a:gd name="T10" fmla="*/ 8 w 16"/>
                <a:gd name="T11" fmla="*/ 15 h 17"/>
                <a:gd name="T12" fmla="*/ 2 w 16"/>
                <a:gd name="T13" fmla="*/ 9 h 17"/>
                <a:gd name="T14" fmla="*/ 8 w 16"/>
                <a:gd name="T15" fmla="*/ 3 h 17"/>
                <a:gd name="T16" fmla="*/ 14 w 16"/>
                <a:gd name="T17" fmla="*/ 9 h 17"/>
                <a:gd name="T18" fmla="*/ 8 w 16"/>
                <a:gd name="T19"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0"/>
                  </a:moveTo>
                  <a:cubicBezTo>
                    <a:pt x="3" y="0"/>
                    <a:pt x="0" y="4"/>
                    <a:pt x="0" y="9"/>
                  </a:cubicBezTo>
                  <a:cubicBezTo>
                    <a:pt x="0" y="13"/>
                    <a:pt x="2" y="17"/>
                    <a:pt x="8" y="17"/>
                  </a:cubicBezTo>
                  <a:cubicBezTo>
                    <a:pt x="14" y="17"/>
                    <a:pt x="16" y="13"/>
                    <a:pt x="16" y="9"/>
                  </a:cubicBezTo>
                  <a:cubicBezTo>
                    <a:pt x="16" y="5"/>
                    <a:pt x="14" y="0"/>
                    <a:pt x="8" y="0"/>
                  </a:cubicBezTo>
                  <a:close/>
                  <a:moveTo>
                    <a:pt x="8" y="15"/>
                  </a:moveTo>
                  <a:cubicBezTo>
                    <a:pt x="4" y="15"/>
                    <a:pt x="2" y="12"/>
                    <a:pt x="2" y="9"/>
                  </a:cubicBezTo>
                  <a:cubicBezTo>
                    <a:pt x="2" y="6"/>
                    <a:pt x="4" y="3"/>
                    <a:pt x="8" y="3"/>
                  </a:cubicBezTo>
                  <a:cubicBezTo>
                    <a:pt x="12" y="3"/>
                    <a:pt x="14" y="6"/>
                    <a:pt x="14" y="9"/>
                  </a:cubicBezTo>
                  <a:cubicBezTo>
                    <a:pt x="14" y="12"/>
                    <a:pt x="12" y="15"/>
                    <a:pt x="8" y="15"/>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1" name="Freeform 27"/>
            <p:cNvSpPr>
              <a:spLocks/>
            </p:cNvSpPr>
            <p:nvPr userDrawn="1"/>
          </p:nvSpPr>
          <p:spPr bwMode="auto">
            <a:xfrm>
              <a:off x="5157" y="504"/>
              <a:ext cx="22" cy="32"/>
            </a:xfrm>
            <a:custGeom>
              <a:avLst/>
              <a:gdLst>
                <a:gd name="T0" fmla="*/ 6 w 22"/>
                <a:gd name="T1" fmla="*/ 0 h 32"/>
                <a:gd name="T2" fmla="*/ 0 w 22"/>
                <a:gd name="T3" fmla="*/ 0 h 32"/>
                <a:gd name="T4" fmla="*/ 0 w 22"/>
                <a:gd name="T5" fmla="*/ 32 h 32"/>
                <a:gd name="T6" fmla="*/ 22 w 22"/>
                <a:gd name="T7" fmla="*/ 32 h 32"/>
                <a:gd name="T8" fmla="*/ 22 w 22"/>
                <a:gd name="T9" fmla="*/ 28 h 32"/>
                <a:gd name="T10" fmla="*/ 6 w 22"/>
                <a:gd name="T11" fmla="*/ 28 h 32"/>
                <a:gd name="T12" fmla="*/ 6 w 22"/>
                <a:gd name="T13" fmla="*/ 0 h 32"/>
                <a:gd name="T14" fmla="*/ 6 w 22"/>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2">
                  <a:moveTo>
                    <a:pt x="6" y="0"/>
                  </a:moveTo>
                  <a:lnTo>
                    <a:pt x="0" y="0"/>
                  </a:lnTo>
                  <a:lnTo>
                    <a:pt x="0" y="32"/>
                  </a:lnTo>
                  <a:lnTo>
                    <a:pt x="22" y="32"/>
                  </a:lnTo>
                  <a:lnTo>
                    <a:pt x="22" y="28"/>
                  </a:lnTo>
                  <a:lnTo>
                    <a:pt x="6" y="28"/>
                  </a:lnTo>
                  <a:lnTo>
                    <a:pt x="6" y="0"/>
                  </a:lnTo>
                  <a:lnTo>
                    <a:pt x="6"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2" name="Freeform 28"/>
            <p:cNvSpPr>
              <a:spLocks/>
            </p:cNvSpPr>
            <p:nvPr userDrawn="1"/>
          </p:nvSpPr>
          <p:spPr bwMode="auto">
            <a:xfrm>
              <a:off x="5185" y="504"/>
              <a:ext cx="4" cy="32"/>
            </a:xfrm>
            <a:custGeom>
              <a:avLst/>
              <a:gdLst>
                <a:gd name="T0" fmla="*/ 0 w 4"/>
                <a:gd name="T1" fmla="*/ 32 h 32"/>
                <a:gd name="T2" fmla="*/ 4 w 4"/>
                <a:gd name="T3" fmla="*/ 32 h 32"/>
                <a:gd name="T4" fmla="*/ 4 w 4"/>
                <a:gd name="T5" fmla="*/ 0 h 32"/>
                <a:gd name="T6" fmla="*/ 0 w 4"/>
                <a:gd name="T7" fmla="*/ 0 h 32"/>
                <a:gd name="T8" fmla="*/ 0 w 4"/>
                <a:gd name="T9" fmla="*/ 32 h 32"/>
                <a:gd name="T10" fmla="*/ 0 w 4"/>
                <a:gd name="T11" fmla="*/ 32 h 32"/>
              </a:gdLst>
              <a:ahLst/>
              <a:cxnLst>
                <a:cxn ang="0">
                  <a:pos x="T0" y="T1"/>
                </a:cxn>
                <a:cxn ang="0">
                  <a:pos x="T2" y="T3"/>
                </a:cxn>
                <a:cxn ang="0">
                  <a:pos x="T4" y="T5"/>
                </a:cxn>
                <a:cxn ang="0">
                  <a:pos x="T6" y="T7"/>
                </a:cxn>
                <a:cxn ang="0">
                  <a:pos x="T8" y="T9"/>
                </a:cxn>
                <a:cxn ang="0">
                  <a:pos x="T10" y="T11"/>
                </a:cxn>
              </a:cxnLst>
              <a:rect l="0" t="0" r="r" b="b"/>
              <a:pathLst>
                <a:path w="4" h="32">
                  <a:moveTo>
                    <a:pt x="0" y="32"/>
                  </a:moveTo>
                  <a:lnTo>
                    <a:pt x="4" y="32"/>
                  </a:lnTo>
                  <a:lnTo>
                    <a:pt x="4" y="0"/>
                  </a:lnTo>
                  <a:lnTo>
                    <a:pt x="0" y="0"/>
                  </a:lnTo>
                  <a:lnTo>
                    <a:pt x="0" y="32"/>
                  </a:lnTo>
                  <a:lnTo>
                    <a:pt x="0" y="3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3" name="Freeform 29"/>
            <p:cNvSpPr>
              <a:spLocks/>
            </p:cNvSpPr>
            <p:nvPr userDrawn="1"/>
          </p:nvSpPr>
          <p:spPr bwMode="auto">
            <a:xfrm>
              <a:off x="5195" y="502"/>
              <a:ext cx="30" cy="34"/>
            </a:xfrm>
            <a:custGeom>
              <a:avLst/>
              <a:gdLst>
                <a:gd name="T0" fmla="*/ 13 w 15"/>
                <a:gd name="T1" fmla="*/ 13 h 17"/>
                <a:gd name="T2" fmla="*/ 9 w 15"/>
                <a:gd name="T3" fmla="*/ 15 h 17"/>
                <a:gd name="T4" fmla="*/ 3 w 15"/>
                <a:gd name="T5" fmla="*/ 9 h 17"/>
                <a:gd name="T6" fmla="*/ 9 w 15"/>
                <a:gd name="T7" fmla="*/ 3 h 17"/>
                <a:gd name="T8" fmla="*/ 13 w 15"/>
                <a:gd name="T9" fmla="*/ 5 h 17"/>
                <a:gd name="T10" fmla="*/ 13 w 15"/>
                <a:gd name="T11" fmla="*/ 5 h 17"/>
                <a:gd name="T12" fmla="*/ 15 w 15"/>
                <a:gd name="T13" fmla="*/ 3 h 17"/>
                <a:gd name="T14" fmla="*/ 15 w 15"/>
                <a:gd name="T15" fmla="*/ 3 h 17"/>
                <a:gd name="T16" fmla="*/ 9 w 15"/>
                <a:gd name="T17" fmla="*/ 0 h 17"/>
                <a:gd name="T18" fmla="*/ 3 w 15"/>
                <a:gd name="T19" fmla="*/ 3 h 17"/>
                <a:gd name="T20" fmla="*/ 0 w 15"/>
                <a:gd name="T21" fmla="*/ 9 h 17"/>
                <a:gd name="T22" fmla="*/ 9 w 15"/>
                <a:gd name="T23" fmla="*/ 17 h 17"/>
                <a:gd name="T24" fmla="*/ 15 w 15"/>
                <a:gd name="T25" fmla="*/ 15 h 17"/>
                <a:gd name="T26" fmla="*/ 15 w 15"/>
                <a:gd name="T27" fmla="*/ 15 h 17"/>
                <a:gd name="T28" fmla="*/ 13 w 15"/>
                <a:gd name="T29" fmla="*/ 13 h 17"/>
                <a:gd name="T30" fmla="*/ 13 w 15"/>
                <a:gd name="T31"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7">
                  <a:moveTo>
                    <a:pt x="13" y="13"/>
                  </a:moveTo>
                  <a:cubicBezTo>
                    <a:pt x="12" y="14"/>
                    <a:pt x="10" y="15"/>
                    <a:pt x="9" y="15"/>
                  </a:cubicBezTo>
                  <a:cubicBezTo>
                    <a:pt x="5" y="15"/>
                    <a:pt x="3" y="12"/>
                    <a:pt x="3" y="9"/>
                  </a:cubicBezTo>
                  <a:cubicBezTo>
                    <a:pt x="3" y="6"/>
                    <a:pt x="5" y="3"/>
                    <a:pt x="9" y="3"/>
                  </a:cubicBezTo>
                  <a:cubicBezTo>
                    <a:pt x="10" y="3"/>
                    <a:pt x="12" y="3"/>
                    <a:pt x="13" y="5"/>
                  </a:cubicBezTo>
                  <a:cubicBezTo>
                    <a:pt x="13" y="5"/>
                    <a:pt x="13" y="5"/>
                    <a:pt x="13" y="5"/>
                  </a:cubicBezTo>
                  <a:cubicBezTo>
                    <a:pt x="15" y="3"/>
                    <a:pt x="15" y="3"/>
                    <a:pt x="15" y="3"/>
                  </a:cubicBezTo>
                  <a:cubicBezTo>
                    <a:pt x="15" y="3"/>
                    <a:pt x="15" y="3"/>
                    <a:pt x="15" y="3"/>
                  </a:cubicBezTo>
                  <a:cubicBezTo>
                    <a:pt x="13" y="1"/>
                    <a:pt x="11" y="0"/>
                    <a:pt x="9" y="0"/>
                  </a:cubicBezTo>
                  <a:cubicBezTo>
                    <a:pt x="6" y="0"/>
                    <a:pt x="4" y="1"/>
                    <a:pt x="3" y="3"/>
                  </a:cubicBezTo>
                  <a:cubicBezTo>
                    <a:pt x="1" y="4"/>
                    <a:pt x="0" y="7"/>
                    <a:pt x="0" y="9"/>
                  </a:cubicBezTo>
                  <a:cubicBezTo>
                    <a:pt x="0" y="13"/>
                    <a:pt x="3" y="17"/>
                    <a:pt x="9" y="17"/>
                  </a:cubicBezTo>
                  <a:cubicBezTo>
                    <a:pt x="11" y="17"/>
                    <a:pt x="13" y="16"/>
                    <a:pt x="15" y="15"/>
                  </a:cubicBezTo>
                  <a:cubicBezTo>
                    <a:pt x="15" y="15"/>
                    <a:pt x="15" y="15"/>
                    <a:pt x="15" y="15"/>
                  </a:cubicBezTo>
                  <a:cubicBezTo>
                    <a:pt x="13" y="13"/>
                    <a:pt x="13" y="13"/>
                    <a:pt x="13" y="13"/>
                  </a:cubicBezTo>
                  <a:cubicBezTo>
                    <a:pt x="13" y="13"/>
                    <a:pt x="13" y="13"/>
                    <a:pt x="13" y="13"/>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4" name="Freeform 30"/>
            <p:cNvSpPr>
              <a:spLocks/>
            </p:cNvSpPr>
            <p:nvPr userDrawn="1"/>
          </p:nvSpPr>
          <p:spPr bwMode="auto">
            <a:xfrm>
              <a:off x="5247" y="504"/>
              <a:ext cx="26" cy="32"/>
            </a:xfrm>
            <a:custGeom>
              <a:avLst/>
              <a:gdLst>
                <a:gd name="T0" fmla="*/ 11 w 13"/>
                <a:gd name="T1" fmla="*/ 9 h 16"/>
                <a:gd name="T2" fmla="*/ 7 w 13"/>
                <a:gd name="T3" fmla="*/ 14 h 16"/>
                <a:gd name="T4" fmla="*/ 2 w 13"/>
                <a:gd name="T5" fmla="*/ 9 h 16"/>
                <a:gd name="T6" fmla="*/ 2 w 13"/>
                <a:gd name="T7" fmla="*/ 0 h 16"/>
                <a:gd name="T8" fmla="*/ 0 w 13"/>
                <a:gd name="T9" fmla="*/ 0 h 16"/>
                <a:gd name="T10" fmla="*/ 0 w 13"/>
                <a:gd name="T11" fmla="*/ 9 h 16"/>
                <a:gd name="T12" fmla="*/ 7 w 13"/>
                <a:gd name="T13" fmla="*/ 16 h 16"/>
                <a:gd name="T14" fmla="*/ 13 w 13"/>
                <a:gd name="T15" fmla="*/ 9 h 16"/>
                <a:gd name="T16" fmla="*/ 13 w 13"/>
                <a:gd name="T17" fmla="*/ 0 h 16"/>
                <a:gd name="T18" fmla="*/ 11 w 13"/>
                <a:gd name="T19" fmla="*/ 0 h 16"/>
                <a:gd name="T20" fmla="*/ 11 w 13"/>
                <a:gd name="T21"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6">
                  <a:moveTo>
                    <a:pt x="11" y="9"/>
                  </a:moveTo>
                  <a:cubicBezTo>
                    <a:pt x="11" y="12"/>
                    <a:pt x="9" y="14"/>
                    <a:pt x="7" y="14"/>
                  </a:cubicBezTo>
                  <a:cubicBezTo>
                    <a:pt x="5" y="14"/>
                    <a:pt x="2" y="12"/>
                    <a:pt x="2" y="9"/>
                  </a:cubicBezTo>
                  <a:cubicBezTo>
                    <a:pt x="2" y="0"/>
                    <a:pt x="2" y="0"/>
                    <a:pt x="2" y="0"/>
                  </a:cubicBezTo>
                  <a:cubicBezTo>
                    <a:pt x="0" y="0"/>
                    <a:pt x="0" y="0"/>
                    <a:pt x="0" y="0"/>
                  </a:cubicBezTo>
                  <a:cubicBezTo>
                    <a:pt x="0" y="9"/>
                    <a:pt x="0" y="9"/>
                    <a:pt x="0" y="9"/>
                  </a:cubicBezTo>
                  <a:cubicBezTo>
                    <a:pt x="0" y="14"/>
                    <a:pt x="3" y="16"/>
                    <a:pt x="7" y="16"/>
                  </a:cubicBezTo>
                  <a:cubicBezTo>
                    <a:pt x="10" y="16"/>
                    <a:pt x="13" y="14"/>
                    <a:pt x="13" y="9"/>
                  </a:cubicBezTo>
                  <a:cubicBezTo>
                    <a:pt x="13" y="0"/>
                    <a:pt x="13" y="0"/>
                    <a:pt x="13" y="0"/>
                  </a:cubicBezTo>
                  <a:cubicBezTo>
                    <a:pt x="11" y="0"/>
                    <a:pt x="11" y="0"/>
                    <a:pt x="11" y="0"/>
                  </a:cubicBezTo>
                  <a:cubicBezTo>
                    <a:pt x="11" y="9"/>
                    <a:pt x="11" y="9"/>
                    <a:pt x="11" y="9"/>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5" name="Freeform 31"/>
            <p:cNvSpPr>
              <a:spLocks/>
            </p:cNvSpPr>
            <p:nvPr userDrawn="1"/>
          </p:nvSpPr>
          <p:spPr bwMode="auto">
            <a:xfrm>
              <a:off x="5283" y="504"/>
              <a:ext cx="26" cy="32"/>
            </a:xfrm>
            <a:custGeom>
              <a:avLst/>
              <a:gdLst>
                <a:gd name="T0" fmla="*/ 20 w 26"/>
                <a:gd name="T1" fmla="*/ 22 h 32"/>
                <a:gd name="T2" fmla="*/ 2 w 26"/>
                <a:gd name="T3" fmla="*/ 0 h 32"/>
                <a:gd name="T4" fmla="*/ 0 w 26"/>
                <a:gd name="T5" fmla="*/ 0 h 32"/>
                <a:gd name="T6" fmla="*/ 0 w 26"/>
                <a:gd name="T7" fmla="*/ 32 h 32"/>
                <a:gd name="T8" fmla="*/ 4 w 26"/>
                <a:gd name="T9" fmla="*/ 32 h 32"/>
                <a:gd name="T10" fmla="*/ 4 w 26"/>
                <a:gd name="T11" fmla="*/ 10 h 32"/>
                <a:gd name="T12" fmla="*/ 22 w 26"/>
                <a:gd name="T13" fmla="*/ 32 h 32"/>
                <a:gd name="T14" fmla="*/ 26 w 26"/>
                <a:gd name="T15" fmla="*/ 32 h 32"/>
                <a:gd name="T16" fmla="*/ 26 w 26"/>
                <a:gd name="T17" fmla="*/ 0 h 32"/>
                <a:gd name="T18" fmla="*/ 20 w 26"/>
                <a:gd name="T19" fmla="*/ 0 h 32"/>
                <a:gd name="T20" fmla="*/ 20 w 26"/>
                <a:gd name="T21" fmla="*/ 22 h 32"/>
                <a:gd name="T22" fmla="*/ 20 w 26"/>
                <a:gd name="T23"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2">
                  <a:moveTo>
                    <a:pt x="20" y="22"/>
                  </a:moveTo>
                  <a:lnTo>
                    <a:pt x="2" y="0"/>
                  </a:lnTo>
                  <a:lnTo>
                    <a:pt x="0" y="0"/>
                  </a:lnTo>
                  <a:lnTo>
                    <a:pt x="0" y="32"/>
                  </a:lnTo>
                  <a:lnTo>
                    <a:pt x="4" y="32"/>
                  </a:lnTo>
                  <a:lnTo>
                    <a:pt x="4" y="10"/>
                  </a:lnTo>
                  <a:lnTo>
                    <a:pt x="22" y="32"/>
                  </a:lnTo>
                  <a:lnTo>
                    <a:pt x="26" y="32"/>
                  </a:lnTo>
                  <a:lnTo>
                    <a:pt x="26" y="0"/>
                  </a:lnTo>
                  <a:lnTo>
                    <a:pt x="20" y="0"/>
                  </a:lnTo>
                  <a:lnTo>
                    <a:pt x="20" y="22"/>
                  </a:lnTo>
                  <a:lnTo>
                    <a:pt x="20" y="2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6" name="Freeform 32"/>
            <p:cNvSpPr>
              <a:spLocks/>
            </p:cNvSpPr>
            <p:nvPr userDrawn="1"/>
          </p:nvSpPr>
          <p:spPr bwMode="auto">
            <a:xfrm>
              <a:off x="5317" y="504"/>
              <a:ext cx="6" cy="32"/>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7" name="Freeform 33"/>
            <p:cNvSpPr>
              <a:spLocks/>
            </p:cNvSpPr>
            <p:nvPr userDrawn="1"/>
          </p:nvSpPr>
          <p:spPr bwMode="auto">
            <a:xfrm>
              <a:off x="5329" y="504"/>
              <a:ext cx="32" cy="32"/>
            </a:xfrm>
            <a:custGeom>
              <a:avLst/>
              <a:gdLst>
                <a:gd name="T0" fmla="*/ 6 w 32"/>
                <a:gd name="T1" fmla="*/ 0 h 32"/>
                <a:gd name="T2" fmla="*/ 0 w 32"/>
                <a:gd name="T3" fmla="*/ 0 h 32"/>
                <a:gd name="T4" fmla="*/ 12 w 32"/>
                <a:gd name="T5" fmla="*/ 32 h 32"/>
                <a:gd name="T6" fmla="*/ 18 w 32"/>
                <a:gd name="T7" fmla="*/ 32 h 32"/>
                <a:gd name="T8" fmla="*/ 32 w 32"/>
                <a:gd name="T9" fmla="*/ 0 h 32"/>
                <a:gd name="T10" fmla="*/ 26 w 32"/>
                <a:gd name="T11" fmla="*/ 0 h 32"/>
                <a:gd name="T12" fmla="*/ 16 w 32"/>
                <a:gd name="T13" fmla="*/ 26 h 32"/>
                <a:gd name="T14" fmla="*/ 6 w 32"/>
                <a:gd name="T15" fmla="*/ 0 h 32"/>
                <a:gd name="T16" fmla="*/ 6 w 32"/>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2">
                  <a:moveTo>
                    <a:pt x="6" y="0"/>
                  </a:moveTo>
                  <a:lnTo>
                    <a:pt x="0" y="0"/>
                  </a:lnTo>
                  <a:lnTo>
                    <a:pt x="12" y="32"/>
                  </a:lnTo>
                  <a:lnTo>
                    <a:pt x="18" y="32"/>
                  </a:lnTo>
                  <a:lnTo>
                    <a:pt x="32" y="0"/>
                  </a:lnTo>
                  <a:lnTo>
                    <a:pt x="26" y="0"/>
                  </a:lnTo>
                  <a:lnTo>
                    <a:pt x="16" y="26"/>
                  </a:lnTo>
                  <a:lnTo>
                    <a:pt x="6" y="0"/>
                  </a:lnTo>
                  <a:lnTo>
                    <a:pt x="6"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8" name="Freeform 34"/>
            <p:cNvSpPr>
              <a:spLocks/>
            </p:cNvSpPr>
            <p:nvPr userDrawn="1"/>
          </p:nvSpPr>
          <p:spPr bwMode="auto">
            <a:xfrm>
              <a:off x="5365" y="504"/>
              <a:ext cx="24" cy="32"/>
            </a:xfrm>
            <a:custGeom>
              <a:avLst/>
              <a:gdLst>
                <a:gd name="T0" fmla="*/ 6 w 24"/>
                <a:gd name="T1" fmla="*/ 18 h 32"/>
                <a:gd name="T2" fmla="*/ 24 w 24"/>
                <a:gd name="T3" fmla="*/ 18 h 32"/>
                <a:gd name="T4" fmla="*/ 24 w 24"/>
                <a:gd name="T5" fmla="*/ 12 h 32"/>
                <a:gd name="T6" fmla="*/ 6 w 24"/>
                <a:gd name="T7" fmla="*/ 12 h 32"/>
                <a:gd name="T8" fmla="*/ 6 w 24"/>
                <a:gd name="T9" fmla="*/ 4 h 32"/>
                <a:gd name="T10" fmla="*/ 24 w 24"/>
                <a:gd name="T11" fmla="*/ 4 h 32"/>
                <a:gd name="T12" fmla="*/ 24 w 24"/>
                <a:gd name="T13" fmla="*/ 0 h 32"/>
                <a:gd name="T14" fmla="*/ 0 w 24"/>
                <a:gd name="T15" fmla="*/ 0 h 32"/>
                <a:gd name="T16" fmla="*/ 0 w 24"/>
                <a:gd name="T17" fmla="*/ 32 h 32"/>
                <a:gd name="T18" fmla="*/ 24 w 24"/>
                <a:gd name="T19" fmla="*/ 32 h 32"/>
                <a:gd name="T20" fmla="*/ 24 w 24"/>
                <a:gd name="T21" fmla="*/ 26 h 32"/>
                <a:gd name="T22" fmla="*/ 6 w 24"/>
                <a:gd name="T23" fmla="*/ 26 h 32"/>
                <a:gd name="T24" fmla="*/ 6 w 24"/>
                <a:gd name="T25" fmla="*/ 18 h 32"/>
                <a:gd name="T26" fmla="*/ 6 w 24"/>
                <a:gd name="T27"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6" y="18"/>
                  </a:moveTo>
                  <a:lnTo>
                    <a:pt x="24" y="18"/>
                  </a:lnTo>
                  <a:lnTo>
                    <a:pt x="24" y="12"/>
                  </a:lnTo>
                  <a:lnTo>
                    <a:pt x="6" y="12"/>
                  </a:lnTo>
                  <a:lnTo>
                    <a:pt x="6" y="4"/>
                  </a:lnTo>
                  <a:lnTo>
                    <a:pt x="24" y="4"/>
                  </a:lnTo>
                  <a:lnTo>
                    <a:pt x="24" y="0"/>
                  </a:lnTo>
                  <a:lnTo>
                    <a:pt x="0" y="0"/>
                  </a:lnTo>
                  <a:lnTo>
                    <a:pt x="0" y="32"/>
                  </a:lnTo>
                  <a:lnTo>
                    <a:pt x="24" y="32"/>
                  </a:lnTo>
                  <a:lnTo>
                    <a:pt x="24" y="26"/>
                  </a:lnTo>
                  <a:lnTo>
                    <a:pt x="6" y="26"/>
                  </a:lnTo>
                  <a:lnTo>
                    <a:pt x="6" y="18"/>
                  </a:lnTo>
                  <a:lnTo>
                    <a:pt x="6" y="18"/>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9" name="Freeform 35"/>
            <p:cNvSpPr>
              <a:spLocks noEditPoints="1"/>
            </p:cNvSpPr>
            <p:nvPr userDrawn="1"/>
          </p:nvSpPr>
          <p:spPr bwMode="auto">
            <a:xfrm>
              <a:off x="5397" y="504"/>
              <a:ext cx="28" cy="32"/>
            </a:xfrm>
            <a:custGeom>
              <a:avLst/>
              <a:gdLst>
                <a:gd name="T0" fmla="*/ 13 w 14"/>
                <a:gd name="T1" fmla="*/ 5 h 16"/>
                <a:gd name="T2" fmla="*/ 7 w 14"/>
                <a:gd name="T3" fmla="*/ 0 h 16"/>
                <a:gd name="T4" fmla="*/ 0 w 14"/>
                <a:gd name="T5" fmla="*/ 0 h 16"/>
                <a:gd name="T6" fmla="*/ 0 w 14"/>
                <a:gd name="T7" fmla="*/ 16 h 16"/>
                <a:gd name="T8" fmla="*/ 2 w 14"/>
                <a:gd name="T9" fmla="*/ 16 h 16"/>
                <a:gd name="T10" fmla="*/ 2 w 14"/>
                <a:gd name="T11" fmla="*/ 10 h 16"/>
                <a:gd name="T12" fmla="*/ 6 w 14"/>
                <a:gd name="T13" fmla="*/ 10 h 16"/>
                <a:gd name="T14" fmla="*/ 11 w 14"/>
                <a:gd name="T15" fmla="*/ 16 h 16"/>
                <a:gd name="T16" fmla="*/ 14 w 14"/>
                <a:gd name="T17" fmla="*/ 16 h 16"/>
                <a:gd name="T18" fmla="*/ 9 w 14"/>
                <a:gd name="T19" fmla="*/ 10 h 16"/>
                <a:gd name="T20" fmla="*/ 13 w 14"/>
                <a:gd name="T21" fmla="*/ 5 h 16"/>
                <a:gd name="T22" fmla="*/ 2 w 14"/>
                <a:gd name="T23" fmla="*/ 2 h 16"/>
                <a:gd name="T24" fmla="*/ 7 w 14"/>
                <a:gd name="T25" fmla="*/ 2 h 16"/>
                <a:gd name="T26" fmla="*/ 10 w 14"/>
                <a:gd name="T27" fmla="*/ 5 h 16"/>
                <a:gd name="T28" fmla="*/ 7 w 14"/>
                <a:gd name="T29" fmla="*/ 8 h 16"/>
                <a:gd name="T30" fmla="*/ 2 w 14"/>
                <a:gd name="T31" fmla="*/ 8 h 16"/>
                <a:gd name="T32" fmla="*/ 2 w 14"/>
                <a:gd name="T3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6">
                  <a:moveTo>
                    <a:pt x="13" y="5"/>
                  </a:moveTo>
                  <a:cubicBezTo>
                    <a:pt x="13" y="2"/>
                    <a:pt x="11" y="0"/>
                    <a:pt x="7" y="0"/>
                  </a:cubicBezTo>
                  <a:cubicBezTo>
                    <a:pt x="0" y="0"/>
                    <a:pt x="0" y="0"/>
                    <a:pt x="0" y="0"/>
                  </a:cubicBezTo>
                  <a:cubicBezTo>
                    <a:pt x="0" y="16"/>
                    <a:pt x="0" y="16"/>
                    <a:pt x="0" y="16"/>
                  </a:cubicBezTo>
                  <a:cubicBezTo>
                    <a:pt x="2" y="16"/>
                    <a:pt x="2" y="16"/>
                    <a:pt x="2" y="16"/>
                  </a:cubicBezTo>
                  <a:cubicBezTo>
                    <a:pt x="2" y="10"/>
                    <a:pt x="2" y="10"/>
                    <a:pt x="2" y="10"/>
                  </a:cubicBezTo>
                  <a:cubicBezTo>
                    <a:pt x="6" y="10"/>
                    <a:pt x="6" y="10"/>
                    <a:pt x="6" y="10"/>
                  </a:cubicBezTo>
                  <a:cubicBezTo>
                    <a:pt x="11" y="16"/>
                    <a:pt x="11" y="16"/>
                    <a:pt x="11" y="16"/>
                  </a:cubicBezTo>
                  <a:cubicBezTo>
                    <a:pt x="14" y="16"/>
                    <a:pt x="14" y="16"/>
                    <a:pt x="14" y="16"/>
                  </a:cubicBezTo>
                  <a:cubicBezTo>
                    <a:pt x="9" y="10"/>
                    <a:pt x="9" y="10"/>
                    <a:pt x="9" y="10"/>
                  </a:cubicBezTo>
                  <a:cubicBezTo>
                    <a:pt x="11" y="10"/>
                    <a:pt x="13" y="8"/>
                    <a:pt x="13" y="5"/>
                  </a:cubicBezTo>
                  <a:close/>
                  <a:moveTo>
                    <a:pt x="2" y="2"/>
                  </a:moveTo>
                  <a:cubicBezTo>
                    <a:pt x="7" y="2"/>
                    <a:pt x="7" y="2"/>
                    <a:pt x="7" y="2"/>
                  </a:cubicBezTo>
                  <a:cubicBezTo>
                    <a:pt x="9" y="2"/>
                    <a:pt x="10" y="4"/>
                    <a:pt x="10" y="5"/>
                  </a:cubicBezTo>
                  <a:cubicBezTo>
                    <a:pt x="10" y="6"/>
                    <a:pt x="9" y="8"/>
                    <a:pt x="7" y="8"/>
                  </a:cubicBezTo>
                  <a:cubicBezTo>
                    <a:pt x="2" y="8"/>
                    <a:pt x="2" y="8"/>
                    <a:pt x="2" y="8"/>
                  </a:cubicBezTo>
                  <a:cubicBezTo>
                    <a:pt x="2" y="2"/>
                    <a:pt x="2" y="2"/>
                    <a:pt x="2" y="2"/>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0" name="Freeform 36"/>
            <p:cNvSpPr>
              <a:spLocks/>
            </p:cNvSpPr>
            <p:nvPr userDrawn="1"/>
          </p:nvSpPr>
          <p:spPr bwMode="auto">
            <a:xfrm>
              <a:off x="5427" y="502"/>
              <a:ext cx="28" cy="34"/>
            </a:xfrm>
            <a:custGeom>
              <a:avLst/>
              <a:gdLst>
                <a:gd name="T0" fmla="*/ 8 w 14"/>
                <a:gd name="T1" fmla="*/ 7 h 17"/>
                <a:gd name="T2" fmla="*/ 4 w 14"/>
                <a:gd name="T3" fmla="*/ 5 h 17"/>
                <a:gd name="T4" fmla="*/ 7 w 14"/>
                <a:gd name="T5" fmla="*/ 3 h 17"/>
                <a:gd name="T6" fmla="*/ 12 w 14"/>
                <a:gd name="T7" fmla="*/ 5 h 17"/>
                <a:gd name="T8" fmla="*/ 12 w 14"/>
                <a:gd name="T9" fmla="*/ 5 h 17"/>
                <a:gd name="T10" fmla="*/ 14 w 14"/>
                <a:gd name="T11" fmla="*/ 4 h 17"/>
                <a:gd name="T12" fmla="*/ 14 w 14"/>
                <a:gd name="T13" fmla="*/ 3 h 17"/>
                <a:gd name="T14" fmla="*/ 7 w 14"/>
                <a:gd name="T15" fmla="*/ 0 h 17"/>
                <a:gd name="T16" fmla="*/ 2 w 14"/>
                <a:gd name="T17" fmla="*/ 2 h 17"/>
                <a:gd name="T18" fmla="*/ 1 w 14"/>
                <a:gd name="T19" fmla="*/ 5 h 17"/>
                <a:gd name="T20" fmla="*/ 7 w 14"/>
                <a:gd name="T21" fmla="*/ 10 h 17"/>
                <a:gd name="T22" fmla="*/ 12 w 14"/>
                <a:gd name="T23" fmla="*/ 12 h 17"/>
                <a:gd name="T24" fmla="*/ 7 w 14"/>
                <a:gd name="T25" fmla="*/ 15 h 17"/>
                <a:gd name="T26" fmla="*/ 3 w 14"/>
                <a:gd name="T27" fmla="*/ 12 h 17"/>
                <a:gd name="T28" fmla="*/ 2 w 14"/>
                <a:gd name="T29" fmla="*/ 12 h 17"/>
                <a:gd name="T30" fmla="*/ 0 w 14"/>
                <a:gd name="T31" fmla="*/ 13 h 17"/>
                <a:gd name="T32" fmla="*/ 0 w 14"/>
                <a:gd name="T33" fmla="*/ 14 h 17"/>
                <a:gd name="T34" fmla="*/ 7 w 14"/>
                <a:gd name="T35" fmla="*/ 17 h 17"/>
                <a:gd name="T36" fmla="*/ 14 w 14"/>
                <a:gd name="T37" fmla="*/ 12 h 17"/>
                <a:gd name="T38" fmla="*/ 8 w 14"/>
                <a:gd name="T3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7">
                  <a:moveTo>
                    <a:pt x="8" y="7"/>
                  </a:moveTo>
                  <a:cubicBezTo>
                    <a:pt x="5" y="7"/>
                    <a:pt x="4" y="6"/>
                    <a:pt x="4" y="5"/>
                  </a:cubicBezTo>
                  <a:cubicBezTo>
                    <a:pt x="4" y="4"/>
                    <a:pt x="5" y="3"/>
                    <a:pt x="7" y="3"/>
                  </a:cubicBezTo>
                  <a:cubicBezTo>
                    <a:pt x="9" y="3"/>
                    <a:pt x="11" y="3"/>
                    <a:pt x="12" y="5"/>
                  </a:cubicBezTo>
                  <a:cubicBezTo>
                    <a:pt x="12" y="5"/>
                    <a:pt x="12" y="5"/>
                    <a:pt x="12" y="5"/>
                  </a:cubicBezTo>
                  <a:cubicBezTo>
                    <a:pt x="14" y="4"/>
                    <a:pt x="14" y="4"/>
                    <a:pt x="14" y="4"/>
                  </a:cubicBezTo>
                  <a:cubicBezTo>
                    <a:pt x="14" y="3"/>
                    <a:pt x="14" y="3"/>
                    <a:pt x="14" y="3"/>
                  </a:cubicBezTo>
                  <a:cubicBezTo>
                    <a:pt x="12" y="1"/>
                    <a:pt x="10" y="0"/>
                    <a:pt x="7" y="0"/>
                  </a:cubicBezTo>
                  <a:cubicBezTo>
                    <a:pt x="6" y="0"/>
                    <a:pt x="3" y="1"/>
                    <a:pt x="2" y="2"/>
                  </a:cubicBezTo>
                  <a:cubicBezTo>
                    <a:pt x="1" y="3"/>
                    <a:pt x="1" y="4"/>
                    <a:pt x="1" y="5"/>
                  </a:cubicBezTo>
                  <a:cubicBezTo>
                    <a:pt x="1" y="9"/>
                    <a:pt x="5" y="9"/>
                    <a:pt x="7" y="10"/>
                  </a:cubicBezTo>
                  <a:cubicBezTo>
                    <a:pt x="10" y="10"/>
                    <a:pt x="12" y="11"/>
                    <a:pt x="12" y="12"/>
                  </a:cubicBezTo>
                  <a:cubicBezTo>
                    <a:pt x="12" y="15"/>
                    <a:pt x="8" y="15"/>
                    <a:pt x="7" y="15"/>
                  </a:cubicBezTo>
                  <a:cubicBezTo>
                    <a:pt x="6" y="15"/>
                    <a:pt x="4" y="14"/>
                    <a:pt x="3" y="12"/>
                  </a:cubicBezTo>
                  <a:cubicBezTo>
                    <a:pt x="2" y="12"/>
                    <a:pt x="2" y="12"/>
                    <a:pt x="2" y="12"/>
                  </a:cubicBezTo>
                  <a:cubicBezTo>
                    <a:pt x="0" y="13"/>
                    <a:pt x="0" y="13"/>
                    <a:pt x="0" y="13"/>
                  </a:cubicBezTo>
                  <a:cubicBezTo>
                    <a:pt x="0" y="14"/>
                    <a:pt x="0" y="14"/>
                    <a:pt x="0" y="14"/>
                  </a:cubicBezTo>
                  <a:cubicBezTo>
                    <a:pt x="2" y="16"/>
                    <a:pt x="4" y="17"/>
                    <a:pt x="7" y="17"/>
                  </a:cubicBezTo>
                  <a:cubicBezTo>
                    <a:pt x="11" y="17"/>
                    <a:pt x="14" y="16"/>
                    <a:pt x="14" y="12"/>
                  </a:cubicBezTo>
                  <a:cubicBezTo>
                    <a:pt x="14" y="9"/>
                    <a:pt x="11" y="8"/>
                    <a:pt x="8" y="7"/>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1" name="Freeform 37"/>
            <p:cNvSpPr>
              <a:spLocks/>
            </p:cNvSpPr>
            <p:nvPr userDrawn="1"/>
          </p:nvSpPr>
          <p:spPr bwMode="auto">
            <a:xfrm>
              <a:off x="5461" y="504"/>
              <a:ext cx="6" cy="32"/>
            </a:xfrm>
            <a:custGeom>
              <a:avLst/>
              <a:gdLst>
                <a:gd name="T0" fmla="*/ 0 w 6"/>
                <a:gd name="T1" fmla="*/ 32 h 32"/>
                <a:gd name="T2" fmla="*/ 6 w 6"/>
                <a:gd name="T3" fmla="*/ 32 h 32"/>
                <a:gd name="T4" fmla="*/ 6 w 6"/>
                <a:gd name="T5" fmla="*/ 0 h 32"/>
                <a:gd name="T6" fmla="*/ 0 w 6"/>
                <a:gd name="T7" fmla="*/ 0 h 32"/>
                <a:gd name="T8" fmla="*/ 0 w 6"/>
                <a:gd name="T9" fmla="*/ 32 h 32"/>
                <a:gd name="T10" fmla="*/ 0 w 6"/>
                <a:gd name="T11" fmla="*/ 32 h 32"/>
              </a:gdLst>
              <a:ahLst/>
              <a:cxnLst>
                <a:cxn ang="0">
                  <a:pos x="T0" y="T1"/>
                </a:cxn>
                <a:cxn ang="0">
                  <a:pos x="T2" y="T3"/>
                </a:cxn>
                <a:cxn ang="0">
                  <a:pos x="T4" y="T5"/>
                </a:cxn>
                <a:cxn ang="0">
                  <a:pos x="T6" y="T7"/>
                </a:cxn>
                <a:cxn ang="0">
                  <a:pos x="T8" y="T9"/>
                </a:cxn>
                <a:cxn ang="0">
                  <a:pos x="T10" y="T11"/>
                </a:cxn>
              </a:cxnLst>
              <a:rect l="0" t="0" r="r" b="b"/>
              <a:pathLst>
                <a:path w="6" h="32">
                  <a:moveTo>
                    <a:pt x="0" y="32"/>
                  </a:moveTo>
                  <a:lnTo>
                    <a:pt x="6" y="32"/>
                  </a:lnTo>
                  <a:lnTo>
                    <a:pt x="6" y="0"/>
                  </a:lnTo>
                  <a:lnTo>
                    <a:pt x="0" y="0"/>
                  </a:lnTo>
                  <a:lnTo>
                    <a:pt x="0" y="32"/>
                  </a:lnTo>
                  <a:lnTo>
                    <a:pt x="0" y="3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2" name="Freeform 38"/>
            <p:cNvSpPr>
              <a:spLocks/>
            </p:cNvSpPr>
            <p:nvPr userDrawn="1"/>
          </p:nvSpPr>
          <p:spPr bwMode="auto">
            <a:xfrm>
              <a:off x="5473" y="504"/>
              <a:ext cx="54" cy="32"/>
            </a:xfrm>
            <a:custGeom>
              <a:avLst/>
              <a:gdLst>
                <a:gd name="T0" fmla="*/ 30 w 54"/>
                <a:gd name="T1" fmla="*/ 0 h 32"/>
                <a:gd name="T2" fmla="*/ 0 w 54"/>
                <a:gd name="T3" fmla="*/ 0 h 32"/>
                <a:gd name="T4" fmla="*/ 0 w 54"/>
                <a:gd name="T5" fmla="*/ 4 h 32"/>
                <a:gd name="T6" fmla="*/ 10 w 54"/>
                <a:gd name="T7" fmla="*/ 4 h 32"/>
                <a:gd name="T8" fmla="*/ 10 w 54"/>
                <a:gd name="T9" fmla="*/ 32 h 32"/>
                <a:gd name="T10" fmla="*/ 16 w 54"/>
                <a:gd name="T11" fmla="*/ 32 h 32"/>
                <a:gd name="T12" fmla="*/ 16 w 54"/>
                <a:gd name="T13" fmla="*/ 4 h 32"/>
                <a:gd name="T14" fmla="*/ 26 w 54"/>
                <a:gd name="T15" fmla="*/ 4 h 32"/>
                <a:gd name="T16" fmla="*/ 36 w 54"/>
                <a:gd name="T17" fmla="*/ 18 h 32"/>
                <a:gd name="T18" fmla="*/ 36 w 54"/>
                <a:gd name="T19" fmla="*/ 32 h 32"/>
                <a:gd name="T20" fmla="*/ 42 w 54"/>
                <a:gd name="T21" fmla="*/ 32 h 32"/>
                <a:gd name="T22" fmla="*/ 42 w 54"/>
                <a:gd name="T23" fmla="*/ 18 h 32"/>
                <a:gd name="T24" fmla="*/ 54 w 54"/>
                <a:gd name="T25" fmla="*/ 0 h 32"/>
                <a:gd name="T26" fmla="*/ 54 w 54"/>
                <a:gd name="T27" fmla="*/ 0 h 32"/>
                <a:gd name="T28" fmla="*/ 54 w 54"/>
                <a:gd name="T29" fmla="*/ 0 h 32"/>
                <a:gd name="T30" fmla="*/ 48 w 54"/>
                <a:gd name="T31" fmla="*/ 0 h 32"/>
                <a:gd name="T32" fmla="*/ 38 w 54"/>
                <a:gd name="T33" fmla="*/ 14 h 32"/>
                <a:gd name="T34" fmla="*/ 30 w 54"/>
                <a:gd name="T35" fmla="*/ 0 h 32"/>
                <a:gd name="T36" fmla="*/ 30 w 54"/>
                <a:gd name="T3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32">
                  <a:moveTo>
                    <a:pt x="30" y="0"/>
                  </a:moveTo>
                  <a:lnTo>
                    <a:pt x="0" y="0"/>
                  </a:lnTo>
                  <a:lnTo>
                    <a:pt x="0" y="4"/>
                  </a:lnTo>
                  <a:lnTo>
                    <a:pt x="10" y="4"/>
                  </a:lnTo>
                  <a:lnTo>
                    <a:pt x="10" y="32"/>
                  </a:lnTo>
                  <a:lnTo>
                    <a:pt x="16" y="32"/>
                  </a:lnTo>
                  <a:lnTo>
                    <a:pt x="16" y="4"/>
                  </a:lnTo>
                  <a:lnTo>
                    <a:pt x="26" y="4"/>
                  </a:lnTo>
                  <a:lnTo>
                    <a:pt x="36" y="18"/>
                  </a:lnTo>
                  <a:lnTo>
                    <a:pt x="36" y="32"/>
                  </a:lnTo>
                  <a:lnTo>
                    <a:pt x="42" y="32"/>
                  </a:lnTo>
                  <a:lnTo>
                    <a:pt x="42" y="18"/>
                  </a:lnTo>
                  <a:lnTo>
                    <a:pt x="54" y="0"/>
                  </a:lnTo>
                  <a:lnTo>
                    <a:pt x="54" y="0"/>
                  </a:lnTo>
                  <a:lnTo>
                    <a:pt x="54" y="0"/>
                  </a:lnTo>
                  <a:lnTo>
                    <a:pt x="48" y="0"/>
                  </a:lnTo>
                  <a:lnTo>
                    <a:pt x="38" y="14"/>
                  </a:lnTo>
                  <a:lnTo>
                    <a:pt x="30" y="0"/>
                  </a:lnTo>
                  <a:lnTo>
                    <a:pt x="30"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3" name="Freeform 39"/>
            <p:cNvSpPr>
              <a:spLocks/>
            </p:cNvSpPr>
            <p:nvPr userDrawn="1"/>
          </p:nvSpPr>
          <p:spPr bwMode="auto">
            <a:xfrm>
              <a:off x="5343" y="234"/>
              <a:ext cx="184" cy="230"/>
            </a:xfrm>
            <a:custGeom>
              <a:avLst/>
              <a:gdLst>
                <a:gd name="T0" fmla="*/ 92 w 92"/>
                <a:gd name="T1" fmla="*/ 0 h 115"/>
                <a:gd name="T2" fmla="*/ 92 w 92"/>
                <a:gd name="T3" fmla="*/ 71 h 115"/>
                <a:gd name="T4" fmla="*/ 49 w 92"/>
                <a:gd name="T5" fmla="*/ 115 h 115"/>
                <a:gd name="T6" fmla="*/ 0 w 92"/>
                <a:gd name="T7" fmla="*/ 70 h 115"/>
                <a:gd name="T8" fmla="*/ 0 w 92"/>
                <a:gd name="T9" fmla="*/ 0 h 115"/>
                <a:gd name="T10" fmla="*/ 22 w 92"/>
                <a:gd name="T11" fmla="*/ 0 h 115"/>
                <a:gd name="T12" fmla="*/ 22 w 92"/>
                <a:gd name="T13" fmla="*/ 72 h 115"/>
                <a:gd name="T14" fmla="*/ 50 w 92"/>
                <a:gd name="T15" fmla="*/ 105 h 115"/>
                <a:gd name="T16" fmla="*/ 79 w 92"/>
                <a:gd name="T17" fmla="*/ 73 h 115"/>
                <a:gd name="T18" fmla="*/ 79 w 92"/>
                <a:gd name="T19" fmla="*/ 0 h 115"/>
                <a:gd name="T20" fmla="*/ 92 w 92"/>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115">
                  <a:moveTo>
                    <a:pt x="92" y="0"/>
                  </a:moveTo>
                  <a:cubicBezTo>
                    <a:pt x="92" y="71"/>
                    <a:pt x="92" y="71"/>
                    <a:pt x="92" y="71"/>
                  </a:cubicBezTo>
                  <a:cubicBezTo>
                    <a:pt x="92" y="109"/>
                    <a:pt x="62" y="115"/>
                    <a:pt x="49" y="115"/>
                  </a:cubicBezTo>
                  <a:cubicBezTo>
                    <a:pt x="25" y="115"/>
                    <a:pt x="0" y="107"/>
                    <a:pt x="0" y="70"/>
                  </a:cubicBezTo>
                  <a:cubicBezTo>
                    <a:pt x="0" y="0"/>
                    <a:pt x="0" y="0"/>
                    <a:pt x="0" y="0"/>
                  </a:cubicBezTo>
                  <a:cubicBezTo>
                    <a:pt x="22" y="0"/>
                    <a:pt x="22" y="0"/>
                    <a:pt x="22" y="0"/>
                  </a:cubicBezTo>
                  <a:cubicBezTo>
                    <a:pt x="22" y="72"/>
                    <a:pt x="22" y="72"/>
                    <a:pt x="22" y="72"/>
                  </a:cubicBezTo>
                  <a:cubicBezTo>
                    <a:pt x="22" y="93"/>
                    <a:pt x="32" y="105"/>
                    <a:pt x="50" y="105"/>
                  </a:cubicBezTo>
                  <a:cubicBezTo>
                    <a:pt x="66" y="105"/>
                    <a:pt x="79" y="95"/>
                    <a:pt x="79" y="73"/>
                  </a:cubicBezTo>
                  <a:cubicBezTo>
                    <a:pt x="79" y="0"/>
                    <a:pt x="79" y="0"/>
                    <a:pt x="79" y="0"/>
                  </a:cubicBezTo>
                  <a:cubicBezTo>
                    <a:pt x="92" y="0"/>
                    <a:pt x="92" y="0"/>
                    <a:pt x="92" y="0"/>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4" name="Freeform 40"/>
            <p:cNvSpPr>
              <a:spLocks/>
            </p:cNvSpPr>
            <p:nvPr userDrawn="1"/>
          </p:nvSpPr>
          <p:spPr bwMode="auto">
            <a:xfrm>
              <a:off x="5099" y="230"/>
              <a:ext cx="212" cy="234"/>
            </a:xfrm>
            <a:custGeom>
              <a:avLst/>
              <a:gdLst>
                <a:gd name="T0" fmla="*/ 61 w 106"/>
                <a:gd name="T1" fmla="*/ 117 h 117"/>
                <a:gd name="T2" fmla="*/ 0 w 106"/>
                <a:gd name="T3" fmla="*/ 60 h 117"/>
                <a:gd name="T4" fmla="*/ 63 w 106"/>
                <a:gd name="T5" fmla="*/ 0 h 117"/>
                <a:gd name="T6" fmla="*/ 97 w 106"/>
                <a:gd name="T7" fmla="*/ 13 h 117"/>
                <a:gd name="T8" fmla="*/ 106 w 106"/>
                <a:gd name="T9" fmla="*/ 28 h 117"/>
                <a:gd name="T10" fmla="*/ 94 w 106"/>
                <a:gd name="T11" fmla="*/ 39 h 117"/>
                <a:gd name="T12" fmla="*/ 83 w 106"/>
                <a:gd name="T13" fmla="*/ 28 h 117"/>
                <a:gd name="T14" fmla="*/ 86 w 106"/>
                <a:gd name="T15" fmla="*/ 20 h 117"/>
                <a:gd name="T16" fmla="*/ 63 w 106"/>
                <a:gd name="T17" fmla="*/ 10 h 117"/>
                <a:gd name="T18" fmla="*/ 21 w 106"/>
                <a:gd name="T19" fmla="*/ 58 h 117"/>
                <a:gd name="T20" fmla="*/ 65 w 106"/>
                <a:gd name="T21" fmla="*/ 108 h 117"/>
                <a:gd name="T22" fmla="*/ 102 w 106"/>
                <a:gd name="T23" fmla="*/ 93 h 117"/>
                <a:gd name="T24" fmla="*/ 106 w 106"/>
                <a:gd name="T25" fmla="*/ 99 h 117"/>
                <a:gd name="T26" fmla="*/ 61 w 106"/>
                <a:gd name="T27"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17">
                  <a:moveTo>
                    <a:pt x="61" y="117"/>
                  </a:moveTo>
                  <a:cubicBezTo>
                    <a:pt x="23" y="117"/>
                    <a:pt x="0" y="91"/>
                    <a:pt x="0" y="60"/>
                  </a:cubicBezTo>
                  <a:cubicBezTo>
                    <a:pt x="0" y="29"/>
                    <a:pt x="24" y="0"/>
                    <a:pt x="63" y="0"/>
                  </a:cubicBezTo>
                  <a:cubicBezTo>
                    <a:pt x="74" y="0"/>
                    <a:pt x="88" y="4"/>
                    <a:pt x="97" y="13"/>
                  </a:cubicBezTo>
                  <a:cubicBezTo>
                    <a:pt x="102" y="16"/>
                    <a:pt x="106" y="23"/>
                    <a:pt x="106" y="28"/>
                  </a:cubicBezTo>
                  <a:cubicBezTo>
                    <a:pt x="106" y="34"/>
                    <a:pt x="101" y="39"/>
                    <a:pt x="94" y="39"/>
                  </a:cubicBezTo>
                  <a:cubicBezTo>
                    <a:pt x="88" y="39"/>
                    <a:pt x="83" y="34"/>
                    <a:pt x="83" y="28"/>
                  </a:cubicBezTo>
                  <a:cubicBezTo>
                    <a:pt x="83" y="25"/>
                    <a:pt x="84" y="22"/>
                    <a:pt x="86" y="20"/>
                  </a:cubicBezTo>
                  <a:cubicBezTo>
                    <a:pt x="81" y="14"/>
                    <a:pt x="71" y="10"/>
                    <a:pt x="63" y="10"/>
                  </a:cubicBezTo>
                  <a:cubicBezTo>
                    <a:pt x="36" y="10"/>
                    <a:pt x="21" y="35"/>
                    <a:pt x="21" y="58"/>
                  </a:cubicBezTo>
                  <a:cubicBezTo>
                    <a:pt x="21" y="85"/>
                    <a:pt x="38" y="108"/>
                    <a:pt x="65" y="108"/>
                  </a:cubicBezTo>
                  <a:cubicBezTo>
                    <a:pt x="79" y="108"/>
                    <a:pt x="90" y="102"/>
                    <a:pt x="102" y="93"/>
                  </a:cubicBezTo>
                  <a:cubicBezTo>
                    <a:pt x="106" y="99"/>
                    <a:pt x="106" y="99"/>
                    <a:pt x="106" y="99"/>
                  </a:cubicBezTo>
                  <a:cubicBezTo>
                    <a:pt x="94" y="111"/>
                    <a:pt x="77" y="117"/>
                    <a:pt x="61" y="117"/>
                  </a:cubicBez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5" name="Freeform 41"/>
            <p:cNvSpPr>
              <a:spLocks noEditPoints="1"/>
            </p:cNvSpPr>
            <p:nvPr userDrawn="1"/>
          </p:nvSpPr>
          <p:spPr bwMode="auto">
            <a:xfrm>
              <a:off x="4887" y="234"/>
              <a:ext cx="208" cy="226"/>
            </a:xfrm>
            <a:custGeom>
              <a:avLst/>
              <a:gdLst>
                <a:gd name="T0" fmla="*/ 164 w 208"/>
                <a:gd name="T1" fmla="*/ 226 h 226"/>
                <a:gd name="T2" fmla="*/ 208 w 208"/>
                <a:gd name="T3" fmla="*/ 226 h 226"/>
                <a:gd name="T4" fmla="*/ 120 w 208"/>
                <a:gd name="T5" fmla="*/ 0 h 226"/>
                <a:gd name="T6" fmla="*/ 86 w 208"/>
                <a:gd name="T7" fmla="*/ 0 h 226"/>
                <a:gd name="T8" fmla="*/ 0 w 208"/>
                <a:gd name="T9" fmla="*/ 226 h 226"/>
                <a:gd name="T10" fmla="*/ 22 w 208"/>
                <a:gd name="T11" fmla="*/ 226 h 226"/>
                <a:gd name="T12" fmla="*/ 48 w 208"/>
                <a:gd name="T13" fmla="*/ 162 h 226"/>
                <a:gd name="T14" fmla="*/ 140 w 208"/>
                <a:gd name="T15" fmla="*/ 162 h 226"/>
                <a:gd name="T16" fmla="*/ 164 w 208"/>
                <a:gd name="T17" fmla="*/ 226 h 226"/>
                <a:gd name="T18" fmla="*/ 164 w 208"/>
                <a:gd name="T19" fmla="*/ 226 h 226"/>
                <a:gd name="T20" fmla="*/ 54 w 208"/>
                <a:gd name="T21" fmla="*/ 142 h 226"/>
                <a:gd name="T22" fmla="*/ 94 w 208"/>
                <a:gd name="T23" fmla="*/ 36 h 226"/>
                <a:gd name="T24" fmla="*/ 134 w 208"/>
                <a:gd name="T25" fmla="*/ 142 h 226"/>
                <a:gd name="T26" fmla="*/ 54 w 208"/>
                <a:gd name="T27" fmla="*/ 142 h 226"/>
                <a:gd name="T28" fmla="*/ 54 w 208"/>
                <a:gd name="T29" fmla="*/ 14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8" h="226">
                  <a:moveTo>
                    <a:pt x="164" y="226"/>
                  </a:moveTo>
                  <a:lnTo>
                    <a:pt x="208" y="226"/>
                  </a:lnTo>
                  <a:lnTo>
                    <a:pt x="120" y="0"/>
                  </a:lnTo>
                  <a:lnTo>
                    <a:pt x="86" y="0"/>
                  </a:lnTo>
                  <a:lnTo>
                    <a:pt x="0" y="226"/>
                  </a:lnTo>
                  <a:lnTo>
                    <a:pt x="22" y="226"/>
                  </a:lnTo>
                  <a:lnTo>
                    <a:pt x="48" y="162"/>
                  </a:lnTo>
                  <a:lnTo>
                    <a:pt x="140" y="162"/>
                  </a:lnTo>
                  <a:lnTo>
                    <a:pt x="164" y="226"/>
                  </a:lnTo>
                  <a:lnTo>
                    <a:pt x="164" y="226"/>
                  </a:lnTo>
                  <a:close/>
                  <a:moveTo>
                    <a:pt x="54" y="142"/>
                  </a:moveTo>
                  <a:lnTo>
                    <a:pt x="94" y="36"/>
                  </a:lnTo>
                  <a:lnTo>
                    <a:pt x="134" y="142"/>
                  </a:lnTo>
                  <a:lnTo>
                    <a:pt x="54" y="142"/>
                  </a:lnTo>
                  <a:lnTo>
                    <a:pt x="54" y="142"/>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a:t>Faculty of Business and Law | Peter Faber Business School</a:t>
            </a:r>
            <a:endParaRPr lang="en-US" dirty="0"/>
          </a:p>
        </p:txBody>
      </p:sp>
      <p:sp>
        <p:nvSpPr>
          <p:cNvPr id="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2980067865"/>
      </p:ext>
    </p:extLst>
  </p:cSld>
  <p:clrMap bg1="lt1" tx1="dk1" bg2="lt2" tx2="dk2" accent1="accent1" accent2="accent2" accent3="accent3" accent4="accent4" accent5="accent5" accent6="accent6" hlink="hlink" folHlink="folHlink"/>
  <p:sldLayoutIdLst>
    <p:sldLayoutId id="2147483661" r:id="rId1"/>
    <p:sldLayoutId id="2147483691" r:id="rId2"/>
    <p:sldLayoutId id="2147483663" r:id="rId3"/>
    <p:sldLayoutId id="2147483664" r:id="rId4"/>
    <p:sldLayoutId id="2147483665" r:id="rId5"/>
    <p:sldLayoutId id="2147483682" r:id="rId6"/>
    <p:sldLayoutId id="2147483679" r:id="rId7"/>
    <p:sldLayoutId id="2147483686" r:id="rId8"/>
    <p:sldLayoutId id="2147483689" r:id="rId9"/>
    <p:sldLayoutId id="2147483692" r:id="rId10"/>
    <p:sldLayoutId id="2147483693" r:id="rId11"/>
    <p:sldLayoutId id="2147483695" r:id="rId12"/>
    <p:sldLayoutId id="2147483696" r:id="rId13"/>
    <p:sldLayoutId id="2147483697" r:id="rId14"/>
    <p:sldLayoutId id="2147483698" r:id="rId15"/>
    <p:sldLayoutId id="2147483699" r:id="rId16"/>
    <p:sldLayoutId id="2147483700" r:id="rId17"/>
    <p:sldLayoutId id="2147483701" r:id="rId18"/>
    <p:sldLayoutId id="2147483702" r:id="rId19"/>
    <p:sldLayoutId id="2147483703" r:id="rId20"/>
    <p:sldLayoutId id="2147483704" r:id="rId21"/>
    <p:sldLayoutId id="2147483705" r:id="rId22"/>
    <p:sldLayoutId id="2147483706" r:id="rId23"/>
    <p:sldLayoutId id="2147483707" r:id="rId24"/>
    <p:sldLayoutId id="2147483708" r:id="rId25"/>
    <p:sldLayoutId id="2147483709" r:id="rId26"/>
    <p:sldLayoutId id="2147483710" r:id="rId27"/>
    <p:sldLayoutId id="2147483711" r:id="rId28"/>
    <p:sldLayoutId id="2147483712" r:id="rId29"/>
    <p:sldLayoutId id="2147483713" r:id="rId30"/>
    <p:sldLayoutId id="2147483714" r:id="rId31"/>
    <p:sldLayoutId id="2147483715" r:id="rId32"/>
    <p:sldLayoutId id="2147483716" r:id="rId33"/>
    <p:sldLayoutId id="2147483717" r:id="rId34"/>
    <p:sldLayoutId id="2147483718" r:id="rId35"/>
    <p:sldLayoutId id="2147483719" r:id="rId36"/>
    <p:sldLayoutId id="2147483720" r:id="rId37"/>
    <p:sldLayoutId id="2147483721" r:id="rId38"/>
    <p:sldLayoutId id="2147483722" r:id="rId39"/>
    <p:sldLayoutId id="2147483723" r:id="rId40"/>
    <p:sldLayoutId id="2147483724" r:id="rId41"/>
    <p:sldLayoutId id="2147483726" r:id="rId42"/>
    <p:sldLayoutId id="2147483727" r:id="rId43"/>
    <p:sldLayoutId id="2147483728" r:id="rId44"/>
    <p:sldLayoutId id="2147483729" r:id="rId45"/>
    <p:sldLayoutId id="2147483730" r:id="rId46"/>
    <p:sldLayoutId id="2147483731" r:id="rId47"/>
    <p:sldLayoutId id="2147483732" r:id="rId48"/>
    <p:sldLayoutId id="2147483733" r:id="rId49"/>
    <p:sldLayoutId id="2147483734" r:id="rId50"/>
    <p:sldLayoutId id="2147483735" r:id="rId51"/>
    <p:sldLayoutId id="2147483736" r:id="rId52"/>
    <p:sldLayoutId id="2147483737" r:id="rId53"/>
    <p:sldLayoutId id="2147483738" r:id="rId54"/>
    <p:sldLayoutId id="2147483739" r:id="rId55"/>
    <p:sldLayoutId id="2147483740" r:id="rId56"/>
    <p:sldLayoutId id="2147483741" r:id="rId57"/>
    <p:sldLayoutId id="2147483742" r:id="rId58"/>
    <p:sldLayoutId id="2147483743" r:id="rId59"/>
    <p:sldLayoutId id="2147483744" r:id="rId60"/>
    <p:sldLayoutId id="2147483745" r:id="rId61"/>
    <p:sldLayoutId id="2147483746" r:id="rId62"/>
    <p:sldLayoutId id="2147483747" r:id="rId63"/>
    <p:sldLayoutId id="2147483748" r:id="rId64"/>
    <p:sldLayoutId id="2147483749" r:id="rId65"/>
    <p:sldLayoutId id="2147483750" r:id="rId66"/>
    <p:sldLayoutId id="2147483751" r:id="rId67"/>
    <p:sldLayoutId id="2147483752" r:id="rId68"/>
    <p:sldLayoutId id="2147483753" r:id="rId69"/>
    <p:sldLayoutId id="2147483754" r:id="rId70"/>
    <p:sldLayoutId id="2147483755" r:id="rId71"/>
    <p:sldLayoutId id="2147483756" r:id="rId72"/>
    <p:sldLayoutId id="2147483757" r:id="rId73"/>
    <p:sldLayoutId id="2147483758" r:id="rId74"/>
    <p:sldLayoutId id="2147483759" r:id="rId75"/>
    <p:sldLayoutId id="2147483760" r:id="rId76"/>
    <p:sldLayoutId id="2147483761" r:id="rId77"/>
    <p:sldLayoutId id="2147483762" r:id="rId78"/>
    <p:sldLayoutId id="2147483763" r:id="rId79"/>
    <p:sldLayoutId id="2147483764" r:id="rId80"/>
    <p:sldLayoutId id="2147483766" r:id="rId81"/>
    <p:sldLayoutId id="2147483767" r:id="rId82"/>
    <p:sldLayoutId id="2147483768" r:id="rId83"/>
  </p:sldLayoutIdLst>
  <p:hf hdr="0" dt="0"/>
  <p:txStyles>
    <p:titleStyle>
      <a:lvl1pPr algn="l" defTabSz="914400" rtl="0" eaLnBrk="1" latinLnBrk="0" hangingPunct="1">
        <a:lnSpc>
          <a:spcPct val="100000"/>
        </a:lnSpc>
        <a:spcBef>
          <a:spcPct val="0"/>
        </a:spcBef>
        <a:buNone/>
        <a:defRPr sz="3866" b="1" kern="1200">
          <a:solidFill>
            <a:srgbClr val="3D3935"/>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588" y="0"/>
            <a:ext cx="5027930" cy="454025"/>
          </a:xfrm>
          <a:custGeom>
            <a:avLst/>
            <a:gdLst/>
            <a:ahLst/>
            <a:cxnLst/>
            <a:rect l="l" t="t" r="r" b="b"/>
            <a:pathLst>
              <a:path w="5027930" h="454025">
                <a:moveTo>
                  <a:pt x="5027591" y="0"/>
                </a:moveTo>
                <a:lnTo>
                  <a:pt x="0" y="0"/>
                </a:lnTo>
                <a:lnTo>
                  <a:pt x="0" y="454025"/>
                </a:lnTo>
                <a:lnTo>
                  <a:pt x="4570413" y="454025"/>
                </a:lnTo>
                <a:lnTo>
                  <a:pt x="5027591" y="0"/>
                </a:lnTo>
                <a:close/>
              </a:path>
            </a:pathLst>
          </a:custGeom>
          <a:solidFill>
            <a:srgbClr val="E8E3DB"/>
          </a:solidFill>
        </p:spPr>
        <p:txBody>
          <a:bodyPr wrap="square" lIns="0" tIns="0" rIns="0" bIns="0" rtlCol="0"/>
          <a:lstStyle/>
          <a:p>
            <a:endParaRPr sz="1350"/>
          </a:p>
        </p:txBody>
      </p:sp>
      <p:sp>
        <p:nvSpPr>
          <p:cNvPr id="17" name="bg object 17"/>
          <p:cNvSpPr/>
          <p:nvPr/>
        </p:nvSpPr>
        <p:spPr>
          <a:xfrm>
            <a:off x="4572001" y="6397624"/>
            <a:ext cx="4570730" cy="457200"/>
          </a:xfrm>
          <a:custGeom>
            <a:avLst/>
            <a:gdLst/>
            <a:ahLst/>
            <a:cxnLst/>
            <a:rect l="l" t="t" r="r" b="b"/>
            <a:pathLst>
              <a:path w="4570730" h="457200">
                <a:moveTo>
                  <a:pt x="4570412" y="0"/>
                </a:moveTo>
                <a:lnTo>
                  <a:pt x="460375" y="0"/>
                </a:lnTo>
                <a:lnTo>
                  <a:pt x="0" y="457199"/>
                </a:lnTo>
                <a:lnTo>
                  <a:pt x="4570412" y="457199"/>
                </a:lnTo>
                <a:lnTo>
                  <a:pt x="4570412" y="0"/>
                </a:lnTo>
                <a:close/>
              </a:path>
            </a:pathLst>
          </a:custGeom>
          <a:solidFill>
            <a:srgbClr val="E8E3DB"/>
          </a:solidFill>
        </p:spPr>
        <p:txBody>
          <a:bodyPr wrap="square" lIns="0" tIns="0" rIns="0" bIns="0" rtlCol="0"/>
          <a:lstStyle/>
          <a:p>
            <a:endParaRPr sz="1350"/>
          </a:p>
        </p:txBody>
      </p:sp>
      <p:pic>
        <p:nvPicPr>
          <p:cNvPr id="18" name="bg object 18"/>
          <p:cNvPicPr/>
          <p:nvPr/>
        </p:nvPicPr>
        <p:blipFill>
          <a:blip r:embed="rId7" cstate="print"/>
          <a:stretch>
            <a:fillRect/>
          </a:stretch>
        </p:blipFill>
        <p:spPr>
          <a:xfrm>
            <a:off x="7399338" y="365127"/>
            <a:ext cx="1374775" cy="485775"/>
          </a:xfrm>
          <a:prstGeom prst="rect">
            <a:avLst/>
          </a:prstGeom>
        </p:spPr>
      </p:pic>
      <p:sp>
        <p:nvSpPr>
          <p:cNvPr id="2" name="Holder 2"/>
          <p:cNvSpPr>
            <a:spLocks noGrp="1"/>
          </p:cNvSpPr>
          <p:nvPr>
            <p:ph type="title"/>
          </p:nvPr>
        </p:nvSpPr>
        <p:spPr>
          <a:xfrm>
            <a:off x="519610" y="713233"/>
            <a:ext cx="6553200" cy="446276"/>
          </a:xfrm>
          <a:prstGeom prst="rect">
            <a:avLst/>
          </a:prstGeom>
        </p:spPr>
        <p:txBody>
          <a:bodyPr wrap="square" lIns="0" tIns="0" rIns="0" bIns="0">
            <a:spAutoFit/>
          </a:bodyPr>
          <a:lstStyle>
            <a:lvl1pPr>
              <a:defRPr sz="2900" b="1" i="0">
                <a:solidFill>
                  <a:srgbClr val="3D3935"/>
                </a:solidFill>
                <a:latin typeface="Arial"/>
                <a:cs typeface="Arial"/>
              </a:defRPr>
            </a:lvl1pPr>
          </a:lstStyle>
          <a:p>
            <a:endParaRPr/>
          </a:p>
        </p:txBody>
      </p:sp>
      <p:sp>
        <p:nvSpPr>
          <p:cNvPr id="3" name="Holder 3"/>
          <p:cNvSpPr>
            <a:spLocks noGrp="1"/>
          </p:cNvSpPr>
          <p:nvPr>
            <p:ph type="body" idx="1"/>
          </p:nvPr>
        </p:nvSpPr>
        <p:spPr>
          <a:xfrm>
            <a:off x="508455" y="1392429"/>
            <a:ext cx="8127091" cy="292388"/>
          </a:xfrm>
          <a:prstGeom prst="rect">
            <a:avLst/>
          </a:prstGeom>
        </p:spPr>
        <p:txBody>
          <a:bodyPr wrap="square" lIns="0" tIns="0" rIns="0" bIns="0">
            <a:spAutoFit/>
          </a:bodyPr>
          <a:lstStyle>
            <a:lvl1pPr>
              <a:defRPr sz="1900" b="1" i="0">
                <a:solidFill>
                  <a:srgbClr val="0D0D0D"/>
                </a:solidFill>
                <a:latin typeface="Arial"/>
                <a:cs typeface="Arial"/>
              </a:defRPr>
            </a:lvl1pPr>
          </a:lstStyle>
          <a:p>
            <a:endParaRPr/>
          </a:p>
        </p:txBody>
      </p:sp>
      <p:sp>
        <p:nvSpPr>
          <p:cNvPr id="4" name="Holder 4"/>
          <p:cNvSpPr>
            <a:spLocks noGrp="1"/>
          </p:cNvSpPr>
          <p:nvPr>
            <p:ph type="ftr" sz="quarter" idx="5"/>
          </p:nvPr>
        </p:nvSpPr>
        <p:spPr>
          <a:xfrm>
            <a:off x="3108960" y="6377941"/>
            <a:ext cx="2926080" cy="276999"/>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1"/>
            <a:ext cx="210312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8/18/2025</a:t>
            </a:fld>
            <a:endParaRPr lang="en-US"/>
          </a:p>
        </p:txBody>
      </p:sp>
      <p:sp>
        <p:nvSpPr>
          <p:cNvPr id="6" name="Holder 6"/>
          <p:cNvSpPr>
            <a:spLocks noGrp="1"/>
          </p:cNvSpPr>
          <p:nvPr>
            <p:ph type="sldNum" sz="quarter" idx="7"/>
          </p:nvPr>
        </p:nvSpPr>
        <p:spPr>
          <a:xfrm>
            <a:off x="552269" y="6556594"/>
            <a:ext cx="3729354" cy="115416"/>
          </a:xfrm>
          <a:prstGeom prst="rect">
            <a:avLst/>
          </a:prstGeom>
        </p:spPr>
        <p:txBody>
          <a:bodyPr wrap="square" lIns="0" tIns="0" rIns="0" bIns="0">
            <a:spAutoFit/>
          </a:bodyPr>
          <a:lstStyle>
            <a:lvl1pPr>
              <a:defRPr sz="750" b="0" i="0">
                <a:solidFill>
                  <a:srgbClr val="3D3935"/>
                </a:solidFill>
                <a:latin typeface="Arial"/>
                <a:cs typeface="Arial"/>
              </a:defRPr>
            </a:lvl1pPr>
          </a:lstStyle>
          <a:p>
            <a:pPr marL="28575">
              <a:spcBef>
                <a:spcPts val="4"/>
              </a:spcBef>
            </a:pPr>
            <a:fld id="{81D60167-4931-47E6-BA6A-407CBD079E47}" type="slidenum">
              <a:rPr lang="en-US" smtClean="0"/>
              <a:pPr marL="28575">
                <a:spcBef>
                  <a:spcPts val="4"/>
                </a:spcBef>
              </a:pPr>
              <a:t>‹#›</a:t>
            </a:fld>
            <a:r>
              <a:rPr lang="en-US" spc="176"/>
              <a:t> </a:t>
            </a:r>
            <a:r>
              <a:rPr lang="en-US"/>
              <a:t>|</a:t>
            </a:r>
            <a:r>
              <a:rPr lang="en-US" spc="300"/>
              <a:t> </a:t>
            </a:r>
            <a:r>
              <a:rPr lang="en-US"/>
              <a:t>Faculty</a:t>
            </a:r>
            <a:r>
              <a:rPr lang="en-US" spc="-11"/>
              <a:t> </a:t>
            </a:r>
            <a:r>
              <a:rPr lang="en-US"/>
              <a:t>of</a:t>
            </a:r>
            <a:r>
              <a:rPr lang="en-US" spc="-15"/>
              <a:t> </a:t>
            </a:r>
            <a:r>
              <a:rPr lang="en-US"/>
              <a:t>Business</a:t>
            </a:r>
            <a:r>
              <a:rPr lang="en-US" spc="-15"/>
              <a:t> </a:t>
            </a:r>
            <a:r>
              <a:rPr lang="en-US"/>
              <a:t>and</a:t>
            </a:r>
            <a:r>
              <a:rPr lang="en-US" spc="-15"/>
              <a:t> </a:t>
            </a:r>
            <a:r>
              <a:rPr lang="en-US"/>
              <a:t>Law</a:t>
            </a:r>
            <a:r>
              <a:rPr lang="en-US" spc="-11"/>
              <a:t> </a:t>
            </a:r>
            <a:r>
              <a:rPr lang="en-US"/>
              <a:t>|</a:t>
            </a:r>
            <a:r>
              <a:rPr lang="en-US" spc="-11"/>
              <a:t> </a:t>
            </a:r>
            <a:r>
              <a:rPr lang="en-US"/>
              <a:t>Peter</a:t>
            </a:r>
            <a:r>
              <a:rPr lang="en-US" spc="-8"/>
              <a:t> </a:t>
            </a:r>
            <a:r>
              <a:rPr lang="en-US"/>
              <a:t>Faber</a:t>
            </a:r>
            <a:r>
              <a:rPr lang="en-US" spc="-11"/>
              <a:t> </a:t>
            </a:r>
            <a:r>
              <a:rPr lang="en-US"/>
              <a:t>Business</a:t>
            </a:r>
            <a:r>
              <a:rPr lang="en-US" spc="-11"/>
              <a:t> </a:t>
            </a:r>
            <a:r>
              <a:rPr lang="en-US" spc="-8"/>
              <a:t>School</a:t>
            </a:r>
            <a:endParaRPr lang="en-US" spc="-8" dirty="0"/>
          </a:p>
        </p:txBody>
      </p:sp>
    </p:spTree>
    <p:extLst>
      <p:ext uri="{BB962C8B-B14F-4D97-AF65-F5344CB8AC3E}">
        <p14:creationId xmlns:p14="http://schemas.microsoft.com/office/powerpoint/2010/main" val="2542608995"/>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Lst>
  <p:txStyles>
    <p:titleStyle>
      <a:lvl1pPr>
        <a:defRPr>
          <a:latin typeface="+mj-lt"/>
          <a:ea typeface="+mj-ea"/>
          <a:cs typeface="+mj-cs"/>
        </a:defRPr>
      </a:lvl1pPr>
    </p:titleStyle>
    <p:bodyStyle>
      <a:lvl1pPr marL="0">
        <a:defRPr>
          <a:latin typeface="+mn-lt"/>
          <a:ea typeface="+mn-ea"/>
          <a:cs typeface="+mn-cs"/>
        </a:defRPr>
      </a:lvl1pPr>
      <a:lvl2pPr marL="342900">
        <a:defRPr>
          <a:latin typeface="+mn-lt"/>
          <a:ea typeface="+mn-ea"/>
          <a:cs typeface="+mn-cs"/>
        </a:defRPr>
      </a:lvl2pPr>
      <a:lvl3pPr marL="685800">
        <a:defRPr>
          <a:latin typeface="+mn-lt"/>
          <a:ea typeface="+mn-ea"/>
          <a:cs typeface="+mn-cs"/>
        </a:defRPr>
      </a:lvl3pPr>
      <a:lvl4pPr marL="1028700">
        <a:defRPr>
          <a:latin typeface="+mn-lt"/>
          <a:ea typeface="+mn-ea"/>
          <a:cs typeface="+mn-cs"/>
        </a:defRPr>
      </a:lvl4pPr>
      <a:lvl5pPr marL="1371600">
        <a:defRPr>
          <a:latin typeface="+mn-lt"/>
          <a:ea typeface="+mn-ea"/>
          <a:cs typeface="+mn-cs"/>
        </a:defRPr>
      </a:lvl5pPr>
      <a:lvl6pPr marL="1714500">
        <a:defRPr>
          <a:latin typeface="+mn-lt"/>
          <a:ea typeface="+mn-ea"/>
          <a:cs typeface="+mn-cs"/>
        </a:defRPr>
      </a:lvl6pPr>
      <a:lvl7pPr marL="2057400">
        <a:defRPr>
          <a:latin typeface="+mn-lt"/>
          <a:ea typeface="+mn-ea"/>
          <a:cs typeface="+mn-cs"/>
        </a:defRPr>
      </a:lvl7pPr>
      <a:lvl8pPr marL="2400300">
        <a:defRPr>
          <a:latin typeface="+mn-lt"/>
          <a:ea typeface="+mn-ea"/>
          <a:cs typeface="+mn-cs"/>
        </a:defRPr>
      </a:lvl8pPr>
      <a:lvl9pPr marL="2743200">
        <a:defRPr>
          <a:latin typeface="+mn-lt"/>
          <a:ea typeface="+mn-ea"/>
          <a:cs typeface="+mn-cs"/>
        </a:defRPr>
      </a:lvl9pPr>
    </p:bodyStyle>
    <p:otherStyle>
      <a:lvl1pPr marL="0">
        <a:defRPr>
          <a:latin typeface="+mn-lt"/>
          <a:ea typeface="+mn-ea"/>
          <a:cs typeface="+mn-cs"/>
        </a:defRPr>
      </a:lvl1pPr>
      <a:lvl2pPr marL="342900">
        <a:defRPr>
          <a:latin typeface="+mn-lt"/>
          <a:ea typeface="+mn-ea"/>
          <a:cs typeface="+mn-cs"/>
        </a:defRPr>
      </a:lvl2pPr>
      <a:lvl3pPr marL="685800">
        <a:defRPr>
          <a:latin typeface="+mn-lt"/>
          <a:ea typeface="+mn-ea"/>
          <a:cs typeface="+mn-cs"/>
        </a:defRPr>
      </a:lvl3pPr>
      <a:lvl4pPr marL="1028700">
        <a:defRPr>
          <a:latin typeface="+mn-lt"/>
          <a:ea typeface="+mn-ea"/>
          <a:cs typeface="+mn-cs"/>
        </a:defRPr>
      </a:lvl4pPr>
      <a:lvl5pPr marL="1371600">
        <a:defRPr>
          <a:latin typeface="+mn-lt"/>
          <a:ea typeface="+mn-ea"/>
          <a:cs typeface="+mn-cs"/>
        </a:defRPr>
      </a:lvl5pPr>
      <a:lvl6pPr marL="1714500">
        <a:defRPr>
          <a:latin typeface="+mn-lt"/>
          <a:ea typeface="+mn-ea"/>
          <a:cs typeface="+mn-cs"/>
        </a:defRPr>
      </a:lvl6pPr>
      <a:lvl7pPr marL="2057400">
        <a:defRPr>
          <a:latin typeface="+mn-lt"/>
          <a:ea typeface="+mn-ea"/>
          <a:cs typeface="+mn-cs"/>
        </a:defRPr>
      </a:lvl7pPr>
      <a:lvl8pPr marL="2400300">
        <a:defRPr>
          <a:latin typeface="+mn-lt"/>
          <a:ea typeface="+mn-ea"/>
          <a:cs typeface="+mn-cs"/>
        </a:defRPr>
      </a:lvl8pPr>
      <a:lvl9pPr marL="27432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emf"/><Relationship Id="rId5" Type="http://schemas.openxmlformats.org/officeDocument/2006/relationships/image" Target="../media/image15.png"/><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0.png"/><Relationship Id="rId5" Type="http://schemas.openxmlformats.org/officeDocument/2006/relationships/image" Target="../media/image15.png"/><Relationship Id="rId4"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3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39.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4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hyperlink" Target="https://canvas.acu.edu.au/courses/21154/modules" TargetMode="External"/><Relationship Id="rId1" Type="http://schemas.openxmlformats.org/officeDocument/2006/relationships/slideLayout" Target="../slideLayouts/slideLayout8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ACF62-ED9D-4C0F-A976-E9C35DDB35EB}"/>
              </a:ext>
            </a:extLst>
          </p:cNvPr>
          <p:cNvSpPr>
            <a:spLocks noGrp="1"/>
          </p:cNvSpPr>
          <p:nvPr>
            <p:ph type="title"/>
          </p:nvPr>
        </p:nvSpPr>
        <p:spPr>
          <a:xfrm>
            <a:off x="198630" y="750523"/>
            <a:ext cx="5119302" cy="2320693"/>
          </a:xfrm>
        </p:spPr>
        <p:txBody>
          <a:bodyPr/>
          <a:lstStyle/>
          <a:p>
            <a:r>
              <a:rPr lang="en-US" sz="3400" dirty="0"/>
              <a:t>Advanced Database Modelling</a:t>
            </a:r>
            <a:endParaRPr lang="en-AU" sz="3400" dirty="0"/>
          </a:p>
        </p:txBody>
      </p:sp>
      <p:sp>
        <p:nvSpPr>
          <p:cNvPr id="3" name="Subtitle 2">
            <a:extLst>
              <a:ext uri="{FF2B5EF4-FFF2-40B4-BE49-F238E27FC236}">
                <a16:creationId xmlns:a16="http://schemas.microsoft.com/office/drawing/2014/main" id="{23EEDDFE-62E7-4B7A-B286-FF3EA6C173A5}"/>
              </a:ext>
            </a:extLst>
          </p:cNvPr>
          <p:cNvSpPr>
            <a:spLocks noGrp="1"/>
          </p:cNvSpPr>
          <p:nvPr>
            <p:ph type="subTitle" idx="1"/>
          </p:nvPr>
        </p:nvSpPr>
        <p:spPr>
          <a:xfrm>
            <a:off x="776288" y="3893642"/>
            <a:ext cx="3867150" cy="447675"/>
          </a:xfrm>
        </p:spPr>
        <p:txBody>
          <a:bodyPr/>
          <a:lstStyle/>
          <a:p>
            <a:r>
              <a:rPr lang="en-AU" sz="2000" b="1" dirty="0"/>
              <a:t>Week 3</a:t>
            </a:r>
          </a:p>
        </p:txBody>
      </p:sp>
      <p:sp>
        <p:nvSpPr>
          <p:cNvPr id="4" name="Text Placeholder 3">
            <a:extLst>
              <a:ext uri="{FF2B5EF4-FFF2-40B4-BE49-F238E27FC236}">
                <a16:creationId xmlns:a16="http://schemas.microsoft.com/office/drawing/2014/main" id="{08DAEE5F-D393-479E-8BB0-2D5C0579454F}"/>
              </a:ext>
            </a:extLst>
          </p:cNvPr>
          <p:cNvSpPr>
            <a:spLocks noGrp="1"/>
          </p:cNvSpPr>
          <p:nvPr>
            <p:ph type="body" sz="quarter" idx="10"/>
          </p:nvPr>
        </p:nvSpPr>
        <p:spPr/>
        <p:txBody>
          <a:bodyPr>
            <a:normAutofit fontScale="92500" lnSpcReduction="20000"/>
          </a:bodyPr>
          <a:lstStyle/>
          <a:p>
            <a:r>
              <a:rPr lang="en-AU" dirty="0"/>
              <a:t>Dr. Farshid Keivanian</a:t>
            </a:r>
          </a:p>
        </p:txBody>
      </p:sp>
    </p:spTree>
    <p:extLst>
      <p:ext uri="{BB962C8B-B14F-4D97-AF65-F5344CB8AC3E}">
        <p14:creationId xmlns:p14="http://schemas.microsoft.com/office/powerpoint/2010/main" val="5816889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F3D40AD0-A34C-9603-EF2F-BF3CF411500B}"/>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B8FA2419-1721-FDDD-F9F2-6AB4D7A82B37}"/>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6F44C9F2-4CDD-943F-D16E-3508E720E46E}"/>
              </a:ext>
            </a:extLst>
          </p:cNvPr>
          <p:cNvSpPr>
            <a:spLocks noGrp="1"/>
          </p:cNvSpPr>
          <p:nvPr>
            <p:ph type="sldNum" sz="quarter" idx="4"/>
          </p:nvPr>
        </p:nvSpPr>
        <p:spPr/>
        <p:txBody>
          <a:bodyPr/>
          <a:lstStyle/>
          <a:p>
            <a:fld id="{16A89BA3-132D-40E1-AAB4-CDCD0A14C216}" type="slidenum">
              <a:rPr lang="en-AU" smtClean="0"/>
              <a:pPr/>
              <a:t>10</a:t>
            </a:fld>
            <a:r>
              <a:rPr lang="en-AU"/>
              <a:t>  |</a:t>
            </a:r>
            <a:endParaRPr lang="en-AU" dirty="0"/>
          </a:p>
        </p:txBody>
      </p:sp>
      <p:sp>
        <p:nvSpPr>
          <p:cNvPr id="9" name="Text Placeholder 3">
            <a:extLst>
              <a:ext uri="{FF2B5EF4-FFF2-40B4-BE49-F238E27FC236}">
                <a16:creationId xmlns:a16="http://schemas.microsoft.com/office/drawing/2014/main" id="{3894B5FC-3C3B-70E2-FE65-52EF15D5AB14}"/>
              </a:ext>
            </a:extLst>
          </p:cNvPr>
          <p:cNvSpPr>
            <a:spLocks noGrp="1"/>
          </p:cNvSpPr>
          <p:nvPr>
            <p:ph type="body" sz="quarter" idx="16"/>
          </p:nvPr>
        </p:nvSpPr>
        <p:spPr>
          <a:xfrm>
            <a:off x="0" y="-1"/>
            <a:ext cx="7849590" cy="536029"/>
          </a:xfrm>
        </p:spPr>
        <p:txBody>
          <a:bodyPr>
            <a:noAutofit/>
          </a:bodyPr>
          <a:lstStyle/>
          <a:p>
            <a:r>
              <a:rPr lang="en-US" sz="3200" dirty="0"/>
              <a:t>Connectivity &amp; Cardinality</a:t>
            </a:r>
            <a:endParaRPr lang="en-AU" sz="3000" dirty="0">
              <a:latin typeface="Calibri" panose="020F0502020204030204" pitchFamily="34" charset="0"/>
              <a:cs typeface="Calibri" panose="020F0502020204030204" pitchFamily="34" charset="0"/>
            </a:endParaRPr>
          </a:p>
        </p:txBody>
      </p:sp>
      <p:graphicFrame>
        <p:nvGraphicFramePr>
          <p:cNvPr id="7" name="Table 6">
            <a:extLst>
              <a:ext uri="{FF2B5EF4-FFF2-40B4-BE49-F238E27FC236}">
                <a16:creationId xmlns:a16="http://schemas.microsoft.com/office/drawing/2014/main" id="{9C15AB59-7265-0C95-701F-94F26B3E8F2E}"/>
              </a:ext>
            </a:extLst>
          </p:cNvPr>
          <p:cNvGraphicFramePr>
            <a:graphicFrameLocks noGrp="1"/>
          </p:cNvGraphicFramePr>
          <p:nvPr>
            <p:extLst>
              <p:ext uri="{D42A27DB-BD31-4B8C-83A1-F6EECF244321}">
                <p14:modId xmlns:p14="http://schemas.microsoft.com/office/powerpoint/2010/main" val="637557968"/>
              </p:ext>
            </p:extLst>
          </p:nvPr>
        </p:nvGraphicFramePr>
        <p:xfrm>
          <a:off x="11151" y="1789608"/>
          <a:ext cx="9121698" cy="1463040"/>
        </p:xfrm>
        <a:graphic>
          <a:graphicData uri="http://schemas.openxmlformats.org/drawingml/2006/table">
            <a:tbl>
              <a:tblPr>
                <a:tableStyleId>{ED083AE6-46FA-4A59-8FB0-9F97EB10719F}</a:tableStyleId>
              </a:tblPr>
              <a:tblGrid>
                <a:gridCol w="2628900">
                  <a:extLst>
                    <a:ext uri="{9D8B030D-6E8A-4147-A177-3AD203B41FA5}">
                      <a16:colId xmlns:a16="http://schemas.microsoft.com/office/drawing/2014/main" val="3324375200"/>
                    </a:ext>
                  </a:extLst>
                </a:gridCol>
                <a:gridCol w="2132671">
                  <a:extLst>
                    <a:ext uri="{9D8B030D-6E8A-4147-A177-3AD203B41FA5}">
                      <a16:colId xmlns:a16="http://schemas.microsoft.com/office/drawing/2014/main" val="4039666280"/>
                    </a:ext>
                  </a:extLst>
                </a:gridCol>
                <a:gridCol w="4360127">
                  <a:extLst>
                    <a:ext uri="{9D8B030D-6E8A-4147-A177-3AD203B41FA5}">
                      <a16:colId xmlns:a16="http://schemas.microsoft.com/office/drawing/2014/main" val="1511356874"/>
                    </a:ext>
                  </a:extLst>
                </a:gridCol>
              </a:tblGrid>
              <a:tr h="0">
                <a:tc>
                  <a:txBody>
                    <a:bodyPr/>
                    <a:lstStyle/>
                    <a:p>
                      <a:pPr>
                        <a:buNone/>
                      </a:pPr>
                      <a:r>
                        <a:rPr lang="en-US" sz="2800">
                          <a:latin typeface="Calibir"/>
                        </a:rPr>
                        <a:t>Relationship</a:t>
                      </a:r>
                    </a:p>
                  </a:txBody>
                  <a:tcPr anchor="ctr"/>
                </a:tc>
                <a:tc>
                  <a:txBody>
                    <a:bodyPr/>
                    <a:lstStyle/>
                    <a:p>
                      <a:pPr>
                        <a:buNone/>
                      </a:pPr>
                      <a:r>
                        <a:rPr lang="en-US" sz="2800" dirty="0">
                          <a:latin typeface="Calibir"/>
                        </a:rPr>
                        <a:t>Connectivity</a:t>
                      </a:r>
                    </a:p>
                  </a:txBody>
                  <a:tcPr anchor="ctr"/>
                </a:tc>
                <a:tc>
                  <a:txBody>
                    <a:bodyPr/>
                    <a:lstStyle/>
                    <a:p>
                      <a:pPr>
                        <a:buNone/>
                      </a:pPr>
                      <a:r>
                        <a:rPr lang="en-US" sz="2800">
                          <a:latin typeface="Calibir"/>
                        </a:rPr>
                        <a:t>Cardinality</a:t>
                      </a:r>
                    </a:p>
                  </a:txBody>
                  <a:tcPr anchor="ctr"/>
                </a:tc>
                <a:extLst>
                  <a:ext uri="{0D108BD9-81ED-4DB2-BD59-A6C34878D82A}">
                    <a16:rowId xmlns:a16="http://schemas.microsoft.com/office/drawing/2014/main" val="1369598753"/>
                  </a:ext>
                </a:extLst>
              </a:tr>
              <a:tr h="0">
                <a:tc>
                  <a:txBody>
                    <a:bodyPr/>
                    <a:lstStyle/>
                    <a:p>
                      <a:pPr>
                        <a:buNone/>
                      </a:pPr>
                      <a:r>
                        <a:rPr lang="en-US" sz="2800">
                          <a:latin typeface="Calibir"/>
                        </a:rPr>
                        <a:t>Student – ID Card</a:t>
                      </a:r>
                    </a:p>
                  </a:txBody>
                  <a:tcPr anchor="ctr"/>
                </a:tc>
                <a:tc>
                  <a:txBody>
                    <a:bodyPr/>
                    <a:lstStyle/>
                    <a:p>
                      <a:pPr>
                        <a:buNone/>
                      </a:pPr>
                      <a:r>
                        <a:rPr lang="en-US" sz="2800">
                          <a:latin typeface="Calibir"/>
                        </a:rPr>
                        <a:t>1:1</a:t>
                      </a:r>
                    </a:p>
                  </a:txBody>
                  <a:tcPr anchor="ctr"/>
                </a:tc>
                <a:tc>
                  <a:txBody>
                    <a:bodyPr/>
                    <a:lstStyle/>
                    <a:p>
                      <a:pPr>
                        <a:buNone/>
                      </a:pPr>
                      <a:r>
                        <a:rPr lang="en-US" sz="2800" dirty="0">
                          <a:latin typeface="Calibir"/>
                        </a:rPr>
                        <a:t>Each student must have 1 card, only 1 per student</a:t>
                      </a:r>
                    </a:p>
                  </a:txBody>
                  <a:tcPr anchor="ctr"/>
                </a:tc>
                <a:extLst>
                  <a:ext uri="{0D108BD9-81ED-4DB2-BD59-A6C34878D82A}">
                    <a16:rowId xmlns:a16="http://schemas.microsoft.com/office/drawing/2014/main" val="2449318087"/>
                  </a:ext>
                </a:extLst>
              </a:tr>
            </a:tbl>
          </a:graphicData>
        </a:graphic>
      </p:graphicFrame>
      <p:sp>
        <p:nvSpPr>
          <p:cNvPr id="8" name="Rectangle 2">
            <a:extLst>
              <a:ext uri="{FF2B5EF4-FFF2-40B4-BE49-F238E27FC236}">
                <a16:creationId xmlns:a16="http://schemas.microsoft.com/office/drawing/2014/main" id="{6CF5F833-F847-A461-7F00-8EAD980F0673}"/>
              </a:ext>
            </a:extLst>
          </p:cNvPr>
          <p:cNvSpPr>
            <a:spLocks noChangeArrowheads="1"/>
          </p:cNvSpPr>
          <p:nvPr/>
        </p:nvSpPr>
        <p:spPr bwMode="auto">
          <a:xfrm>
            <a:off x="0" y="751766"/>
            <a:ext cx="4250972"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ir"/>
              </a:rPr>
              <a:t>Visual Example (University)</a:t>
            </a:r>
            <a:endParaRPr kumimoji="0" lang="en-US" altLang="en-US" sz="2800" b="0" i="0" u="none" strike="noStrike" cap="none" normalizeH="0" baseline="0" dirty="0">
              <a:ln>
                <a:noFill/>
              </a:ln>
              <a:solidFill>
                <a:schemeClr val="tx1"/>
              </a:solidFill>
              <a:effectLst/>
              <a:latin typeface="Calibir"/>
            </a:endParaRPr>
          </a:p>
        </p:txBody>
      </p:sp>
      <p:pic>
        <p:nvPicPr>
          <p:cNvPr id="11" name="Picture 10" descr="A diagram of a computer code&#10;&#10;AI-generated content may be incorrect.">
            <a:extLst>
              <a:ext uri="{FF2B5EF4-FFF2-40B4-BE49-F238E27FC236}">
                <a16:creationId xmlns:a16="http://schemas.microsoft.com/office/drawing/2014/main" id="{EE02300E-7F0C-AE17-BEB3-C7703CFA7816}"/>
              </a:ext>
            </a:extLst>
          </p:cNvPr>
          <p:cNvPicPr>
            <a:picLocks noChangeAspect="1"/>
          </p:cNvPicPr>
          <p:nvPr/>
        </p:nvPicPr>
        <p:blipFill>
          <a:blip r:embed="rId3">
            <a:extLst>
              <a:ext uri="{28A0092B-C50C-407E-A947-70E740481C1C}">
                <a14:useLocalDpi xmlns:a14="http://schemas.microsoft.com/office/drawing/2010/main" val="0"/>
              </a:ext>
            </a:extLst>
          </a:blip>
          <a:srcRect l="11324" t="25813" r="8014" b="33130"/>
          <a:stretch>
            <a:fillRect/>
          </a:stretch>
        </p:blipFill>
        <p:spPr>
          <a:xfrm>
            <a:off x="1806497" y="3793851"/>
            <a:ext cx="5163015" cy="1126274"/>
          </a:xfrm>
          <a:prstGeom prst="rect">
            <a:avLst/>
          </a:prstGeom>
        </p:spPr>
      </p:pic>
      <p:sp>
        <p:nvSpPr>
          <p:cNvPr id="12" name="Rectangle 3">
            <a:extLst>
              <a:ext uri="{FF2B5EF4-FFF2-40B4-BE49-F238E27FC236}">
                <a16:creationId xmlns:a16="http://schemas.microsoft.com/office/drawing/2014/main" id="{DE2330BB-28F6-A481-B639-E8B5BDEF1D6F}"/>
              </a:ext>
            </a:extLst>
          </p:cNvPr>
          <p:cNvSpPr>
            <a:spLocks noChangeArrowheads="1"/>
          </p:cNvSpPr>
          <p:nvPr/>
        </p:nvSpPr>
        <p:spPr bwMode="auto">
          <a:xfrm>
            <a:off x="11151" y="5047493"/>
            <a:ext cx="9121698"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ir"/>
              </a:rPr>
              <a:t>Connectivity</a:t>
            </a:r>
            <a:r>
              <a:rPr kumimoji="0" lang="en-US" altLang="en-US" sz="2800" b="0" i="0" u="none" strike="noStrike" cap="none" normalizeH="0" baseline="0" dirty="0">
                <a:ln>
                  <a:noFill/>
                </a:ln>
                <a:solidFill>
                  <a:schemeClr val="tx1"/>
                </a:solidFill>
                <a:effectLst/>
                <a:latin typeface="Calibir"/>
              </a:rPr>
              <a:t> = relationship type (1:1, 1:M, M:N).</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ir"/>
              </a:rPr>
              <a:t>Cardinality</a:t>
            </a:r>
            <a:r>
              <a:rPr kumimoji="0" lang="en-US" altLang="en-US" sz="2800" b="0" i="0" u="none" strike="noStrike" cap="none" normalizeH="0" baseline="0" dirty="0">
                <a:ln>
                  <a:noFill/>
                </a:ln>
                <a:solidFill>
                  <a:schemeClr val="tx1"/>
                </a:solidFill>
                <a:effectLst/>
                <a:latin typeface="Calibir"/>
              </a:rPr>
              <a:t> = the min/max numbers (e.g., 0..M, exactly 1).</a:t>
            </a:r>
          </a:p>
        </p:txBody>
      </p:sp>
    </p:spTree>
    <p:extLst>
      <p:ext uri="{BB962C8B-B14F-4D97-AF65-F5344CB8AC3E}">
        <p14:creationId xmlns:p14="http://schemas.microsoft.com/office/powerpoint/2010/main" val="2299072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F9671797-0BD5-B7D5-B158-C2BDB51665D7}"/>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4303B255-0015-62BA-9CFE-D971E3F19697}"/>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D92E3F44-0040-ED59-4AC6-37278EB7FAE0}"/>
              </a:ext>
            </a:extLst>
          </p:cNvPr>
          <p:cNvSpPr>
            <a:spLocks noGrp="1"/>
          </p:cNvSpPr>
          <p:nvPr>
            <p:ph type="sldNum" sz="quarter" idx="4"/>
          </p:nvPr>
        </p:nvSpPr>
        <p:spPr/>
        <p:txBody>
          <a:bodyPr/>
          <a:lstStyle/>
          <a:p>
            <a:fld id="{16A89BA3-132D-40E1-AAB4-CDCD0A14C216}" type="slidenum">
              <a:rPr lang="en-AU" smtClean="0"/>
              <a:pPr/>
              <a:t>11</a:t>
            </a:fld>
            <a:r>
              <a:rPr lang="en-AU"/>
              <a:t>  |</a:t>
            </a:r>
            <a:endParaRPr lang="en-AU" dirty="0"/>
          </a:p>
        </p:txBody>
      </p:sp>
      <p:sp>
        <p:nvSpPr>
          <p:cNvPr id="9" name="Text Placeholder 3">
            <a:extLst>
              <a:ext uri="{FF2B5EF4-FFF2-40B4-BE49-F238E27FC236}">
                <a16:creationId xmlns:a16="http://schemas.microsoft.com/office/drawing/2014/main" id="{4EEDD702-951F-FAB1-4AC0-E25F85BE7EEE}"/>
              </a:ext>
            </a:extLst>
          </p:cNvPr>
          <p:cNvSpPr>
            <a:spLocks noGrp="1"/>
          </p:cNvSpPr>
          <p:nvPr>
            <p:ph type="body" sz="quarter" idx="16"/>
          </p:nvPr>
        </p:nvSpPr>
        <p:spPr>
          <a:xfrm>
            <a:off x="0" y="-1"/>
            <a:ext cx="7849590" cy="536029"/>
          </a:xfrm>
        </p:spPr>
        <p:txBody>
          <a:bodyPr>
            <a:noAutofit/>
          </a:bodyPr>
          <a:lstStyle/>
          <a:p>
            <a:r>
              <a:rPr lang="en-US" sz="3200" dirty="0"/>
              <a:t>Connectivity &amp; Cardinality</a:t>
            </a:r>
            <a:endParaRPr lang="en-AU" sz="3000" dirty="0">
              <a:latin typeface="Calibri" panose="020F0502020204030204" pitchFamily="34" charset="0"/>
              <a:cs typeface="Calibri" panose="020F0502020204030204" pitchFamily="34" charset="0"/>
            </a:endParaRPr>
          </a:p>
        </p:txBody>
      </p:sp>
      <p:graphicFrame>
        <p:nvGraphicFramePr>
          <p:cNvPr id="7" name="Table 6">
            <a:extLst>
              <a:ext uri="{FF2B5EF4-FFF2-40B4-BE49-F238E27FC236}">
                <a16:creationId xmlns:a16="http://schemas.microsoft.com/office/drawing/2014/main" id="{5C948949-C625-E2F1-6F1D-CA7688511275}"/>
              </a:ext>
            </a:extLst>
          </p:cNvPr>
          <p:cNvGraphicFramePr>
            <a:graphicFrameLocks noGrp="1"/>
          </p:cNvGraphicFramePr>
          <p:nvPr>
            <p:extLst>
              <p:ext uri="{D42A27DB-BD31-4B8C-83A1-F6EECF244321}">
                <p14:modId xmlns:p14="http://schemas.microsoft.com/office/powerpoint/2010/main" val="4138216878"/>
              </p:ext>
            </p:extLst>
          </p:nvPr>
        </p:nvGraphicFramePr>
        <p:xfrm>
          <a:off x="11151" y="1789608"/>
          <a:ext cx="9121698" cy="1889760"/>
        </p:xfrm>
        <a:graphic>
          <a:graphicData uri="http://schemas.openxmlformats.org/drawingml/2006/table">
            <a:tbl>
              <a:tblPr>
                <a:tableStyleId>{ED083AE6-46FA-4A59-8FB0-9F97EB10719F}</a:tableStyleId>
              </a:tblPr>
              <a:tblGrid>
                <a:gridCol w="2628900">
                  <a:extLst>
                    <a:ext uri="{9D8B030D-6E8A-4147-A177-3AD203B41FA5}">
                      <a16:colId xmlns:a16="http://schemas.microsoft.com/office/drawing/2014/main" val="3324375200"/>
                    </a:ext>
                  </a:extLst>
                </a:gridCol>
                <a:gridCol w="2132671">
                  <a:extLst>
                    <a:ext uri="{9D8B030D-6E8A-4147-A177-3AD203B41FA5}">
                      <a16:colId xmlns:a16="http://schemas.microsoft.com/office/drawing/2014/main" val="4039666280"/>
                    </a:ext>
                  </a:extLst>
                </a:gridCol>
                <a:gridCol w="4360127">
                  <a:extLst>
                    <a:ext uri="{9D8B030D-6E8A-4147-A177-3AD203B41FA5}">
                      <a16:colId xmlns:a16="http://schemas.microsoft.com/office/drawing/2014/main" val="1511356874"/>
                    </a:ext>
                  </a:extLst>
                </a:gridCol>
              </a:tblGrid>
              <a:tr h="0">
                <a:tc>
                  <a:txBody>
                    <a:bodyPr/>
                    <a:lstStyle/>
                    <a:p>
                      <a:pPr>
                        <a:buNone/>
                      </a:pPr>
                      <a:r>
                        <a:rPr lang="en-US" sz="2800">
                          <a:latin typeface="Calibir"/>
                        </a:rPr>
                        <a:t>Relationship</a:t>
                      </a:r>
                    </a:p>
                  </a:txBody>
                  <a:tcPr anchor="ctr"/>
                </a:tc>
                <a:tc>
                  <a:txBody>
                    <a:bodyPr/>
                    <a:lstStyle/>
                    <a:p>
                      <a:pPr>
                        <a:buNone/>
                      </a:pPr>
                      <a:r>
                        <a:rPr lang="en-US" sz="2800" dirty="0">
                          <a:latin typeface="Calibir"/>
                        </a:rPr>
                        <a:t>Connectivity</a:t>
                      </a:r>
                    </a:p>
                  </a:txBody>
                  <a:tcPr anchor="ctr"/>
                </a:tc>
                <a:tc>
                  <a:txBody>
                    <a:bodyPr/>
                    <a:lstStyle/>
                    <a:p>
                      <a:pPr>
                        <a:buNone/>
                      </a:pPr>
                      <a:r>
                        <a:rPr lang="en-US" sz="2800">
                          <a:latin typeface="Calibir"/>
                        </a:rPr>
                        <a:t>Cardinality</a:t>
                      </a:r>
                    </a:p>
                  </a:txBody>
                  <a:tcPr anchor="ctr"/>
                </a:tc>
                <a:extLst>
                  <a:ext uri="{0D108BD9-81ED-4DB2-BD59-A6C34878D82A}">
                    <a16:rowId xmlns:a16="http://schemas.microsoft.com/office/drawing/2014/main" val="1369598753"/>
                  </a:ext>
                </a:extLst>
              </a:tr>
              <a:tr h="0">
                <a:tc>
                  <a:txBody>
                    <a:bodyPr/>
                    <a:lstStyle/>
                    <a:p>
                      <a:pPr>
                        <a:buNone/>
                      </a:pPr>
                      <a:r>
                        <a:rPr lang="en-US" sz="2800">
                          <a:latin typeface="Calibir"/>
                        </a:rPr>
                        <a:t>Teacher – Class</a:t>
                      </a:r>
                    </a:p>
                  </a:txBody>
                  <a:tcPr anchor="ctr"/>
                </a:tc>
                <a:tc>
                  <a:txBody>
                    <a:bodyPr/>
                    <a:lstStyle/>
                    <a:p>
                      <a:pPr>
                        <a:buNone/>
                      </a:pPr>
                      <a:r>
                        <a:rPr lang="en-US" sz="2800">
                          <a:latin typeface="Calibir"/>
                        </a:rPr>
                        <a:t>1:M</a:t>
                      </a:r>
                    </a:p>
                  </a:txBody>
                  <a:tcPr anchor="ctr"/>
                </a:tc>
                <a:tc>
                  <a:txBody>
                    <a:bodyPr/>
                    <a:lstStyle/>
                    <a:p>
                      <a:pPr>
                        <a:buNone/>
                      </a:pPr>
                      <a:r>
                        <a:rPr lang="en-US" sz="2800" dirty="0">
                          <a:latin typeface="Calibir"/>
                        </a:rPr>
                        <a:t>A teacher can teach 0 to many classes; each class has 1 teacher</a:t>
                      </a:r>
                    </a:p>
                  </a:txBody>
                  <a:tcPr anchor="ctr"/>
                </a:tc>
                <a:extLst>
                  <a:ext uri="{0D108BD9-81ED-4DB2-BD59-A6C34878D82A}">
                    <a16:rowId xmlns:a16="http://schemas.microsoft.com/office/drawing/2014/main" val="1189311710"/>
                  </a:ext>
                </a:extLst>
              </a:tr>
            </a:tbl>
          </a:graphicData>
        </a:graphic>
      </p:graphicFrame>
      <p:sp>
        <p:nvSpPr>
          <p:cNvPr id="8" name="Rectangle 2">
            <a:extLst>
              <a:ext uri="{FF2B5EF4-FFF2-40B4-BE49-F238E27FC236}">
                <a16:creationId xmlns:a16="http://schemas.microsoft.com/office/drawing/2014/main" id="{5EE7AD15-FB5E-739B-9AE2-E22342827278}"/>
              </a:ext>
            </a:extLst>
          </p:cNvPr>
          <p:cNvSpPr>
            <a:spLocks noChangeArrowheads="1"/>
          </p:cNvSpPr>
          <p:nvPr/>
        </p:nvSpPr>
        <p:spPr bwMode="auto">
          <a:xfrm>
            <a:off x="0" y="751766"/>
            <a:ext cx="4250972"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ir"/>
              </a:rPr>
              <a:t>Visual Example (University)</a:t>
            </a:r>
            <a:endParaRPr kumimoji="0" lang="en-US" altLang="en-US" sz="2800" b="0" i="0" u="none" strike="noStrike" cap="none" normalizeH="0" baseline="0" dirty="0">
              <a:ln>
                <a:noFill/>
              </a:ln>
              <a:solidFill>
                <a:schemeClr val="tx1"/>
              </a:solidFill>
              <a:effectLst/>
              <a:latin typeface="Calibir"/>
            </a:endParaRPr>
          </a:p>
        </p:txBody>
      </p:sp>
      <p:pic>
        <p:nvPicPr>
          <p:cNvPr id="5" name="Picture 4" descr="A diagram of a teacher&#10;&#10;AI-generated content may be incorrect.">
            <a:extLst>
              <a:ext uri="{FF2B5EF4-FFF2-40B4-BE49-F238E27FC236}">
                <a16:creationId xmlns:a16="http://schemas.microsoft.com/office/drawing/2014/main" id="{D72BB768-7103-C129-956C-396D33895100}"/>
              </a:ext>
            </a:extLst>
          </p:cNvPr>
          <p:cNvPicPr>
            <a:picLocks noChangeAspect="1"/>
          </p:cNvPicPr>
          <p:nvPr/>
        </p:nvPicPr>
        <p:blipFill>
          <a:blip r:embed="rId3">
            <a:extLst>
              <a:ext uri="{28A0092B-C50C-407E-A947-70E740481C1C}">
                <a14:useLocalDpi xmlns:a14="http://schemas.microsoft.com/office/drawing/2010/main" val="0"/>
              </a:ext>
            </a:extLst>
          </a:blip>
          <a:srcRect l="9757" t="26219" r="18293" b="19309"/>
          <a:stretch>
            <a:fillRect/>
          </a:stretch>
        </p:blipFill>
        <p:spPr>
          <a:xfrm>
            <a:off x="1940311" y="4347787"/>
            <a:ext cx="5263377" cy="1494265"/>
          </a:xfrm>
          <a:prstGeom prst="rect">
            <a:avLst/>
          </a:prstGeom>
        </p:spPr>
      </p:pic>
    </p:spTree>
    <p:extLst>
      <p:ext uri="{BB962C8B-B14F-4D97-AF65-F5344CB8AC3E}">
        <p14:creationId xmlns:p14="http://schemas.microsoft.com/office/powerpoint/2010/main" val="1533051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F3E2C42E-5F81-4C16-C6A7-EB5127292C0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3FEFC9B9-9400-76D0-1835-86119F758C57}"/>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D748D5B1-9653-CB18-7C80-2F61A201384B}"/>
              </a:ext>
            </a:extLst>
          </p:cNvPr>
          <p:cNvSpPr>
            <a:spLocks noGrp="1"/>
          </p:cNvSpPr>
          <p:nvPr>
            <p:ph type="sldNum" sz="quarter" idx="4"/>
          </p:nvPr>
        </p:nvSpPr>
        <p:spPr/>
        <p:txBody>
          <a:bodyPr/>
          <a:lstStyle/>
          <a:p>
            <a:fld id="{16A89BA3-132D-40E1-AAB4-CDCD0A14C216}" type="slidenum">
              <a:rPr lang="en-AU" smtClean="0"/>
              <a:pPr/>
              <a:t>12</a:t>
            </a:fld>
            <a:r>
              <a:rPr lang="en-AU"/>
              <a:t>  |</a:t>
            </a:r>
            <a:endParaRPr lang="en-AU" dirty="0"/>
          </a:p>
        </p:txBody>
      </p:sp>
      <p:sp>
        <p:nvSpPr>
          <p:cNvPr id="9" name="Text Placeholder 3">
            <a:extLst>
              <a:ext uri="{FF2B5EF4-FFF2-40B4-BE49-F238E27FC236}">
                <a16:creationId xmlns:a16="http://schemas.microsoft.com/office/drawing/2014/main" id="{CC4C8880-4676-DA4A-D800-48B2D96EDBC5}"/>
              </a:ext>
            </a:extLst>
          </p:cNvPr>
          <p:cNvSpPr>
            <a:spLocks noGrp="1"/>
          </p:cNvSpPr>
          <p:nvPr>
            <p:ph type="body" sz="quarter" idx="16"/>
          </p:nvPr>
        </p:nvSpPr>
        <p:spPr>
          <a:xfrm>
            <a:off x="0" y="-1"/>
            <a:ext cx="7849590" cy="536029"/>
          </a:xfrm>
        </p:spPr>
        <p:txBody>
          <a:bodyPr>
            <a:noAutofit/>
          </a:bodyPr>
          <a:lstStyle/>
          <a:p>
            <a:r>
              <a:rPr lang="en-US" sz="3200" dirty="0"/>
              <a:t>Connectivity &amp; Cardinality</a:t>
            </a:r>
            <a:endParaRPr lang="en-AU" sz="3000" dirty="0">
              <a:latin typeface="Calibri" panose="020F0502020204030204" pitchFamily="34" charset="0"/>
              <a:cs typeface="Calibri" panose="020F0502020204030204" pitchFamily="34" charset="0"/>
            </a:endParaRPr>
          </a:p>
        </p:txBody>
      </p:sp>
      <p:graphicFrame>
        <p:nvGraphicFramePr>
          <p:cNvPr id="7" name="Table 6">
            <a:extLst>
              <a:ext uri="{FF2B5EF4-FFF2-40B4-BE49-F238E27FC236}">
                <a16:creationId xmlns:a16="http://schemas.microsoft.com/office/drawing/2014/main" id="{6CC90B83-ABCB-BD88-8E7B-FEA6DEAB80C8}"/>
              </a:ext>
            </a:extLst>
          </p:cNvPr>
          <p:cNvGraphicFramePr>
            <a:graphicFrameLocks noGrp="1"/>
          </p:cNvGraphicFramePr>
          <p:nvPr>
            <p:extLst>
              <p:ext uri="{D42A27DB-BD31-4B8C-83A1-F6EECF244321}">
                <p14:modId xmlns:p14="http://schemas.microsoft.com/office/powerpoint/2010/main" val="870754348"/>
              </p:ext>
            </p:extLst>
          </p:nvPr>
        </p:nvGraphicFramePr>
        <p:xfrm>
          <a:off x="22302" y="1490724"/>
          <a:ext cx="9121698" cy="1889760"/>
        </p:xfrm>
        <a:graphic>
          <a:graphicData uri="http://schemas.openxmlformats.org/drawingml/2006/table">
            <a:tbl>
              <a:tblPr>
                <a:tableStyleId>{ED083AE6-46FA-4A59-8FB0-9F97EB10719F}</a:tableStyleId>
              </a:tblPr>
              <a:tblGrid>
                <a:gridCol w="2628900">
                  <a:extLst>
                    <a:ext uri="{9D8B030D-6E8A-4147-A177-3AD203B41FA5}">
                      <a16:colId xmlns:a16="http://schemas.microsoft.com/office/drawing/2014/main" val="3324375200"/>
                    </a:ext>
                  </a:extLst>
                </a:gridCol>
                <a:gridCol w="2132671">
                  <a:extLst>
                    <a:ext uri="{9D8B030D-6E8A-4147-A177-3AD203B41FA5}">
                      <a16:colId xmlns:a16="http://schemas.microsoft.com/office/drawing/2014/main" val="4039666280"/>
                    </a:ext>
                  </a:extLst>
                </a:gridCol>
                <a:gridCol w="4360127">
                  <a:extLst>
                    <a:ext uri="{9D8B030D-6E8A-4147-A177-3AD203B41FA5}">
                      <a16:colId xmlns:a16="http://schemas.microsoft.com/office/drawing/2014/main" val="1511356874"/>
                    </a:ext>
                  </a:extLst>
                </a:gridCol>
              </a:tblGrid>
              <a:tr h="0">
                <a:tc>
                  <a:txBody>
                    <a:bodyPr/>
                    <a:lstStyle/>
                    <a:p>
                      <a:pPr>
                        <a:buNone/>
                      </a:pPr>
                      <a:r>
                        <a:rPr lang="en-US" sz="2800">
                          <a:latin typeface="Calibir"/>
                        </a:rPr>
                        <a:t>Relationship</a:t>
                      </a:r>
                    </a:p>
                  </a:txBody>
                  <a:tcPr anchor="ctr"/>
                </a:tc>
                <a:tc>
                  <a:txBody>
                    <a:bodyPr/>
                    <a:lstStyle/>
                    <a:p>
                      <a:pPr>
                        <a:buNone/>
                      </a:pPr>
                      <a:r>
                        <a:rPr lang="en-US" sz="2800" dirty="0">
                          <a:latin typeface="Calibir"/>
                        </a:rPr>
                        <a:t>Connectivity</a:t>
                      </a:r>
                    </a:p>
                  </a:txBody>
                  <a:tcPr anchor="ctr"/>
                </a:tc>
                <a:tc>
                  <a:txBody>
                    <a:bodyPr/>
                    <a:lstStyle/>
                    <a:p>
                      <a:pPr>
                        <a:buNone/>
                      </a:pPr>
                      <a:r>
                        <a:rPr lang="en-US" sz="2800">
                          <a:latin typeface="Calibir"/>
                        </a:rPr>
                        <a:t>Cardinality</a:t>
                      </a:r>
                    </a:p>
                  </a:txBody>
                  <a:tcPr anchor="ctr"/>
                </a:tc>
                <a:extLst>
                  <a:ext uri="{0D108BD9-81ED-4DB2-BD59-A6C34878D82A}">
                    <a16:rowId xmlns:a16="http://schemas.microsoft.com/office/drawing/2014/main" val="1369598753"/>
                  </a:ext>
                </a:extLst>
              </a:tr>
              <a:tr h="0">
                <a:tc>
                  <a:txBody>
                    <a:bodyPr/>
                    <a:lstStyle/>
                    <a:p>
                      <a:pPr>
                        <a:buNone/>
                      </a:pPr>
                      <a:r>
                        <a:rPr lang="en-US" sz="2800" dirty="0">
                          <a:latin typeface="Calibir"/>
                        </a:rPr>
                        <a:t>Student – Club</a:t>
                      </a:r>
                    </a:p>
                  </a:txBody>
                  <a:tcPr anchor="ctr"/>
                </a:tc>
                <a:tc>
                  <a:txBody>
                    <a:bodyPr/>
                    <a:lstStyle/>
                    <a:p>
                      <a:pPr>
                        <a:buNone/>
                      </a:pPr>
                      <a:r>
                        <a:rPr lang="en-US" sz="2800" dirty="0">
                          <a:latin typeface="Calibir"/>
                        </a:rPr>
                        <a:t>M:N</a:t>
                      </a:r>
                    </a:p>
                  </a:txBody>
                  <a:tcPr anchor="ctr"/>
                </a:tc>
                <a:tc>
                  <a:txBody>
                    <a:bodyPr/>
                    <a:lstStyle/>
                    <a:p>
                      <a:pPr>
                        <a:buNone/>
                      </a:pPr>
                      <a:r>
                        <a:rPr lang="en-US" sz="2800" dirty="0">
                          <a:latin typeface="Calibir"/>
                        </a:rPr>
                        <a:t>A student can join 0 to many clubs; each club has many students</a:t>
                      </a:r>
                    </a:p>
                  </a:txBody>
                  <a:tcPr anchor="ctr"/>
                </a:tc>
                <a:extLst>
                  <a:ext uri="{0D108BD9-81ED-4DB2-BD59-A6C34878D82A}">
                    <a16:rowId xmlns:a16="http://schemas.microsoft.com/office/drawing/2014/main" val="3492656953"/>
                  </a:ext>
                </a:extLst>
              </a:tr>
            </a:tbl>
          </a:graphicData>
        </a:graphic>
      </p:graphicFrame>
      <p:sp>
        <p:nvSpPr>
          <p:cNvPr id="8" name="Rectangle 2">
            <a:extLst>
              <a:ext uri="{FF2B5EF4-FFF2-40B4-BE49-F238E27FC236}">
                <a16:creationId xmlns:a16="http://schemas.microsoft.com/office/drawing/2014/main" id="{8C53E443-F877-602C-C1FB-5A16302172EC}"/>
              </a:ext>
            </a:extLst>
          </p:cNvPr>
          <p:cNvSpPr>
            <a:spLocks noChangeArrowheads="1"/>
          </p:cNvSpPr>
          <p:nvPr/>
        </p:nvSpPr>
        <p:spPr bwMode="auto">
          <a:xfrm>
            <a:off x="0" y="751766"/>
            <a:ext cx="4250972"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ir"/>
              </a:rPr>
              <a:t>Visual Example (University)</a:t>
            </a:r>
            <a:endParaRPr kumimoji="0" lang="en-US" altLang="en-US" sz="2800" b="0" i="0" u="none" strike="noStrike" cap="none" normalizeH="0" baseline="0" dirty="0">
              <a:ln>
                <a:noFill/>
              </a:ln>
              <a:solidFill>
                <a:schemeClr val="tx1"/>
              </a:solidFill>
              <a:effectLst/>
              <a:latin typeface="Calibir"/>
            </a:endParaRPr>
          </a:p>
        </p:txBody>
      </p:sp>
      <p:pic>
        <p:nvPicPr>
          <p:cNvPr id="11" name="Picture 10" descr="A black and white diagram&#10;&#10;AI-generated content may be incorrect.">
            <a:extLst>
              <a:ext uri="{FF2B5EF4-FFF2-40B4-BE49-F238E27FC236}">
                <a16:creationId xmlns:a16="http://schemas.microsoft.com/office/drawing/2014/main" id="{3E1FB105-55D8-4A82-0B2A-167D3B6BE6DC}"/>
              </a:ext>
            </a:extLst>
          </p:cNvPr>
          <p:cNvPicPr>
            <a:picLocks noChangeAspect="1"/>
          </p:cNvPicPr>
          <p:nvPr/>
        </p:nvPicPr>
        <p:blipFill>
          <a:blip r:embed="rId3">
            <a:extLst>
              <a:ext uri="{28A0092B-C50C-407E-A947-70E740481C1C}">
                <a14:useLocalDpi xmlns:a14="http://schemas.microsoft.com/office/drawing/2010/main" val="0"/>
              </a:ext>
            </a:extLst>
          </a:blip>
          <a:srcRect t="23066" b="28535"/>
          <a:stretch>
            <a:fillRect/>
          </a:stretch>
        </p:blipFill>
        <p:spPr>
          <a:xfrm>
            <a:off x="0" y="3429000"/>
            <a:ext cx="9144000" cy="1416205"/>
          </a:xfrm>
          <a:prstGeom prst="rect">
            <a:avLst/>
          </a:prstGeom>
        </p:spPr>
      </p:pic>
      <p:sp>
        <p:nvSpPr>
          <p:cNvPr id="12" name="Rectangle 1">
            <a:extLst>
              <a:ext uri="{FF2B5EF4-FFF2-40B4-BE49-F238E27FC236}">
                <a16:creationId xmlns:a16="http://schemas.microsoft.com/office/drawing/2014/main" id="{42665E56-A435-1B66-9ADF-74C3B0920001}"/>
              </a:ext>
            </a:extLst>
          </p:cNvPr>
          <p:cNvSpPr>
            <a:spLocks noChangeArrowheads="1"/>
          </p:cNvSpPr>
          <p:nvPr/>
        </p:nvSpPr>
        <p:spPr bwMode="auto">
          <a:xfrm>
            <a:off x="0" y="4669069"/>
            <a:ext cx="9121698"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i="0" u="none" strike="noStrike" cap="none" normalizeH="0" baseline="0" dirty="0">
                <a:ln>
                  <a:noFill/>
                </a:ln>
                <a:solidFill>
                  <a:schemeClr val="tx1"/>
                </a:solidFill>
                <a:effectLst/>
                <a:latin typeface="Calibir"/>
              </a:rPr>
              <a:t>For M:N, the </a:t>
            </a:r>
            <a:r>
              <a:rPr kumimoji="0" lang="en-US" altLang="en-US" sz="2800" b="1" i="0" u="none" strike="noStrike" cap="none" normalizeH="0" baseline="0" dirty="0">
                <a:ln>
                  <a:noFill/>
                </a:ln>
                <a:solidFill>
                  <a:schemeClr val="tx1"/>
                </a:solidFill>
                <a:effectLst/>
                <a:latin typeface="Calibir"/>
              </a:rPr>
              <a:t>associative entity</a:t>
            </a:r>
            <a:r>
              <a:rPr kumimoji="0" lang="en-US" altLang="en-US" sz="2800" i="0" u="none" strike="noStrike" cap="none" normalizeH="0" baseline="0" dirty="0">
                <a:ln>
                  <a:noFill/>
                </a:ln>
                <a:solidFill>
                  <a:schemeClr val="tx1"/>
                </a:solidFill>
                <a:effectLst/>
                <a:latin typeface="Calibir"/>
              </a:rPr>
              <a:t> (MEMBERSHIP) is used with a composite PK (</a:t>
            </a:r>
            <a:r>
              <a:rPr kumimoji="0" lang="en-US" altLang="en-US" sz="2800" i="0" u="none" strike="noStrike" cap="none" normalizeH="0" baseline="0" dirty="0" err="1">
                <a:ln>
                  <a:noFill/>
                </a:ln>
                <a:solidFill>
                  <a:schemeClr val="tx1"/>
                </a:solidFill>
                <a:effectLst/>
                <a:latin typeface="Calibir"/>
              </a:rPr>
              <a:t>StudentID</a:t>
            </a:r>
            <a:r>
              <a:rPr kumimoji="0" lang="en-US" altLang="en-US" sz="2800" i="0" u="none" strike="noStrike" cap="none" normalizeH="0" baseline="0" dirty="0">
                <a:ln>
                  <a:noFill/>
                </a:ln>
                <a:solidFill>
                  <a:schemeClr val="tx1"/>
                </a:solidFill>
                <a:effectLst/>
                <a:latin typeface="Calibir"/>
              </a:rPr>
              <a:t>, </a:t>
            </a:r>
            <a:r>
              <a:rPr kumimoji="0" lang="en-US" altLang="en-US" sz="2800" i="0" u="none" strike="noStrike" cap="none" normalizeH="0" baseline="0" dirty="0" err="1">
                <a:ln>
                  <a:noFill/>
                </a:ln>
                <a:solidFill>
                  <a:schemeClr val="tx1"/>
                </a:solidFill>
                <a:effectLst/>
                <a:latin typeface="Calibir"/>
              </a:rPr>
              <a:t>ClubID</a:t>
            </a:r>
            <a:r>
              <a:rPr kumimoji="0" lang="en-US" altLang="en-US" sz="2800" i="0" u="none" strike="noStrike" cap="none" normalizeH="0" baseline="0" dirty="0">
                <a:ln>
                  <a:noFill/>
                </a:ln>
                <a:solidFill>
                  <a:schemeClr val="tx1"/>
                </a:solidFill>
                <a:effectLst/>
                <a:latin typeface="Calibir"/>
              </a:rPr>
              <a:t>), so we see how M:N is implemented in a relational model. </a:t>
            </a:r>
          </a:p>
        </p:txBody>
      </p:sp>
    </p:spTree>
    <p:extLst>
      <p:ext uri="{BB962C8B-B14F-4D97-AF65-F5344CB8AC3E}">
        <p14:creationId xmlns:p14="http://schemas.microsoft.com/office/powerpoint/2010/main" val="3938196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A6844138-EC05-C2C7-49CF-99138571CA6B}"/>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5F13DFD0-2826-B149-5092-D99699ADECC0}"/>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596E62E5-DBF2-160A-CA0B-87B564237BFF}"/>
              </a:ext>
            </a:extLst>
          </p:cNvPr>
          <p:cNvSpPr>
            <a:spLocks noGrp="1"/>
          </p:cNvSpPr>
          <p:nvPr>
            <p:ph type="sldNum" sz="quarter" idx="4"/>
          </p:nvPr>
        </p:nvSpPr>
        <p:spPr/>
        <p:txBody>
          <a:bodyPr/>
          <a:lstStyle/>
          <a:p>
            <a:fld id="{16A89BA3-132D-40E1-AAB4-CDCD0A14C216}" type="slidenum">
              <a:rPr lang="en-AU" smtClean="0"/>
              <a:pPr/>
              <a:t>13</a:t>
            </a:fld>
            <a:r>
              <a:rPr lang="en-AU"/>
              <a:t>  |</a:t>
            </a:r>
            <a:endParaRPr lang="en-AU" dirty="0"/>
          </a:p>
        </p:txBody>
      </p:sp>
      <p:sp>
        <p:nvSpPr>
          <p:cNvPr id="9" name="Text Placeholder 3">
            <a:extLst>
              <a:ext uri="{FF2B5EF4-FFF2-40B4-BE49-F238E27FC236}">
                <a16:creationId xmlns:a16="http://schemas.microsoft.com/office/drawing/2014/main" id="{9D827951-B80B-FFCD-A680-7A060D68AE63}"/>
              </a:ext>
            </a:extLst>
          </p:cNvPr>
          <p:cNvSpPr>
            <a:spLocks noGrp="1"/>
          </p:cNvSpPr>
          <p:nvPr>
            <p:ph type="body" sz="quarter" idx="16"/>
          </p:nvPr>
        </p:nvSpPr>
        <p:spPr>
          <a:xfrm>
            <a:off x="0" y="-1"/>
            <a:ext cx="7849590" cy="536029"/>
          </a:xfrm>
        </p:spPr>
        <p:txBody>
          <a:bodyPr>
            <a:noAutofit/>
          </a:bodyPr>
          <a:lstStyle/>
          <a:p>
            <a:r>
              <a:rPr lang="en-US" sz="3200" dirty="0"/>
              <a:t>Connectivity &amp; Cardinality</a:t>
            </a:r>
            <a:endParaRPr lang="en-AU" sz="30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E8A9966D-711A-8896-0DB7-C7A28BAA3270}"/>
              </a:ext>
            </a:extLst>
          </p:cNvPr>
          <p:cNvSpPr txBox="1"/>
          <p:nvPr/>
        </p:nvSpPr>
        <p:spPr>
          <a:xfrm>
            <a:off x="78828" y="551921"/>
            <a:ext cx="8986344" cy="3903504"/>
          </a:xfrm>
          <a:prstGeom prst="rect">
            <a:avLst/>
          </a:prstGeom>
          <a:noFill/>
        </p:spPr>
        <p:txBody>
          <a:bodyPr wrap="square">
            <a:spAutoFit/>
          </a:bodyPr>
          <a:lstStyle/>
          <a:p>
            <a:pPr>
              <a:lnSpc>
                <a:spcPct val="150000"/>
              </a:lnSpc>
              <a:buNone/>
            </a:pPr>
            <a:r>
              <a:rPr lang="en-US" sz="2800" dirty="0">
                <a:latin typeface="Calibir"/>
              </a:rPr>
              <a:t>Q: Draw the relationship between Driver and Car if:</a:t>
            </a:r>
          </a:p>
          <a:p>
            <a:pPr marL="457200" indent="-457200">
              <a:lnSpc>
                <a:spcPct val="150000"/>
              </a:lnSpc>
              <a:buFont typeface="Arial" panose="020B0604020202020204" pitchFamily="34" charset="0"/>
              <a:buChar char="•"/>
            </a:pPr>
            <a:r>
              <a:rPr lang="en-US" sz="2800" dirty="0">
                <a:latin typeface="Calibir"/>
              </a:rPr>
              <a:t>Each driver may drive many cars.</a:t>
            </a:r>
          </a:p>
          <a:p>
            <a:pPr marL="457200" indent="-457200">
              <a:lnSpc>
                <a:spcPct val="150000"/>
              </a:lnSpc>
              <a:buFont typeface="Arial" panose="020B0604020202020204" pitchFamily="34" charset="0"/>
              <a:buChar char="•"/>
            </a:pPr>
            <a:r>
              <a:rPr lang="en-US" sz="2800" dirty="0">
                <a:latin typeface="Calibir"/>
              </a:rPr>
              <a:t>Each car must have exactly 1 driver.</a:t>
            </a:r>
          </a:p>
          <a:p>
            <a:pPr>
              <a:lnSpc>
                <a:spcPct val="150000"/>
              </a:lnSpc>
              <a:buNone/>
            </a:pPr>
            <a:r>
              <a:rPr lang="en-US" sz="2800" b="1" dirty="0">
                <a:latin typeface="Calibir"/>
              </a:rPr>
              <a:t>Answer</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Connectivity: 1:M (Driver → Car).</a:t>
            </a:r>
          </a:p>
          <a:p>
            <a:pPr marL="457200" indent="-457200">
              <a:lnSpc>
                <a:spcPct val="150000"/>
              </a:lnSpc>
              <a:buFont typeface="Arial" panose="020B0604020202020204" pitchFamily="34" charset="0"/>
              <a:buChar char="•"/>
            </a:pPr>
            <a:r>
              <a:rPr lang="en-US" sz="2800" dirty="0">
                <a:latin typeface="Calibir"/>
              </a:rPr>
              <a:t>Cardinality: Driver (1..*) ↔ Car (1, 1).</a:t>
            </a:r>
          </a:p>
        </p:txBody>
      </p:sp>
      <p:sp>
        <p:nvSpPr>
          <p:cNvPr id="10" name="Rectangle 9">
            <a:extLst>
              <a:ext uri="{FF2B5EF4-FFF2-40B4-BE49-F238E27FC236}">
                <a16:creationId xmlns:a16="http://schemas.microsoft.com/office/drawing/2014/main" id="{2EEF6B63-C6CF-9247-F0C6-9A816B6D0653}"/>
              </a:ext>
            </a:extLst>
          </p:cNvPr>
          <p:cNvSpPr/>
          <p:nvPr/>
        </p:nvSpPr>
        <p:spPr>
          <a:xfrm>
            <a:off x="5486400" y="2561453"/>
            <a:ext cx="1114097" cy="12717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dirty="0"/>
              <a:t>Driver</a:t>
            </a:r>
          </a:p>
        </p:txBody>
      </p:sp>
      <p:sp>
        <p:nvSpPr>
          <p:cNvPr id="13" name="Rectangle 12">
            <a:extLst>
              <a:ext uri="{FF2B5EF4-FFF2-40B4-BE49-F238E27FC236}">
                <a16:creationId xmlns:a16="http://schemas.microsoft.com/office/drawing/2014/main" id="{7A2718A3-DFA1-8F07-3A55-3D1CAB22610F}"/>
              </a:ext>
            </a:extLst>
          </p:cNvPr>
          <p:cNvSpPr/>
          <p:nvPr/>
        </p:nvSpPr>
        <p:spPr>
          <a:xfrm>
            <a:off x="7870611" y="2561453"/>
            <a:ext cx="1114097" cy="12717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dirty="0"/>
              <a:t>Car</a:t>
            </a:r>
          </a:p>
        </p:txBody>
      </p:sp>
      <p:cxnSp>
        <p:nvCxnSpPr>
          <p:cNvPr id="15" name="Straight Connector 14">
            <a:extLst>
              <a:ext uri="{FF2B5EF4-FFF2-40B4-BE49-F238E27FC236}">
                <a16:creationId xmlns:a16="http://schemas.microsoft.com/office/drawing/2014/main" id="{B8430D5D-8B03-C1CD-A3F8-62633EA75CC3}"/>
              </a:ext>
            </a:extLst>
          </p:cNvPr>
          <p:cNvCxnSpPr>
            <a:stCxn id="10" idx="3"/>
            <a:endCxn id="13" idx="1"/>
          </p:cNvCxnSpPr>
          <p:nvPr/>
        </p:nvCxnSpPr>
        <p:spPr>
          <a:xfrm>
            <a:off x="6600497" y="3197329"/>
            <a:ext cx="127011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4A27339-BB43-F6AA-B209-148F83B92F48}"/>
              </a:ext>
            </a:extLst>
          </p:cNvPr>
          <p:cNvCxnSpPr>
            <a:cxnSpLocks/>
          </p:cNvCxnSpPr>
          <p:nvPr/>
        </p:nvCxnSpPr>
        <p:spPr>
          <a:xfrm flipV="1">
            <a:off x="7683062" y="3055438"/>
            <a:ext cx="187549" cy="14189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A34002E-0486-A8F1-E10A-349057B66F14}"/>
              </a:ext>
            </a:extLst>
          </p:cNvPr>
          <p:cNvCxnSpPr>
            <a:cxnSpLocks/>
          </p:cNvCxnSpPr>
          <p:nvPr/>
        </p:nvCxnSpPr>
        <p:spPr>
          <a:xfrm>
            <a:off x="7683062" y="3197329"/>
            <a:ext cx="187549" cy="141891"/>
          </a:xfrm>
          <a:prstGeom prst="line">
            <a:avLst/>
          </a:prstGeom>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4DD1080-C4E8-243B-2602-F209913CC3B4}"/>
              </a:ext>
            </a:extLst>
          </p:cNvPr>
          <p:cNvSpPr txBox="1"/>
          <p:nvPr/>
        </p:nvSpPr>
        <p:spPr>
          <a:xfrm>
            <a:off x="6823841" y="2870772"/>
            <a:ext cx="945931" cy="369332"/>
          </a:xfrm>
          <a:prstGeom prst="rect">
            <a:avLst/>
          </a:prstGeom>
          <a:noFill/>
        </p:spPr>
        <p:txBody>
          <a:bodyPr wrap="square" rtlCol="0">
            <a:spAutoFit/>
          </a:bodyPr>
          <a:lstStyle/>
          <a:p>
            <a:r>
              <a:rPr lang="en-AU" dirty="0">
                <a:solidFill>
                  <a:srgbClr val="3D3935"/>
                </a:solidFill>
              </a:rPr>
              <a:t>drives</a:t>
            </a:r>
          </a:p>
        </p:txBody>
      </p:sp>
      <p:sp>
        <p:nvSpPr>
          <p:cNvPr id="25" name="TextBox 24">
            <a:extLst>
              <a:ext uri="{FF2B5EF4-FFF2-40B4-BE49-F238E27FC236}">
                <a16:creationId xmlns:a16="http://schemas.microsoft.com/office/drawing/2014/main" id="{3A61E720-7E7D-B481-0F19-40AD32ABA1F3}"/>
              </a:ext>
            </a:extLst>
          </p:cNvPr>
          <p:cNvSpPr txBox="1"/>
          <p:nvPr/>
        </p:nvSpPr>
        <p:spPr>
          <a:xfrm>
            <a:off x="7235554" y="3320380"/>
            <a:ext cx="977462" cy="369332"/>
          </a:xfrm>
          <a:prstGeom prst="rect">
            <a:avLst/>
          </a:prstGeom>
          <a:noFill/>
        </p:spPr>
        <p:txBody>
          <a:bodyPr wrap="square" rtlCol="0">
            <a:spAutoFit/>
          </a:bodyPr>
          <a:lstStyle/>
          <a:p>
            <a:r>
              <a:rPr lang="en-AU" dirty="0">
                <a:solidFill>
                  <a:srgbClr val="3D3935"/>
                </a:solidFill>
              </a:rPr>
              <a:t>(1, 1)</a:t>
            </a:r>
          </a:p>
        </p:txBody>
      </p:sp>
      <p:cxnSp>
        <p:nvCxnSpPr>
          <p:cNvPr id="27" name="Straight Arrow Connector 26">
            <a:extLst>
              <a:ext uri="{FF2B5EF4-FFF2-40B4-BE49-F238E27FC236}">
                <a16:creationId xmlns:a16="http://schemas.microsoft.com/office/drawing/2014/main" id="{716E439E-D9EB-7337-2671-C003E38073EA}"/>
              </a:ext>
            </a:extLst>
          </p:cNvPr>
          <p:cNvCxnSpPr>
            <a:endCxn id="23" idx="3"/>
          </p:cNvCxnSpPr>
          <p:nvPr/>
        </p:nvCxnSpPr>
        <p:spPr>
          <a:xfrm>
            <a:off x="7567448" y="2561453"/>
            <a:ext cx="202324" cy="4939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7155AE0B-FF78-9DC3-9665-E2B8FEC4C149}"/>
              </a:ext>
            </a:extLst>
          </p:cNvPr>
          <p:cNvSpPr txBox="1"/>
          <p:nvPr/>
        </p:nvSpPr>
        <p:spPr>
          <a:xfrm>
            <a:off x="7006955" y="2193591"/>
            <a:ext cx="1977753" cy="369332"/>
          </a:xfrm>
          <a:prstGeom prst="rect">
            <a:avLst/>
          </a:prstGeom>
          <a:noFill/>
        </p:spPr>
        <p:txBody>
          <a:bodyPr wrap="square" rtlCol="0">
            <a:spAutoFit/>
          </a:bodyPr>
          <a:lstStyle/>
          <a:p>
            <a:r>
              <a:rPr lang="en-AU" dirty="0">
                <a:solidFill>
                  <a:srgbClr val="3D3935"/>
                </a:solidFill>
              </a:rPr>
              <a:t>Connectiveness</a:t>
            </a:r>
          </a:p>
        </p:txBody>
      </p:sp>
      <p:sp>
        <p:nvSpPr>
          <p:cNvPr id="29" name="TextBox 28">
            <a:extLst>
              <a:ext uri="{FF2B5EF4-FFF2-40B4-BE49-F238E27FC236}">
                <a16:creationId xmlns:a16="http://schemas.microsoft.com/office/drawing/2014/main" id="{3A1DB833-A96F-9582-9D4A-BEE22F1BB7A6}"/>
              </a:ext>
            </a:extLst>
          </p:cNvPr>
          <p:cNvSpPr txBox="1"/>
          <p:nvPr/>
        </p:nvSpPr>
        <p:spPr>
          <a:xfrm>
            <a:off x="6578571" y="3915550"/>
            <a:ext cx="1977753" cy="369332"/>
          </a:xfrm>
          <a:prstGeom prst="rect">
            <a:avLst/>
          </a:prstGeom>
          <a:noFill/>
        </p:spPr>
        <p:txBody>
          <a:bodyPr wrap="square" rtlCol="0">
            <a:spAutoFit/>
          </a:bodyPr>
          <a:lstStyle/>
          <a:p>
            <a:r>
              <a:rPr lang="en-AU" dirty="0">
                <a:solidFill>
                  <a:srgbClr val="3D3935"/>
                </a:solidFill>
              </a:rPr>
              <a:t>Cardinalities</a:t>
            </a:r>
          </a:p>
        </p:txBody>
      </p:sp>
      <p:pic>
        <p:nvPicPr>
          <p:cNvPr id="30" name="Timer">
            <a:hlinkClick r:id="" action="ppaction://media"/>
            <a:extLst>
              <a:ext uri="{FF2B5EF4-FFF2-40B4-BE49-F238E27FC236}">
                <a16:creationId xmlns:a16="http://schemas.microsoft.com/office/drawing/2014/main" id="{7B69D296-11BA-9C09-F33B-83AB690603AD}"/>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0920" t="44840" r="40900" b="40264"/>
          <a:stretch>
            <a:fillRect/>
          </a:stretch>
        </p:blipFill>
        <p:spPr>
          <a:xfrm>
            <a:off x="6465584" y="4510720"/>
            <a:ext cx="1662444" cy="766154"/>
          </a:xfrm>
          <a:prstGeom prst="rect">
            <a:avLst/>
          </a:prstGeom>
          <a:ln w="38100">
            <a:solidFill>
              <a:schemeClr val="accent1"/>
            </a:solidFill>
          </a:ln>
        </p:spPr>
      </p:pic>
      <p:sp>
        <p:nvSpPr>
          <p:cNvPr id="31" name="TextBox 30">
            <a:extLst>
              <a:ext uri="{FF2B5EF4-FFF2-40B4-BE49-F238E27FC236}">
                <a16:creationId xmlns:a16="http://schemas.microsoft.com/office/drawing/2014/main" id="{C4B98818-9CE2-3528-00BA-8129C086C644}"/>
              </a:ext>
            </a:extLst>
          </p:cNvPr>
          <p:cNvSpPr txBox="1"/>
          <p:nvPr/>
        </p:nvSpPr>
        <p:spPr>
          <a:xfrm>
            <a:off x="6525201" y="3318200"/>
            <a:ext cx="977462" cy="369332"/>
          </a:xfrm>
          <a:prstGeom prst="rect">
            <a:avLst/>
          </a:prstGeom>
          <a:noFill/>
        </p:spPr>
        <p:txBody>
          <a:bodyPr wrap="square" rtlCol="0">
            <a:spAutoFit/>
          </a:bodyPr>
          <a:lstStyle/>
          <a:p>
            <a:r>
              <a:rPr lang="en-AU" dirty="0">
                <a:solidFill>
                  <a:srgbClr val="3D3935"/>
                </a:solidFill>
              </a:rPr>
              <a:t>(1..*)</a:t>
            </a:r>
          </a:p>
        </p:txBody>
      </p:sp>
      <p:pic>
        <p:nvPicPr>
          <p:cNvPr id="32" name="Picture 31">
            <a:extLst>
              <a:ext uri="{FF2B5EF4-FFF2-40B4-BE49-F238E27FC236}">
                <a16:creationId xmlns:a16="http://schemas.microsoft.com/office/drawing/2014/main" id="{F6046D9F-80A6-62BC-ABF9-E01D8156D548}"/>
              </a:ext>
            </a:extLst>
          </p:cNvPr>
          <p:cNvPicPr>
            <a:picLocks noChangeAspect="1"/>
          </p:cNvPicPr>
          <p:nvPr/>
        </p:nvPicPr>
        <p:blipFill>
          <a:blip r:embed="rId6"/>
          <a:srcRect t="79129" r="28726"/>
          <a:stretch>
            <a:fillRect/>
          </a:stretch>
        </p:blipFill>
        <p:spPr>
          <a:xfrm>
            <a:off x="4955871" y="6112405"/>
            <a:ext cx="4188129" cy="796131"/>
          </a:xfrm>
          <a:prstGeom prst="rect">
            <a:avLst/>
          </a:prstGeom>
        </p:spPr>
      </p:pic>
      <p:sp>
        <p:nvSpPr>
          <p:cNvPr id="33" name="Oval 32">
            <a:extLst>
              <a:ext uri="{FF2B5EF4-FFF2-40B4-BE49-F238E27FC236}">
                <a16:creationId xmlns:a16="http://schemas.microsoft.com/office/drawing/2014/main" id="{CA5D903A-23BE-2530-B04D-32DB4771136B}"/>
              </a:ext>
            </a:extLst>
          </p:cNvPr>
          <p:cNvSpPr/>
          <p:nvPr/>
        </p:nvSpPr>
        <p:spPr>
          <a:xfrm>
            <a:off x="7468473" y="3126383"/>
            <a:ext cx="157655" cy="154893"/>
          </a:xfrm>
          <a:prstGeom prst="ellipse">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5" name="Straight Connector 34">
            <a:extLst>
              <a:ext uri="{FF2B5EF4-FFF2-40B4-BE49-F238E27FC236}">
                <a16:creationId xmlns:a16="http://schemas.microsoft.com/office/drawing/2014/main" id="{714F5C41-03A1-9CED-A798-5EC00FD89168}"/>
              </a:ext>
            </a:extLst>
          </p:cNvPr>
          <p:cNvCxnSpPr/>
          <p:nvPr/>
        </p:nvCxnSpPr>
        <p:spPr>
          <a:xfrm>
            <a:off x="6730711" y="3042303"/>
            <a:ext cx="0" cy="328449"/>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83172AC6-2DB1-B096-7B2A-13ED7FC18554}"/>
              </a:ext>
            </a:extLst>
          </p:cNvPr>
          <p:cNvSpPr txBox="1"/>
          <p:nvPr/>
        </p:nvSpPr>
        <p:spPr>
          <a:xfrm>
            <a:off x="78828" y="4432055"/>
            <a:ext cx="6188157" cy="2071208"/>
          </a:xfrm>
          <a:prstGeom prst="rect">
            <a:avLst/>
          </a:prstGeom>
          <a:noFill/>
        </p:spPr>
        <p:txBody>
          <a:bodyPr wrap="square">
            <a:spAutoFit/>
          </a:bodyPr>
          <a:lstStyle/>
          <a:p>
            <a:pPr>
              <a:lnSpc>
                <a:spcPct val="150000"/>
              </a:lnSpc>
              <a:buNone/>
            </a:pPr>
            <a:r>
              <a:rPr lang="en-US" sz="2200" dirty="0">
                <a:latin typeface="Calibir"/>
              </a:rPr>
              <a:t>A driver </a:t>
            </a:r>
            <a:r>
              <a:rPr lang="en-US" sz="2200" i="1" dirty="0">
                <a:latin typeface="Calibir"/>
              </a:rPr>
              <a:t>may drive many cars</a:t>
            </a:r>
            <a:r>
              <a:rPr lang="en-US" sz="2200" dirty="0">
                <a:latin typeface="Calibir"/>
              </a:rPr>
              <a:t>, but is there a rule saying every driver must drive at least 1 car?</a:t>
            </a:r>
          </a:p>
          <a:p>
            <a:pPr marL="342900" indent="-342900">
              <a:lnSpc>
                <a:spcPct val="150000"/>
              </a:lnSpc>
              <a:buFont typeface="Arial" panose="020B0604020202020204" pitchFamily="34" charset="0"/>
              <a:buChar char="•"/>
            </a:pPr>
            <a:r>
              <a:rPr lang="en-US" sz="2200" dirty="0">
                <a:latin typeface="Calibir"/>
              </a:rPr>
              <a:t>If yes (mandatory) → (1, M).</a:t>
            </a:r>
          </a:p>
          <a:p>
            <a:pPr marL="342900" indent="-342900">
              <a:lnSpc>
                <a:spcPct val="150000"/>
              </a:lnSpc>
              <a:buFont typeface="Arial" panose="020B0604020202020204" pitchFamily="34" charset="0"/>
              <a:buChar char="•"/>
            </a:pPr>
            <a:r>
              <a:rPr lang="en-US" sz="2200" dirty="0">
                <a:latin typeface="Calibir"/>
              </a:rPr>
              <a:t>If no (optional) → (0, M).</a:t>
            </a:r>
          </a:p>
        </p:txBody>
      </p:sp>
      <p:sp>
        <p:nvSpPr>
          <p:cNvPr id="40" name="TextBox 39">
            <a:extLst>
              <a:ext uri="{FF2B5EF4-FFF2-40B4-BE49-F238E27FC236}">
                <a16:creationId xmlns:a16="http://schemas.microsoft.com/office/drawing/2014/main" id="{B0B736C0-9917-4389-1C1C-2D5884CE1F88}"/>
              </a:ext>
            </a:extLst>
          </p:cNvPr>
          <p:cNvSpPr txBox="1"/>
          <p:nvPr/>
        </p:nvSpPr>
        <p:spPr>
          <a:xfrm>
            <a:off x="4454207" y="5646828"/>
            <a:ext cx="4739268" cy="369332"/>
          </a:xfrm>
          <a:prstGeom prst="rect">
            <a:avLst/>
          </a:prstGeom>
          <a:noFill/>
        </p:spPr>
        <p:txBody>
          <a:bodyPr wrap="square">
            <a:spAutoFit/>
          </a:bodyPr>
          <a:lstStyle/>
          <a:p>
            <a:r>
              <a:rPr lang="en-US" i="1" dirty="0"/>
              <a:t>may drive many cars</a:t>
            </a:r>
            <a:r>
              <a:rPr lang="en-US" dirty="0"/>
              <a:t> (may = optional)</a:t>
            </a:r>
            <a:endParaRPr lang="en-AU" dirty="0"/>
          </a:p>
        </p:txBody>
      </p:sp>
    </p:spTree>
    <p:extLst>
      <p:ext uri="{BB962C8B-B14F-4D97-AF65-F5344CB8AC3E}">
        <p14:creationId xmlns:p14="http://schemas.microsoft.com/office/powerpoint/2010/main" val="2564491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1000"/>
                                        <p:tgtEl>
                                          <p:spTgt spid="5">
                                            <p:txEl>
                                              <p:pRg st="3" end="3"/>
                                            </p:txEl>
                                          </p:spTgt>
                                        </p:tgtEl>
                                      </p:cBhvr>
                                    </p:animEffect>
                                    <p:anim calcmode="lin" valueType="num">
                                      <p:cBhvr>
                                        <p:cTn id="8"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3" end="3"/>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4" end="4"/>
                                            </p:txEl>
                                          </p:spTgt>
                                        </p:tgtEl>
                                        <p:attrNameLst>
                                          <p:attrName>style.visibility</p:attrName>
                                        </p:attrNameLst>
                                      </p:cBhvr>
                                      <p:to>
                                        <p:strVal val="visible"/>
                                      </p:to>
                                    </p:set>
                                    <p:animEffect transition="in" filter="fade">
                                      <p:cBhvr>
                                        <p:cTn id="12" dur="1000"/>
                                        <p:tgtEl>
                                          <p:spTgt spid="5">
                                            <p:txEl>
                                              <p:pRg st="4" end="4"/>
                                            </p:txEl>
                                          </p:spTgt>
                                        </p:tgtEl>
                                      </p:cBhvr>
                                    </p:animEffect>
                                    <p:anim calcmode="lin" valueType="num">
                                      <p:cBhvr>
                                        <p:cTn id="13"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4" end="4"/>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animEffect transition="in" filter="fade">
                                      <p:cBhvr>
                                        <p:cTn id="17" dur="1000"/>
                                        <p:tgtEl>
                                          <p:spTgt spid="5">
                                            <p:txEl>
                                              <p:pRg st="5" end="5"/>
                                            </p:txEl>
                                          </p:spTgt>
                                        </p:tgtEl>
                                      </p:cBhvr>
                                    </p:animEffect>
                                    <p:anim calcmode="lin" valueType="num">
                                      <p:cBhvr>
                                        <p:cTn id="18"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5" end="5"/>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1000"/>
                                        <p:tgtEl>
                                          <p:spTgt spid="10"/>
                                        </p:tgtEl>
                                      </p:cBhvr>
                                    </p:animEffect>
                                    <p:anim calcmode="lin" valueType="num">
                                      <p:cBhvr>
                                        <p:cTn id="23" dur="1000" fill="hold"/>
                                        <p:tgtEl>
                                          <p:spTgt spid="10"/>
                                        </p:tgtEl>
                                        <p:attrNameLst>
                                          <p:attrName>ppt_x</p:attrName>
                                        </p:attrNameLst>
                                      </p:cBhvr>
                                      <p:tavLst>
                                        <p:tav tm="0">
                                          <p:val>
                                            <p:strVal val="#ppt_x"/>
                                          </p:val>
                                        </p:tav>
                                        <p:tav tm="100000">
                                          <p:val>
                                            <p:strVal val="#ppt_x"/>
                                          </p:val>
                                        </p:tav>
                                      </p:tavLst>
                                    </p:anim>
                                    <p:anim calcmode="lin" valueType="num">
                                      <p:cBhvr>
                                        <p:cTn id="24" dur="1000" fill="hold"/>
                                        <p:tgtEl>
                                          <p:spTgt spid="1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1000"/>
                                        <p:tgtEl>
                                          <p:spTgt spid="13"/>
                                        </p:tgtEl>
                                      </p:cBhvr>
                                    </p:animEffect>
                                    <p:anim calcmode="lin" valueType="num">
                                      <p:cBhvr>
                                        <p:cTn id="28" dur="1000" fill="hold"/>
                                        <p:tgtEl>
                                          <p:spTgt spid="13"/>
                                        </p:tgtEl>
                                        <p:attrNameLst>
                                          <p:attrName>ppt_x</p:attrName>
                                        </p:attrNameLst>
                                      </p:cBhvr>
                                      <p:tavLst>
                                        <p:tav tm="0">
                                          <p:val>
                                            <p:strVal val="#ppt_x"/>
                                          </p:val>
                                        </p:tav>
                                        <p:tav tm="100000">
                                          <p:val>
                                            <p:strVal val="#ppt_x"/>
                                          </p:val>
                                        </p:tav>
                                      </p:tavLst>
                                    </p:anim>
                                    <p:anim calcmode="lin" valueType="num">
                                      <p:cBhvr>
                                        <p:cTn id="29" dur="1000" fill="hold"/>
                                        <p:tgtEl>
                                          <p:spTgt spid="13"/>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00"/>
                                        <p:tgtEl>
                                          <p:spTgt spid="15"/>
                                        </p:tgtEl>
                                      </p:cBhvr>
                                    </p:animEffect>
                                    <p:anim calcmode="lin" valueType="num">
                                      <p:cBhvr>
                                        <p:cTn id="33" dur="1000" fill="hold"/>
                                        <p:tgtEl>
                                          <p:spTgt spid="15"/>
                                        </p:tgtEl>
                                        <p:attrNameLst>
                                          <p:attrName>ppt_x</p:attrName>
                                        </p:attrNameLst>
                                      </p:cBhvr>
                                      <p:tavLst>
                                        <p:tav tm="0">
                                          <p:val>
                                            <p:strVal val="#ppt_x"/>
                                          </p:val>
                                        </p:tav>
                                        <p:tav tm="100000">
                                          <p:val>
                                            <p:strVal val="#ppt_x"/>
                                          </p:val>
                                        </p:tav>
                                      </p:tavLst>
                                    </p:anim>
                                    <p:anim calcmode="lin" valueType="num">
                                      <p:cBhvr>
                                        <p:cTn id="34" dur="1000" fill="hold"/>
                                        <p:tgtEl>
                                          <p:spTgt spid="15"/>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1000"/>
                                        <p:tgtEl>
                                          <p:spTgt spid="17"/>
                                        </p:tgtEl>
                                      </p:cBhvr>
                                    </p:animEffect>
                                    <p:anim calcmode="lin" valueType="num">
                                      <p:cBhvr>
                                        <p:cTn id="38" dur="1000" fill="hold"/>
                                        <p:tgtEl>
                                          <p:spTgt spid="17"/>
                                        </p:tgtEl>
                                        <p:attrNameLst>
                                          <p:attrName>ppt_x</p:attrName>
                                        </p:attrNameLst>
                                      </p:cBhvr>
                                      <p:tavLst>
                                        <p:tav tm="0">
                                          <p:val>
                                            <p:strVal val="#ppt_x"/>
                                          </p:val>
                                        </p:tav>
                                        <p:tav tm="100000">
                                          <p:val>
                                            <p:strVal val="#ppt_x"/>
                                          </p:val>
                                        </p:tav>
                                      </p:tavLst>
                                    </p:anim>
                                    <p:anim calcmode="lin" valueType="num">
                                      <p:cBhvr>
                                        <p:cTn id="39" dur="1000" fill="hold"/>
                                        <p:tgtEl>
                                          <p:spTgt spid="1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1000"/>
                                        <p:tgtEl>
                                          <p:spTgt spid="19"/>
                                        </p:tgtEl>
                                      </p:cBhvr>
                                    </p:animEffect>
                                    <p:anim calcmode="lin" valueType="num">
                                      <p:cBhvr>
                                        <p:cTn id="43" dur="1000" fill="hold"/>
                                        <p:tgtEl>
                                          <p:spTgt spid="19"/>
                                        </p:tgtEl>
                                        <p:attrNameLst>
                                          <p:attrName>ppt_x</p:attrName>
                                        </p:attrNameLst>
                                      </p:cBhvr>
                                      <p:tavLst>
                                        <p:tav tm="0">
                                          <p:val>
                                            <p:strVal val="#ppt_x"/>
                                          </p:val>
                                        </p:tav>
                                        <p:tav tm="100000">
                                          <p:val>
                                            <p:strVal val="#ppt_x"/>
                                          </p:val>
                                        </p:tav>
                                      </p:tavLst>
                                    </p:anim>
                                    <p:anim calcmode="lin" valueType="num">
                                      <p:cBhvr>
                                        <p:cTn id="44" dur="1000" fill="hold"/>
                                        <p:tgtEl>
                                          <p:spTgt spid="19"/>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1000"/>
                                        <p:tgtEl>
                                          <p:spTgt spid="23"/>
                                        </p:tgtEl>
                                      </p:cBhvr>
                                    </p:animEffect>
                                    <p:anim calcmode="lin" valueType="num">
                                      <p:cBhvr>
                                        <p:cTn id="48" dur="1000" fill="hold"/>
                                        <p:tgtEl>
                                          <p:spTgt spid="23"/>
                                        </p:tgtEl>
                                        <p:attrNameLst>
                                          <p:attrName>ppt_x</p:attrName>
                                        </p:attrNameLst>
                                      </p:cBhvr>
                                      <p:tavLst>
                                        <p:tav tm="0">
                                          <p:val>
                                            <p:strVal val="#ppt_x"/>
                                          </p:val>
                                        </p:tav>
                                        <p:tav tm="100000">
                                          <p:val>
                                            <p:strVal val="#ppt_x"/>
                                          </p:val>
                                        </p:tav>
                                      </p:tavLst>
                                    </p:anim>
                                    <p:anim calcmode="lin" valueType="num">
                                      <p:cBhvr>
                                        <p:cTn id="49" dur="1000" fill="hold"/>
                                        <p:tgtEl>
                                          <p:spTgt spid="2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1000"/>
                                        <p:tgtEl>
                                          <p:spTgt spid="25"/>
                                        </p:tgtEl>
                                      </p:cBhvr>
                                    </p:animEffect>
                                    <p:anim calcmode="lin" valueType="num">
                                      <p:cBhvr>
                                        <p:cTn id="53" dur="1000" fill="hold"/>
                                        <p:tgtEl>
                                          <p:spTgt spid="25"/>
                                        </p:tgtEl>
                                        <p:attrNameLst>
                                          <p:attrName>ppt_x</p:attrName>
                                        </p:attrNameLst>
                                      </p:cBhvr>
                                      <p:tavLst>
                                        <p:tav tm="0">
                                          <p:val>
                                            <p:strVal val="#ppt_x"/>
                                          </p:val>
                                        </p:tav>
                                        <p:tav tm="100000">
                                          <p:val>
                                            <p:strVal val="#ppt_x"/>
                                          </p:val>
                                        </p:tav>
                                      </p:tavLst>
                                    </p:anim>
                                    <p:anim calcmode="lin" valueType="num">
                                      <p:cBhvr>
                                        <p:cTn id="54" dur="1000" fill="hold"/>
                                        <p:tgtEl>
                                          <p:spTgt spid="25"/>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fade">
                                      <p:cBhvr>
                                        <p:cTn id="57" dur="1000"/>
                                        <p:tgtEl>
                                          <p:spTgt spid="27"/>
                                        </p:tgtEl>
                                      </p:cBhvr>
                                    </p:animEffect>
                                    <p:anim calcmode="lin" valueType="num">
                                      <p:cBhvr>
                                        <p:cTn id="58" dur="1000" fill="hold"/>
                                        <p:tgtEl>
                                          <p:spTgt spid="27"/>
                                        </p:tgtEl>
                                        <p:attrNameLst>
                                          <p:attrName>ppt_x</p:attrName>
                                        </p:attrNameLst>
                                      </p:cBhvr>
                                      <p:tavLst>
                                        <p:tav tm="0">
                                          <p:val>
                                            <p:strVal val="#ppt_x"/>
                                          </p:val>
                                        </p:tav>
                                        <p:tav tm="100000">
                                          <p:val>
                                            <p:strVal val="#ppt_x"/>
                                          </p:val>
                                        </p:tav>
                                      </p:tavLst>
                                    </p:anim>
                                    <p:anim calcmode="lin" valueType="num">
                                      <p:cBhvr>
                                        <p:cTn id="59" dur="1000" fill="hold"/>
                                        <p:tgtEl>
                                          <p:spTgt spid="27"/>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1000"/>
                                        <p:tgtEl>
                                          <p:spTgt spid="28"/>
                                        </p:tgtEl>
                                      </p:cBhvr>
                                    </p:animEffect>
                                    <p:anim calcmode="lin" valueType="num">
                                      <p:cBhvr>
                                        <p:cTn id="63" dur="1000" fill="hold"/>
                                        <p:tgtEl>
                                          <p:spTgt spid="28"/>
                                        </p:tgtEl>
                                        <p:attrNameLst>
                                          <p:attrName>ppt_x</p:attrName>
                                        </p:attrNameLst>
                                      </p:cBhvr>
                                      <p:tavLst>
                                        <p:tav tm="0">
                                          <p:val>
                                            <p:strVal val="#ppt_x"/>
                                          </p:val>
                                        </p:tav>
                                        <p:tav tm="100000">
                                          <p:val>
                                            <p:strVal val="#ppt_x"/>
                                          </p:val>
                                        </p:tav>
                                      </p:tavLst>
                                    </p:anim>
                                    <p:anim calcmode="lin" valueType="num">
                                      <p:cBhvr>
                                        <p:cTn id="64" dur="1000" fill="hold"/>
                                        <p:tgtEl>
                                          <p:spTgt spid="28"/>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9"/>
                                        </p:tgtEl>
                                        <p:attrNameLst>
                                          <p:attrName>style.visibility</p:attrName>
                                        </p:attrNameLst>
                                      </p:cBhvr>
                                      <p:to>
                                        <p:strVal val="visible"/>
                                      </p:to>
                                    </p:set>
                                    <p:animEffect transition="in" filter="fade">
                                      <p:cBhvr>
                                        <p:cTn id="67" dur="1000"/>
                                        <p:tgtEl>
                                          <p:spTgt spid="29"/>
                                        </p:tgtEl>
                                      </p:cBhvr>
                                    </p:animEffect>
                                    <p:anim calcmode="lin" valueType="num">
                                      <p:cBhvr>
                                        <p:cTn id="68" dur="1000" fill="hold"/>
                                        <p:tgtEl>
                                          <p:spTgt spid="29"/>
                                        </p:tgtEl>
                                        <p:attrNameLst>
                                          <p:attrName>ppt_x</p:attrName>
                                        </p:attrNameLst>
                                      </p:cBhvr>
                                      <p:tavLst>
                                        <p:tav tm="0">
                                          <p:val>
                                            <p:strVal val="#ppt_x"/>
                                          </p:val>
                                        </p:tav>
                                        <p:tav tm="100000">
                                          <p:val>
                                            <p:strVal val="#ppt_x"/>
                                          </p:val>
                                        </p:tav>
                                      </p:tavLst>
                                    </p:anim>
                                    <p:anim calcmode="lin" valueType="num">
                                      <p:cBhvr>
                                        <p:cTn id="69" dur="1000" fill="hold"/>
                                        <p:tgtEl>
                                          <p:spTgt spid="29"/>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31"/>
                                        </p:tgtEl>
                                        <p:attrNameLst>
                                          <p:attrName>style.visibility</p:attrName>
                                        </p:attrNameLst>
                                      </p:cBhvr>
                                      <p:to>
                                        <p:strVal val="visible"/>
                                      </p:to>
                                    </p:set>
                                    <p:animEffect transition="in" filter="fade">
                                      <p:cBhvr>
                                        <p:cTn id="72" dur="1000"/>
                                        <p:tgtEl>
                                          <p:spTgt spid="31"/>
                                        </p:tgtEl>
                                      </p:cBhvr>
                                    </p:animEffect>
                                    <p:anim calcmode="lin" valueType="num">
                                      <p:cBhvr>
                                        <p:cTn id="73" dur="1000" fill="hold"/>
                                        <p:tgtEl>
                                          <p:spTgt spid="31"/>
                                        </p:tgtEl>
                                        <p:attrNameLst>
                                          <p:attrName>ppt_x</p:attrName>
                                        </p:attrNameLst>
                                      </p:cBhvr>
                                      <p:tavLst>
                                        <p:tav tm="0">
                                          <p:val>
                                            <p:strVal val="#ppt_x"/>
                                          </p:val>
                                        </p:tav>
                                        <p:tav tm="100000">
                                          <p:val>
                                            <p:strVal val="#ppt_x"/>
                                          </p:val>
                                        </p:tav>
                                      </p:tavLst>
                                    </p:anim>
                                    <p:anim calcmode="lin" valueType="num">
                                      <p:cBhvr>
                                        <p:cTn id="74" dur="1000" fill="hold"/>
                                        <p:tgtEl>
                                          <p:spTgt spid="31"/>
                                        </p:tgtEl>
                                        <p:attrNameLst>
                                          <p:attrName>ppt_y</p:attrName>
                                        </p:attrNameLst>
                                      </p:cBhvr>
                                      <p:tavLst>
                                        <p:tav tm="0">
                                          <p:val>
                                            <p:strVal val="#ppt_y+.1"/>
                                          </p:val>
                                        </p:tav>
                                        <p:tav tm="100000">
                                          <p:val>
                                            <p:strVal val="#ppt_y"/>
                                          </p:val>
                                        </p:tav>
                                      </p:tavLst>
                                    </p:anim>
                                  </p:childTnLst>
                                </p:cTn>
                              </p:par>
                              <p:par>
                                <p:cTn id="75" presetID="22" presetClass="entr" presetSubtype="4" fill="hold" nodeType="withEffect">
                                  <p:stCondLst>
                                    <p:cond delay="0"/>
                                  </p:stCondLst>
                                  <p:childTnLst>
                                    <p:set>
                                      <p:cBhvr>
                                        <p:cTn id="76" dur="1" fill="hold">
                                          <p:stCondLst>
                                            <p:cond delay="0"/>
                                          </p:stCondLst>
                                        </p:cTn>
                                        <p:tgtEl>
                                          <p:spTgt spid="32"/>
                                        </p:tgtEl>
                                        <p:attrNameLst>
                                          <p:attrName>style.visibility</p:attrName>
                                        </p:attrNameLst>
                                      </p:cBhvr>
                                      <p:to>
                                        <p:strVal val="visible"/>
                                      </p:to>
                                    </p:set>
                                    <p:animEffect transition="in" filter="wipe(down)">
                                      <p:cBhvr>
                                        <p:cTn id="77" dur="500"/>
                                        <p:tgtEl>
                                          <p:spTgt spid="32"/>
                                        </p:tgtEl>
                                      </p:cBhvr>
                                    </p:animEffect>
                                  </p:childTnLst>
                                </p:cTn>
                              </p:par>
                              <p:par>
                                <p:cTn id="78" presetID="42" presetClass="entr" presetSubtype="0" fill="hold" grpId="0" nodeType="withEffect">
                                  <p:stCondLst>
                                    <p:cond delay="0"/>
                                  </p:stCondLst>
                                  <p:childTnLst>
                                    <p:set>
                                      <p:cBhvr>
                                        <p:cTn id="79" dur="1" fill="hold">
                                          <p:stCondLst>
                                            <p:cond delay="0"/>
                                          </p:stCondLst>
                                        </p:cTn>
                                        <p:tgtEl>
                                          <p:spTgt spid="33"/>
                                        </p:tgtEl>
                                        <p:attrNameLst>
                                          <p:attrName>style.visibility</p:attrName>
                                        </p:attrNameLst>
                                      </p:cBhvr>
                                      <p:to>
                                        <p:strVal val="visible"/>
                                      </p:to>
                                    </p:set>
                                    <p:animEffect transition="in" filter="fade">
                                      <p:cBhvr>
                                        <p:cTn id="80" dur="1000"/>
                                        <p:tgtEl>
                                          <p:spTgt spid="33"/>
                                        </p:tgtEl>
                                      </p:cBhvr>
                                    </p:animEffect>
                                    <p:anim calcmode="lin" valueType="num">
                                      <p:cBhvr>
                                        <p:cTn id="81" dur="1000" fill="hold"/>
                                        <p:tgtEl>
                                          <p:spTgt spid="33"/>
                                        </p:tgtEl>
                                        <p:attrNameLst>
                                          <p:attrName>ppt_x</p:attrName>
                                        </p:attrNameLst>
                                      </p:cBhvr>
                                      <p:tavLst>
                                        <p:tav tm="0">
                                          <p:val>
                                            <p:strVal val="#ppt_x"/>
                                          </p:val>
                                        </p:tav>
                                        <p:tav tm="100000">
                                          <p:val>
                                            <p:strVal val="#ppt_x"/>
                                          </p:val>
                                        </p:tav>
                                      </p:tavLst>
                                    </p:anim>
                                    <p:anim calcmode="lin" valueType="num">
                                      <p:cBhvr>
                                        <p:cTn id="82" dur="1000" fill="hold"/>
                                        <p:tgtEl>
                                          <p:spTgt spid="33"/>
                                        </p:tgtEl>
                                        <p:attrNameLst>
                                          <p:attrName>ppt_y</p:attrName>
                                        </p:attrNameLst>
                                      </p:cBhvr>
                                      <p:tavLst>
                                        <p:tav tm="0">
                                          <p:val>
                                            <p:strVal val="#ppt_y+.1"/>
                                          </p:val>
                                        </p:tav>
                                        <p:tav tm="100000">
                                          <p:val>
                                            <p:strVal val="#ppt_y"/>
                                          </p:val>
                                        </p:tav>
                                      </p:tavLst>
                                    </p:anim>
                                  </p:childTnLst>
                                </p:cTn>
                              </p:par>
                              <p:par>
                                <p:cTn id="83" presetID="42" presetClass="entr" presetSubtype="0" fill="hold" nodeType="withEffect">
                                  <p:stCondLst>
                                    <p:cond delay="0"/>
                                  </p:stCondLst>
                                  <p:childTnLst>
                                    <p:set>
                                      <p:cBhvr>
                                        <p:cTn id="84" dur="1" fill="hold">
                                          <p:stCondLst>
                                            <p:cond delay="0"/>
                                          </p:stCondLst>
                                        </p:cTn>
                                        <p:tgtEl>
                                          <p:spTgt spid="35"/>
                                        </p:tgtEl>
                                        <p:attrNameLst>
                                          <p:attrName>style.visibility</p:attrName>
                                        </p:attrNameLst>
                                      </p:cBhvr>
                                      <p:to>
                                        <p:strVal val="visible"/>
                                      </p:to>
                                    </p:set>
                                    <p:animEffect transition="in" filter="fade">
                                      <p:cBhvr>
                                        <p:cTn id="85" dur="1000"/>
                                        <p:tgtEl>
                                          <p:spTgt spid="35"/>
                                        </p:tgtEl>
                                      </p:cBhvr>
                                    </p:animEffect>
                                    <p:anim calcmode="lin" valueType="num">
                                      <p:cBhvr>
                                        <p:cTn id="86" dur="1000" fill="hold"/>
                                        <p:tgtEl>
                                          <p:spTgt spid="35"/>
                                        </p:tgtEl>
                                        <p:attrNameLst>
                                          <p:attrName>ppt_x</p:attrName>
                                        </p:attrNameLst>
                                      </p:cBhvr>
                                      <p:tavLst>
                                        <p:tav tm="0">
                                          <p:val>
                                            <p:strVal val="#ppt_x"/>
                                          </p:val>
                                        </p:tav>
                                        <p:tav tm="100000">
                                          <p:val>
                                            <p:strVal val="#ppt_x"/>
                                          </p:val>
                                        </p:tav>
                                      </p:tavLst>
                                    </p:anim>
                                    <p:anim calcmode="lin" valueType="num">
                                      <p:cBhvr>
                                        <p:cTn id="87" dur="1000" fill="hold"/>
                                        <p:tgtEl>
                                          <p:spTgt spid="35"/>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0"/>
                                  </p:stCondLst>
                                  <p:childTnLst>
                                    <p:set>
                                      <p:cBhvr>
                                        <p:cTn id="89" dur="1" fill="hold">
                                          <p:stCondLst>
                                            <p:cond delay="0"/>
                                          </p:stCondLst>
                                        </p:cTn>
                                        <p:tgtEl>
                                          <p:spTgt spid="38"/>
                                        </p:tgtEl>
                                        <p:attrNameLst>
                                          <p:attrName>style.visibility</p:attrName>
                                        </p:attrNameLst>
                                      </p:cBhvr>
                                      <p:to>
                                        <p:strVal val="visible"/>
                                      </p:to>
                                    </p:set>
                                    <p:animEffect transition="in" filter="fade">
                                      <p:cBhvr>
                                        <p:cTn id="90" dur="1000"/>
                                        <p:tgtEl>
                                          <p:spTgt spid="38"/>
                                        </p:tgtEl>
                                      </p:cBhvr>
                                    </p:animEffect>
                                    <p:anim calcmode="lin" valueType="num">
                                      <p:cBhvr>
                                        <p:cTn id="91" dur="1000" fill="hold"/>
                                        <p:tgtEl>
                                          <p:spTgt spid="38"/>
                                        </p:tgtEl>
                                        <p:attrNameLst>
                                          <p:attrName>ppt_x</p:attrName>
                                        </p:attrNameLst>
                                      </p:cBhvr>
                                      <p:tavLst>
                                        <p:tav tm="0">
                                          <p:val>
                                            <p:strVal val="#ppt_x"/>
                                          </p:val>
                                        </p:tav>
                                        <p:tav tm="100000">
                                          <p:val>
                                            <p:strVal val="#ppt_x"/>
                                          </p:val>
                                        </p:tav>
                                      </p:tavLst>
                                    </p:anim>
                                    <p:anim calcmode="lin" valueType="num">
                                      <p:cBhvr>
                                        <p:cTn id="92" dur="1000" fill="hold"/>
                                        <p:tgtEl>
                                          <p:spTgt spid="38"/>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p:stCondLst>
                                    <p:cond delay="0"/>
                                  </p:stCondLst>
                                  <p:childTnLst>
                                    <p:set>
                                      <p:cBhvr>
                                        <p:cTn id="94" dur="1" fill="hold">
                                          <p:stCondLst>
                                            <p:cond delay="0"/>
                                          </p:stCondLst>
                                        </p:cTn>
                                        <p:tgtEl>
                                          <p:spTgt spid="40"/>
                                        </p:tgtEl>
                                        <p:attrNameLst>
                                          <p:attrName>style.visibility</p:attrName>
                                        </p:attrNameLst>
                                      </p:cBhvr>
                                      <p:to>
                                        <p:strVal val="visible"/>
                                      </p:to>
                                    </p:set>
                                    <p:animEffect transition="in" filter="fade">
                                      <p:cBhvr>
                                        <p:cTn id="95" dur="1000"/>
                                        <p:tgtEl>
                                          <p:spTgt spid="40"/>
                                        </p:tgtEl>
                                      </p:cBhvr>
                                    </p:animEffect>
                                    <p:anim calcmode="lin" valueType="num">
                                      <p:cBhvr>
                                        <p:cTn id="96" dur="1000" fill="hold"/>
                                        <p:tgtEl>
                                          <p:spTgt spid="40"/>
                                        </p:tgtEl>
                                        <p:attrNameLst>
                                          <p:attrName>ppt_x</p:attrName>
                                        </p:attrNameLst>
                                      </p:cBhvr>
                                      <p:tavLst>
                                        <p:tav tm="0">
                                          <p:val>
                                            <p:strVal val="#ppt_x"/>
                                          </p:val>
                                        </p:tav>
                                        <p:tav tm="100000">
                                          <p:val>
                                            <p:strVal val="#ppt_x"/>
                                          </p:val>
                                        </p:tav>
                                      </p:tavLst>
                                    </p:anim>
                                    <p:anim calcmode="lin" valueType="num">
                                      <p:cBhvr>
                                        <p:cTn id="97"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98" fill="hold" display="0">
                  <p:stCondLst>
                    <p:cond delay="indefinite"/>
                  </p:stCondLst>
                </p:cTn>
                <p:tgtEl>
                  <p:spTgt spid="30"/>
                </p:tgtEl>
              </p:cMediaNode>
            </p:video>
          </p:childTnLst>
        </p:cTn>
      </p:par>
    </p:tnLst>
    <p:bldLst>
      <p:bldP spid="10" grpId="0" animBg="1"/>
      <p:bldP spid="13" grpId="0" animBg="1"/>
      <p:bldP spid="23" grpId="0"/>
      <p:bldP spid="25" grpId="0"/>
      <p:bldP spid="28" grpId="0"/>
      <p:bldP spid="29" grpId="0"/>
      <p:bldP spid="31" grpId="0"/>
      <p:bldP spid="33" grpId="0" animBg="1"/>
      <p:bldP spid="38" grpId="0"/>
      <p:bldP spid="4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A548B03C-A63F-B270-32CA-21705FD50C32}"/>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7988EC0D-0F98-8B46-5E80-F720438978A7}"/>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D7167C67-20F4-F1BE-102D-B5BB13FCAE79}"/>
              </a:ext>
            </a:extLst>
          </p:cNvPr>
          <p:cNvSpPr>
            <a:spLocks noGrp="1"/>
          </p:cNvSpPr>
          <p:nvPr>
            <p:ph type="sldNum" sz="quarter" idx="4"/>
          </p:nvPr>
        </p:nvSpPr>
        <p:spPr/>
        <p:txBody>
          <a:bodyPr/>
          <a:lstStyle/>
          <a:p>
            <a:fld id="{16A89BA3-132D-40E1-AAB4-CDCD0A14C216}" type="slidenum">
              <a:rPr lang="en-AU" smtClean="0"/>
              <a:pPr/>
              <a:t>14</a:t>
            </a:fld>
            <a:r>
              <a:rPr lang="en-AU"/>
              <a:t>  |</a:t>
            </a:r>
            <a:endParaRPr lang="en-AU" dirty="0"/>
          </a:p>
        </p:txBody>
      </p:sp>
      <p:sp>
        <p:nvSpPr>
          <p:cNvPr id="9" name="Text Placeholder 3">
            <a:extLst>
              <a:ext uri="{FF2B5EF4-FFF2-40B4-BE49-F238E27FC236}">
                <a16:creationId xmlns:a16="http://schemas.microsoft.com/office/drawing/2014/main" id="{351273C2-073A-34A3-A7BE-3C12A0601F98}"/>
              </a:ext>
            </a:extLst>
          </p:cNvPr>
          <p:cNvSpPr>
            <a:spLocks noGrp="1"/>
          </p:cNvSpPr>
          <p:nvPr>
            <p:ph type="body" sz="quarter" idx="16"/>
          </p:nvPr>
        </p:nvSpPr>
        <p:spPr>
          <a:xfrm>
            <a:off x="0" y="-1"/>
            <a:ext cx="7849590" cy="536029"/>
          </a:xfrm>
        </p:spPr>
        <p:txBody>
          <a:bodyPr>
            <a:noAutofit/>
          </a:bodyPr>
          <a:lstStyle/>
          <a:p>
            <a:r>
              <a:rPr lang="en-US" sz="3200" dirty="0"/>
              <a:t>Existence Dependence &amp; Weak Entities</a:t>
            </a:r>
            <a:endParaRPr lang="en-AU" sz="3000" dirty="0">
              <a:latin typeface="Calibri" panose="020F0502020204030204" pitchFamily="34" charset="0"/>
              <a:cs typeface="Calibri" panose="020F0502020204030204" pitchFamily="34" charset="0"/>
            </a:endParaRPr>
          </a:p>
        </p:txBody>
      </p:sp>
      <p:sp>
        <p:nvSpPr>
          <p:cNvPr id="12" name="Rectangle 1">
            <a:extLst>
              <a:ext uri="{FF2B5EF4-FFF2-40B4-BE49-F238E27FC236}">
                <a16:creationId xmlns:a16="http://schemas.microsoft.com/office/drawing/2014/main" id="{895F07DE-CA75-9D0F-CB36-BACAFF821510}"/>
              </a:ext>
            </a:extLst>
          </p:cNvPr>
          <p:cNvSpPr>
            <a:spLocks noChangeArrowheads="1"/>
          </p:cNvSpPr>
          <p:nvPr/>
        </p:nvSpPr>
        <p:spPr bwMode="auto">
          <a:xfrm>
            <a:off x="22302" y="1392712"/>
            <a:ext cx="9121698" cy="3900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Existence-dependent entity</a:t>
            </a:r>
            <a:r>
              <a:rPr lang="en-US" altLang="en-US" sz="2800" dirty="0">
                <a:latin typeface="Calibir"/>
              </a:rPr>
              <a:t>: Cannot exist unless another entity exists.</a:t>
            </a:r>
            <a:br>
              <a:rPr lang="en-US" altLang="en-US" sz="2800" dirty="0">
                <a:latin typeface="Calibir"/>
              </a:rPr>
            </a:br>
            <a:r>
              <a:rPr lang="en-US" altLang="en-US" sz="2800" dirty="0">
                <a:latin typeface="Calibir"/>
              </a:rPr>
              <a:t>Like a child needs a parent to exist in family records.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Weak entity</a:t>
            </a:r>
            <a:r>
              <a:rPr lang="en-US" altLang="en-US" sz="2800" dirty="0">
                <a:latin typeface="Calibir"/>
              </a:rPr>
              <a:t>: Its identity relies on another entity’s </a:t>
            </a:r>
            <a:r>
              <a:rPr lang="en-US" altLang="en-US" sz="2800" b="1" dirty="0">
                <a:latin typeface="Calibir"/>
              </a:rPr>
              <a:t>Primary Key (PK)</a:t>
            </a:r>
            <a:r>
              <a:rPr lang="en-US" altLang="en-US" sz="2800" dirty="0">
                <a:latin typeface="Calibir"/>
              </a:rPr>
              <a:t>.</a:t>
            </a:r>
            <a:br>
              <a:rPr lang="en-US" altLang="en-US" sz="2800" dirty="0">
                <a:latin typeface="Calibir"/>
              </a:rPr>
            </a:br>
            <a:r>
              <a:rPr lang="en-US" altLang="en-US" sz="2800" dirty="0">
                <a:latin typeface="Calibir"/>
              </a:rPr>
              <a:t>It uses part of the parent’s PK + its own attribute.</a:t>
            </a:r>
          </a:p>
        </p:txBody>
      </p:sp>
    </p:spTree>
    <p:extLst>
      <p:ext uri="{BB962C8B-B14F-4D97-AF65-F5344CB8AC3E}">
        <p14:creationId xmlns:p14="http://schemas.microsoft.com/office/powerpoint/2010/main" val="23310042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B08DE5A4-6925-B7F1-B8FB-FCB05E49D1BB}"/>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E0A941C7-69CC-4A7C-CBC0-D5EB2140748A}"/>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B196A760-21B7-7876-4402-2FE07CC49A82}"/>
              </a:ext>
            </a:extLst>
          </p:cNvPr>
          <p:cNvSpPr>
            <a:spLocks noGrp="1"/>
          </p:cNvSpPr>
          <p:nvPr>
            <p:ph type="sldNum" sz="quarter" idx="4"/>
          </p:nvPr>
        </p:nvSpPr>
        <p:spPr/>
        <p:txBody>
          <a:bodyPr/>
          <a:lstStyle/>
          <a:p>
            <a:fld id="{16A89BA3-132D-40E1-AAB4-CDCD0A14C216}" type="slidenum">
              <a:rPr lang="en-AU" smtClean="0"/>
              <a:pPr/>
              <a:t>15</a:t>
            </a:fld>
            <a:r>
              <a:rPr lang="en-AU"/>
              <a:t>  |</a:t>
            </a:r>
            <a:endParaRPr lang="en-AU" dirty="0"/>
          </a:p>
        </p:txBody>
      </p:sp>
      <p:sp>
        <p:nvSpPr>
          <p:cNvPr id="9" name="Text Placeholder 3">
            <a:extLst>
              <a:ext uri="{FF2B5EF4-FFF2-40B4-BE49-F238E27FC236}">
                <a16:creationId xmlns:a16="http://schemas.microsoft.com/office/drawing/2014/main" id="{6DC60022-28FA-79EE-7D71-2DF3F2CE24CD}"/>
              </a:ext>
            </a:extLst>
          </p:cNvPr>
          <p:cNvSpPr>
            <a:spLocks noGrp="1"/>
          </p:cNvSpPr>
          <p:nvPr>
            <p:ph type="body" sz="quarter" idx="16"/>
          </p:nvPr>
        </p:nvSpPr>
        <p:spPr>
          <a:xfrm>
            <a:off x="0" y="-1"/>
            <a:ext cx="7849590" cy="536029"/>
          </a:xfrm>
        </p:spPr>
        <p:txBody>
          <a:bodyPr>
            <a:noAutofit/>
          </a:bodyPr>
          <a:lstStyle/>
          <a:p>
            <a:r>
              <a:rPr lang="en-US" sz="3200" dirty="0"/>
              <a:t>Existence Dependence &amp; Weak Entities</a:t>
            </a:r>
            <a:endParaRPr lang="en-AU" sz="3000" dirty="0">
              <a:latin typeface="Calibri" panose="020F0502020204030204" pitchFamily="34" charset="0"/>
              <a:cs typeface="Calibri" panose="020F0502020204030204" pitchFamily="34" charset="0"/>
            </a:endParaRPr>
          </a:p>
        </p:txBody>
      </p:sp>
      <p:sp>
        <p:nvSpPr>
          <p:cNvPr id="12" name="Rectangle 1">
            <a:extLst>
              <a:ext uri="{FF2B5EF4-FFF2-40B4-BE49-F238E27FC236}">
                <a16:creationId xmlns:a16="http://schemas.microsoft.com/office/drawing/2014/main" id="{4E60DE32-0B42-D16D-8D3A-A66BCD5F73CA}"/>
              </a:ext>
            </a:extLst>
          </p:cNvPr>
          <p:cNvSpPr>
            <a:spLocks noChangeArrowheads="1"/>
          </p:cNvSpPr>
          <p:nvPr/>
        </p:nvSpPr>
        <p:spPr bwMode="auto">
          <a:xfrm>
            <a:off x="22302" y="2037601"/>
            <a:ext cx="9121698"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Analogy (Australia)</a:t>
            </a:r>
            <a:r>
              <a:rPr lang="en-US" sz="2800" dirty="0">
                <a:latin typeface="Calibir"/>
              </a:rPr>
              <a:t>:</a:t>
            </a:r>
          </a:p>
          <a:p>
            <a:pPr marL="914400" lvl="1" indent="-457200">
              <a:lnSpc>
                <a:spcPct val="150000"/>
              </a:lnSpc>
              <a:buFont typeface="Arial" panose="020B0604020202020204" pitchFamily="34" charset="0"/>
              <a:buChar char="•"/>
            </a:pPr>
            <a:r>
              <a:rPr lang="en-US" sz="2800" dirty="0">
                <a:latin typeface="Calibir"/>
              </a:rPr>
              <a:t>A </a:t>
            </a:r>
            <a:r>
              <a:rPr lang="en-US" sz="2800" i="1" dirty="0">
                <a:latin typeface="Calibir"/>
              </a:rPr>
              <a:t>Myki Trip Record</a:t>
            </a:r>
            <a:r>
              <a:rPr lang="en-US" sz="2800" dirty="0">
                <a:latin typeface="Calibir"/>
              </a:rPr>
              <a:t> cannot exist without a </a:t>
            </a:r>
            <a:r>
              <a:rPr lang="en-US" sz="2800" i="1" dirty="0">
                <a:latin typeface="Calibir"/>
              </a:rPr>
              <a:t>Passenger Card</a:t>
            </a:r>
            <a:r>
              <a:rPr lang="en-US" sz="2800" dirty="0">
                <a:latin typeface="Calibir"/>
              </a:rPr>
              <a:t>.</a:t>
            </a:r>
          </a:p>
          <a:p>
            <a:pPr marL="914400" lvl="1" indent="-457200">
              <a:lnSpc>
                <a:spcPct val="150000"/>
              </a:lnSpc>
              <a:buFont typeface="Arial" panose="020B0604020202020204" pitchFamily="34" charset="0"/>
              <a:buChar char="•"/>
            </a:pPr>
            <a:r>
              <a:rPr lang="en-US" sz="2800" dirty="0">
                <a:latin typeface="Calibir"/>
              </a:rPr>
              <a:t>Without the passenger, there’s no trip record.</a:t>
            </a:r>
          </a:p>
        </p:txBody>
      </p:sp>
    </p:spTree>
    <p:extLst>
      <p:ext uri="{BB962C8B-B14F-4D97-AF65-F5344CB8AC3E}">
        <p14:creationId xmlns:p14="http://schemas.microsoft.com/office/powerpoint/2010/main" val="1406931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6349643C-768F-89CC-A49B-9BD31808ED2E}"/>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279BD529-1F09-B41F-6855-B6B05CCF5A97}"/>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CFD40A33-7D4E-E658-DB0A-84FDE38DBB33}"/>
              </a:ext>
            </a:extLst>
          </p:cNvPr>
          <p:cNvSpPr>
            <a:spLocks noGrp="1"/>
          </p:cNvSpPr>
          <p:nvPr>
            <p:ph type="sldNum" sz="quarter" idx="4"/>
          </p:nvPr>
        </p:nvSpPr>
        <p:spPr/>
        <p:txBody>
          <a:bodyPr/>
          <a:lstStyle/>
          <a:p>
            <a:fld id="{16A89BA3-132D-40E1-AAB4-CDCD0A14C216}" type="slidenum">
              <a:rPr lang="en-AU" smtClean="0"/>
              <a:pPr/>
              <a:t>16</a:t>
            </a:fld>
            <a:r>
              <a:rPr lang="en-AU"/>
              <a:t>  |</a:t>
            </a:r>
            <a:endParaRPr lang="en-AU" dirty="0"/>
          </a:p>
        </p:txBody>
      </p:sp>
      <p:sp>
        <p:nvSpPr>
          <p:cNvPr id="9" name="Text Placeholder 3">
            <a:extLst>
              <a:ext uri="{FF2B5EF4-FFF2-40B4-BE49-F238E27FC236}">
                <a16:creationId xmlns:a16="http://schemas.microsoft.com/office/drawing/2014/main" id="{3D7FF42F-BE8F-1B5B-712F-92FD95222F00}"/>
              </a:ext>
            </a:extLst>
          </p:cNvPr>
          <p:cNvSpPr>
            <a:spLocks noGrp="1"/>
          </p:cNvSpPr>
          <p:nvPr>
            <p:ph type="body" sz="quarter" idx="16"/>
          </p:nvPr>
        </p:nvSpPr>
        <p:spPr>
          <a:xfrm>
            <a:off x="0" y="-1"/>
            <a:ext cx="7849590" cy="536029"/>
          </a:xfrm>
        </p:spPr>
        <p:txBody>
          <a:bodyPr>
            <a:noAutofit/>
          </a:bodyPr>
          <a:lstStyle/>
          <a:p>
            <a:r>
              <a:rPr lang="en-US" sz="3200" dirty="0"/>
              <a:t>Existence Dependence &amp; Weak Entities</a:t>
            </a:r>
            <a:endParaRPr lang="en-AU" sz="3000" dirty="0">
              <a:latin typeface="Calibri" panose="020F0502020204030204" pitchFamily="34" charset="0"/>
              <a:cs typeface="Calibri" panose="020F0502020204030204" pitchFamily="34" charset="0"/>
            </a:endParaRPr>
          </a:p>
        </p:txBody>
      </p:sp>
      <p:graphicFrame>
        <p:nvGraphicFramePr>
          <p:cNvPr id="2" name="Table 1">
            <a:extLst>
              <a:ext uri="{FF2B5EF4-FFF2-40B4-BE49-F238E27FC236}">
                <a16:creationId xmlns:a16="http://schemas.microsoft.com/office/drawing/2014/main" id="{0DC97E8D-86EF-CB43-CD7B-36EB846FD18C}"/>
              </a:ext>
            </a:extLst>
          </p:cNvPr>
          <p:cNvGraphicFramePr>
            <a:graphicFrameLocks noGrp="1"/>
          </p:cNvGraphicFramePr>
          <p:nvPr>
            <p:extLst>
              <p:ext uri="{D42A27DB-BD31-4B8C-83A1-F6EECF244321}">
                <p14:modId xmlns:p14="http://schemas.microsoft.com/office/powerpoint/2010/main" val="2484930315"/>
              </p:ext>
            </p:extLst>
          </p:nvPr>
        </p:nvGraphicFramePr>
        <p:xfrm>
          <a:off x="628650" y="1918165"/>
          <a:ext cx="7886700" cy="3688080"/>
        </p:xfrm>
        <a:graphic>
          <a:graphicData uri="http://schemas.openxmlformats.org/drawingml/2006/table">
            <a:tbl>
              <a:tblPr>
                <a:tableStyleId>{ED083AE6-46FA-4A59-8FB0-9F97EB10719F}</a:tableStyleId>
              </a:tblPr>
              <a:tblGrid>
                <a:gridCol w="2628900">
                  <a:extLst>
                    <a:ext uri="{9D8B030D-6E8A-4147-A177-3AD203B41FA5}">
                      <a16:colId xmlns:a16="http://schemas.microsoft.com/office/drawing/2014/main" val="703836133"/>
                    </a:ext>
                  </a:extLst>
                </a:gridCol>
                <a:gridCol w="2628900">
                  <a:extLst>
                    <a:ext uri="{9D8B030D-6E8A-4147-A177-3AD203B41FA5}">
                      <a16:colId xmlns:a16="http://schemas.microsoft.com/office/drawing/2014/main" val="2522521223"/>
                    </a:ext>
                  </a:extLst>
                </a:gridCol>
                <a:gridCol w="2628900">
                  <a:extLst>
                    <a:ext uri="{9D8B030D-6E8A-4147-A177-3AD203B41FA5}">
                      <a16:colId xmlns:a16="http://schemas.microsoft.com/office/drawing/2014/main" val="3850610085"/>
                    </a:ext>
                  </a:extLst>
                </a:gridCol>
              </a:tblGrid>
              <a:tr h="0">
                <a:tc>
                  <a:txBody>
                    <a:bodyPr/>
                    <a:lstStyle/>
                    <a:p>
                      <a:pPr>
                        <a:buNone/>
                      </a:pPr>
                      <a:r>
                        <a:rPr lang="en-US" sz="2800" dirty="0">
                          <a:latin typeface="Calibir"/>
                        </a:rPr>
                        <a:t>Entity</a:t>
                      </a:r>
                    </a:p>
                  </a:txBody>
                  <a:tcPr anchor="ctr">
                    <a:solidFill>
                      <a:schemeClr val="tx2">
                        <a:lumMod val="10000"/>
                        <a:lumOff val="90000"/>
                      </a:schemeClr>
                    </a:solidFill>
                  </a:tcPr>
                </a:tc>
                <a:tc>
                  <a:txBody>
                    <a:bodyPr/>
                    <a:lstStyle/>
                    <a:p>
                      <a:pPr>
                        <a:buNone/>
                      </a:pPr>
                      <a:r>
                        <a:rPr lang="en-US" sz="2800" dirty="0">
                          <a:latin typeface="Calibir"/>
                        </a:rPr>
                        <a:t>Existence?</a:t>
                      </a:r>
                    </a:p>
                  </a:txBody>
                  <a:tcPr anchor="ctr">
                    <a:solidFill>
                      <a:schemeClr val="tx2">
                        <a:lumMod val="10000"/>
                        <a:lumOff val="90000"/>
                      </a:schemeClr>
                    </a:solidFill>
                  </a:tcPr>
                </a:tc>
                <a:tc>
                  <a:txBody>
                    <a:bodyPr/>
                    <a:lstStyle/>
                    <a:p>
                      <a:pPr>
                        <a:buNone/>
                      </a:pPr>
                      <a:r>
                        <a:rPr lang="en-US" sz="2800" dirty="0">
                          <a:latin typeface="Calibir"/>
                        </a:rPr>
                        <a:t>Example (Australia)</a:t>
                      </a:r>
                    </a:p>
                  </a:txBody>
                  <a:tcPr anchor="ctr">
                    <a:solidFill>
                      <a:schemeClr val="tx2">
                        <a:lumMod val="10000"/>
                        <a:lumOff val="90000"/>
                      </a:schemeClr>
                    </a:solidFill>
                  </a:tcPr>
                </a:tc>
                <a:extLst>
                  <a:ext uri="{0D108BD9-81ED-4DB2-BD59-A6C34878D82A}">
                    <a16:rowId xmlns:a16="http://schemas.microsoft.com/office/drawing/2014/main" val="3221094748"/>
                  </a:ext>
                </a:extLst>
              </a:tr>
              <a:tr h="0">
                <a:tc>
                  <a:txBody>
                    <a:bodyPr/>
                    <a:lstStyle/>
                    <a:p>
                      <a:pPr>
                        <a:buNone/>
                      </a:pPr>
                      <a:r>
                        <a:rPr lang="en-US" sz="2800" dirty="0">
                          <a:latin typeface="Calibir"/>
                        </a:rPr>
                        <a:t>Passenger Card</a:t>
                      </a:r>
                    </a:p>
                  </a:txBody>
                  <a:tcPr anchor="ctr"/>
                </a:tc>
                <a:tc>
                  <a:txBody>
                    <a:bodyPr/>
                    <a:lstStyle/>
                    <a:p>
                      <a:pPr>
                        <a:buNone/>
                      </a:pPr>
                      <a:r>
                        <a:rPr lang="en-US" sz="2800">
                          <a:latin typeface="Calibir"/>
                        </a:rPr>
                        <a:t>Exists independently</a:t>
                      </a:r>
                    </a:p>
                  </a:txBody>
                  <a:tcPr anchor="ctr"/>
                </a:tc>
                <a:tc>
                  <a:txBody>
                    <a:bodyPr/>
                    <a:lstStyle/>
                    <a:p>
                      <a:pPr>
                        <a:buNone/>
                      </a:pPr>
                      <a:r>
                        <a:rPr lang="en-US" sz="2800">
                          <a:latin typeface="Calibir"/>
                        </a:rPr>
                        <a:t>Myki Card issued to “Alice Brown”</a:t>
                      </a:r>
                    </a:p>
                  </a:txBody>
                  <a:tcPr anchor="ctr"/>
                </a:tc>
                <a:extLst>
                  <a:ext uri="{0D108BD9-81ED-4DB2-BD59-A6C34878D82A}">
                    <a16:rowId xmlns:a16="http://schemas.microsoft.com/office/drawing/2014/main" val="3023777852"/>
                  </a:ext>
                </a:extLst>
              </a:tr>
              <a:tr h="0">
                <a:tc>
                  <a:txBody>
                    <a:bodyPr/>
                    <a:lstStyle/>
                    <a:p>
                      <a:pPr>
                        <a:buNone/>
                      </a:pPr>
                      <a:r>
                        <a:rPr lang="en-US" sz="2800">
                          <a:latin typeface="Calibir"/>
                        </a:rPr>
                        <a:t>Myki Trip Record</a:t>
                      </a:r>
                    </a:p>
                  </a:txBody>
                  <a:tcPr anchor="ctr"/>
                </a:tc>
                <a:tc>
                  <a:txBody>
                    <a:bodyPr/>
                    <a:lstStyle/>
                    <a:p>
                      <a:pPr>
                        <a:buNone/>
                      </a:pPr>
                      <a:r>
                        <a:rPr lang="en-US" sz="2800">
                          <a:latin typeface="Calibir"/>
                        </a:rPr>
                        <a:t>Needs Passenger Card (existence-dependent)</a:t>
                      </a:r>
                    </a:p>
                  </a:txBody>
                  <a:tcPr anchor="ctr"/>
                </a:tc>
                <a:tc>
                  <a:txBody>
                    <a:bodyPr/>
                    <a:lstStyle/>
                    <a:p>
                      <a:pPr>
                        <a:buNone/>
                      </a:pPr>
                      <a:r>
                        <a:rPr lang="en-US" sz="2800" dirty="0">
                          <a:latin typeface="Calibir"/>
                        </a:rPr>
                        <a:t>Trip on 15 Jan 2024, linked to Alice’s card</a:t>
                      </a:r>
                    </a:p>
                  </a:txBody>
                  <a:tcPr anchor="ctr"/>
                </a:tc>
                <a:extLst>
                  <a:ext uri="{0D108BD9-81ED-4DB2-BD59-A6C34878D82A}">
                    <a16:rowId xmlns:a16="http://schemas.microsoft.com/office/drawing/2014/main" val="1570331556"/>
                  </a:ext>
                </a:extLst>
              </a:tr>
            </a:tbl>
          </a:graphicData>
        </a:graphic>
      </p:graphicFrame>
      <p:sp>
        <p:nvSpPr>
          <p:cNvPr id="5" name="Rectangle 1">
            <a:extLst>
              <a:ext uri="{FF2B5EF4-FFF2-40B4-BE49-F238E27FC236}">
                <a16:creationId xmlns:a16="http://schemas.microsoft.com/office/drawing/2014/main" id="{56206B36-683F-6EEE-FB5C-C9CBA94716BE}"/>
              </a:ext>
            </a:extLst>
          </p:cNvPr>
          <p:cNvSpPr>
            <a:spLocks noChangeArrowheads="1"/>
          </p:cNvSpPr>
          <p:nvPr/>
        </p:nvSpPr>
        <p:spPr bwMode="auto">
          <a:xfrm>
            <a:off x="0" y="769955"/>
            <a:ext cx="2322302"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ir"/>
              </a:rPr>
              <a:t>Example Table</a:t>
            </a:r>
            <a:endParaRPr kumimoji="0" lang="en-US" altLang="en-US" sz="2800" b="0" i="0" u="none" strike="noStrike" cap="none" normalizeH="0" baseline="0" dirty="0">
              <a:ln>
                <a:noFill/>
              </a:ln>
              <a:solidFill>
                <a:schemeClr val="tx1"/>
              </a:solidFill>
              <a:effectLst/>
              <a:latin typeface="Calibir"/>
            </a:endParaRPr>
          </a:p>
        </p:txBody>
      </p:sp>
    </p:spTree>
    <p:extLst>
      <p:ext uri="{BB962C8B-B14F-4D97-AF65-F5344CB8AC3E}">
        <p14:creationId xmlns:p14="http://schemas.microsoft.com/office/powerpoint/2010/main" val="38861249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EFB3C29B-E552-3877-FB55-8EEE91618F56}"/>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9EFF9F26-D1EB-4A82-6BDA-2E73216DA0FE}"/>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C095E1C8-6097-49C4-56EE-2453C6CA050E}"/>
              </a:ext>
            </a:extLst>
          </p:cNvPr>
          <p:cNvSpPr>
            <a:spLocks noGrp="1"/>
          </p:cNvSpPr>
          <p:nvPr>
            <p:ph type="sldNum" sz="quarter" idx="4"/>
          </p:nvPr>
        </p:nvSpPr>
        <p:spPr/>
        <p:txBody>
          <a:bodyPr/>
          <a:lstStyle/>
          <a:p>
            <a:fld id="{16A89BA3-132D-40E1-AAB4-CDCD0A14C216}" type="slidenum">
              <a:rPr lang="en-AU" smtClean="0"/>
              <a:pPr/>
              <a:t>17</a:t>
            </a:fld>
            <a:r>
              <a:rPr lang="en-AU"/>
              <a:t>  |</a:t>
            </a:r>
            <a:endParaRPr lang="en-AU" dirty="0"/>
          </a:p>
        </p:txBody>
      </p:sp>
      <p:sp>
        <p:nvSpPr>
          <p:cNvPr id="9" name="Text Placeholder 3">
            <a:extLst>
              <a:ext uri="{FF2B5EF4-FFF2-40B4-BE49-F238E27FC236}">
                <a16:creationId xmlns:a16="http://schemas.microsoft.com/office/drawing/2014/main" id="{DD84A351-0757-D1E5-658A-5A447E0E73A4}"/>
              </a:ext>
            </a:extLst>
          </p:cNvPr>
          <p:cNvSpPr>
            <a:spLocks noGrp="1"/>
          </p:cNvSpPr>
          <p:nvPr>
            <p:ph type="body" sz="quarter" idx="16"/>
          </p:nvPr>
        </p:nvSpPr>
        <p:spPr>
          <a:xfrm>
            <a:off x="0" y="-1"/>
            <a:ext cx="7849590" cy="536029"/>
          </a:xfrm>
        </p:spPr>
        <p:txBody>
          <a:bodyPr>
            <a:noAutofit/>
          </a:bodyPr>
          <a:lstStyle/>
          <a:p>
            <a:r>
              <a:rPr lang="en-US" sz="3200" dirty="0"/>
              <a:t>Existence Dependence &amp; Weak Entities</a:t>
            </a:r>
            <a:endParaRPr lang="en-AU" sz="30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F9A0DFC2-D12A-8267-5208-C93E281B55CE}"/>
              </a:ext>
            </a:extLst>
          </p:cNvPr>
          <p:cNvSpPr>
            <a:spLocks noChangeArrowheads="1"/>
          </p:cNvSpPr>
          <p:nvPr/>
        </p:nvSpPr>
        <p:spPr bwMode="auto">
          <a:xfrm>
            <a:off x="0" y="638088"/>
            <a:ext cx="9144000"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ir"/>
              </a:rPr>
              <a:t>Passenger (Strong Entity)</a:t>
            </a:r>
            <a:r>
              <a:rPr kumimoji="0" lang="en-US" altLang="en-US" sz="2800" b="0" i="0" u="none" strike="noStrike" cap="none" normalizeH="0" baseline="0" dirty="0">
                <a:ln>
                  <a:noFill/>
                </a:ln>
                <a:solidFill>
                  <a:schemeClr val="tx1"/>
                </a:solidFill>
                <a:effectLst/>
                <a:latin typeface="Calibir"/>
              </a:rPr>
              <a:t> has its own PK</a:t>
            </a:r>
          </a:p>
          <a:p>
            <a:pPr marL="457200" lvl="0"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ir"/>
              </a:rPr>
              <a:t>Trip Record (Weak Entity)</a:t>
            </a:r>
            <a:r>
              <a:rPr kumimoji="0" lang="en-US" altLang="en-US" sz="2800" b="0" i="0" u="none" strike="noStrike" cap="none" normalizeH="0" baseline="0" dirty="0">
                <a:ln>
                  <a:noFill/>
                </a:ln>
                <a:solidFill>
                  <a:schemeClr val="tx1"/>
                </a:solidFill>
                <a:effectLst/>
                <a:latin typeface="Calibir"/>
              </a:rPr>
              <a:t> with a dashed box and composite key</a:t>
            </a:r>
            <a:r>
              <a:rPr lang="en-US" altLang="en-US" sz="2800" dirty="0">
                <a:latin typeface="Calibir"/>
              </a:rPr>
              <a:t> → it relies on Passenger’s PK to exist.</a:t>
            </a:r>
            <a:endParaRPr kumimoji="0" lang="en-US" altLang="en-US" sz="2800" b="0" i="0" u="none" strike="noStrike" cap="none" normalizeH="0" baseline="0" dirty="0">
              <a:ln>
                <a:noFill/>
              </a:ln>
              <a:solidFill>
                <a:schemeClr val="tx1"/>
              </a:solidFill>
              <a:effectLst/>
              <a:latin typeface="Calibir"/>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The </a:t>
            </a:r>
            <a:r>
              <a:rPr kumimoji="0" lang="en-US" altLang="en-US" sz="2800" b="1" i="0" u="none" strike="noStrike" cap="none" normalizeH="0" baseline="0" dirty="0">
                <a:ln>
                  <a:noFill/>
                </a:ln>
                <a:solidFill>
                  <a:schemeClr val="tx1"/>
                </a:solidFill>
                <a:effectLst/>
                <a:latin typeface="Calibir"/>
              </a:rPr>
              <a:t>“takes”</a:t>
            </a:r>
            <a:r>
              <a:rPr kumimoji="0" lang="en-US" altLang="en-US" sz="2800" b="0" i="0" u="none" strike="noStrike" cap="none" normalizeH="0" baseline="0" dirty="0">
                <a:ln>
                  <a:noFill/>
                </a:ln>
                <a:solidFill>
                  <a:schemeClr val="tx1"/>
                </a:solidFill>
                <a:effectLst/>
                <a:latin typeface="Calibir"/>
              </a:rPr>
              <a:t> relationship with </a:t>
            </a:r>
            <a:r>
              <a:rPr kumimoji="0" lang="en-US" altLang="en-US" sz="2800" b="1" i="0" u="none" strike="noStrike" cap="none" normalizeH="0" baseline="0" dirty="0">
                <a:ln>
                  <a:noFill/>
                </a:ln>
                <a:solidFill>
                  <a:schemeClr val="tx1"/>
                </a:solidFill>
                <a:effectLst/>
                <a:latin typeface="Calibir"/>
              </a:rPr>
              <a:t>1 → M</a:t>
            </a:r>
            <a:r>
              <a:rPr kumimoji="0" lang="en-US" altLang="en-US" sz="2800" b="0" i="0" u="none" strike="noStrike" cap="none" normalizeH="0" baseline="0" dirty="0">
                <a:ln>
                  <a:noFill/>
                </a:ln>
                <a:solidFill>
                  <a:schemeClr val="tx1"/>
                </a:solidFill>
                <a:effectLst/>
                <a:latin typeface="Calibir"/>
              </a:rPr>
              <a:t> cardinality</a:t>
            </a:r>
          </a:p>
        </p:txBody>
      </p:sp>
      <p:pic>
        <p:nvPicPr>
          <p:cNvPr id="8" name="Picture 7" descr="A close-up of a computer screen&#10;&#10;AI-generated content may be incorrect.">
            <a:extLst>
              <a:ext uri="{FF2B5EF4-FFF2-40B4-BE49-F238E27FC236}">
                <a16:creationId xmlns:a16="http://schemas.microsoft.com/office/drawing/2014/main" id="{B8C7369E-00BE-69ED-883E-2FE689A38916}"/>
              </a:ext>
            </a:extLst>
          </p:cNvPr>
          <p:cNvPicPr>
            <a:picLocks noChangeAspect="1"/>
          </p:cNvPicPr>
          <p:nvPr/>
        </p:nvPicPr>
        <p:blipFill>
          <a:blip r:embed="rId3" cstate="print">
            <a:extLst>
              <a:ext uri="{28A0092B-C50C-407E-A947-70E740481C1C}">
                <a14:useLocalDpi xmlns:a14="http://schemas.microsoft.com/office/drawing/2010/main" val="0"/>
              </a:ext>
            </a:extLst>
          </a:blip>
          <a:srcRect t="15228"/>
          <a:stretch>
            <a:fillRect/>
          </a:stretch>
        </p:blipFill>
        <p:spPr>
          <a:xfrm>
            <a:off x="647205" y="3398265"/>
            <a:ext cx="7849590" cy="3358427"/>
          </a:xfrm>
          <a:prstGeom prst="rect">
            <a:avLst/>
          </a:prstGeom>
        </p:spPr>
      </p:pic>
      <p:sp>
        <p:nvSpPr>
          <p:cNvPr id="11" name="TextBox 10">
            <a:extLst>
              <a:ext uri="{FF2B5EF4-FFF2-40B4-BE49-F238E27FC236}">
                <a16:creationId xmlns:a16="http://schemas.microsoft.com/office/drawing/2014/main" id="{F5ADFE22-FA02-8553-458D-D1BED1A44C99}"/>
              </a:ext>
            </a:extLst>
          </p:cNvPr>
          <p:cNvSpPr txBox="1"/>
          <p:nvPr/>
        </p:nvSpPr>
        <p:spPr>
          <a:xfrm>
            <a:off x="5837662" y="5497552"/>
            <a:ext cx="3306337" cy="1055545"/>
          </a:xfrm>
          <a:prstGeom prst="rect">
            <a:avLst/>
          </a:prstGeom>
          <a:noFill/>
        </p:spPr>
        <p:txBody>
          <a:bodyPr wrap="square">
            <a:spAutoFit/>
          </a:bodyPr>
          <a:lstStyle/>
          <a:p>
            <a:pPr>
              <a:lnSpc>
                <a:spcPct val="150000"/>
              </a:lnSpc>
            </a:pPr>
            <a:r>
              <a:rPr lang="en-AU" sz="2200" dirty="0">
                <a:latin typeface="Calibir"/>
              </a:rPr>
              <a:t>Relationship: “Passenger takes Trip.”</a:t>
            </a:r>
          </a:p>
        </p:txBody>
      </p:sp>
    </p:spTree>
    <p:extLst>
      <p:ext uri="{BB962C8B-B14F-4D97-AF65-F5344CB8AC3E}">
        <p14:creationId xmlns:p14="http://schemas.microsoft.com/office/powerpoint/2010/main" val="42223113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7546771A-6595-D692-25F3-3051017CFC23}"/>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08F8D74F-38B6-BE5B-C88C-D1A2DDFA035D}"/>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3EF351B3-C9D7-E29A-153E-290A10767956}"/>
              </a:ext>
            </a:extLst>
          </p:cNvPr>
          <p:cNvSpPr>
            <a:spLocks noGrp="1"/>
          </p:cNvSpPr>
          <p:nvPr>
            <p:ph type="sldNum" sz="quarter" idx="4"/>
          </p:nvPr>
        </p:nvSpPr>
        <p:spPr/>
        <p:txBody>
          <a:bodyPr/>
          <a:lstStyle/>
          <a:p>
            <a:fld id="{16A89BA3-132D-40E1-AAB4-CDCD0A14C216}" type="slidenum">
              <a:rPr lang="en-AU" smtClean="0"/>
              <a:pPr/>
              <a:t>18</a:t>
            </a:fld>
            <a:r>
              <a:rPr lang="en-AU"/>
              <a:t>  |</a:t>
            </a:r>
            <a:endParaRPr lang="en-AU" dirty="0"/>
          </a:p>
        </p:txBody>
      </p:sp>
      <p:sp>
        <p:nvSpPr>
          <p:cNvPr id="9" name="Text Placeholder 3">
            <a:extLst>
              <a:ext uri="{FF2B5EF4-FFF2-40B4-BE49-F238E27FC236}">
                <a16:creationId xmlns:a16="http://schemas.microsoft.com/office/drawing/2014/main" id="{D3664A37-CBC8-AC93-8F12-67D467BB115F}"/>
              </a:ext>
            </a:extLst>
          </p:cNvPr>
          <p:cNvSpPr>
            <a:spLocks noGrp="1"/>
          </p:cNvSpPr>
          <p:nvPr>
            <p:ph type="body" sz="quarter" idx="16"/>
          </p:nvPr>
        </p:nvSpPr>
        <p:spPr>
          <a:xfrm>
            <a:off x="0" y="-1"/>
            <a:ext cx="7849590" cy="536029"/>
          </a:xfrm>
        </p:spPr>
        <p:txBody>
          <a:bodyPr>
            <a:noAutofit/>
          </a:bodyPr>
          <a:lstStyle/>
          <a:p>
            <a:r>
              <a:rPr lang="en-US" sz="3200" dirty="0"/>
              <a:t>Existence Dependence &amp; Weak Entities</a:t>
            </a:r>
            <a:endParaRPr lang="en-AU" sz="3000" dirty="0">
              <a:latin typeface="Calibri" panose="020F0502020204030204" pitchFamily="34" charset="0"/>
              <a:cs typeface="Calibri" panose="020F0502020204030204" pitchFamily="34" charset="0"/>
            </a:endParaRPr>
          </a:p>
        </p:txBody>
      </p:sp>
      <p:pic>
        <p:nvPicPr>
          <p:cNvPr id="2" name="Timer">
            <a:hlinkClick r:id="" action="ppaction://media"/>
            <a:extLst>
              <a:ext uri="{FF2B5EF4-FFF2-40B4-BE49-F238E27FC236}">
                <a16:creationId xmlns:a16="http://schemas.microsoft.com/office/drawing/2014/main" id="{67AD6D09-06CD-BD5A-52A9-FF141316EEAC}"/>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0920" t="44840" r="40900" b="40264"/>
          <a:stretch>
            <a:fillRect/>
          </a:stretch>
        </p:blipFill>
        <p:spPr>
          <a:xfrm>
            <a:off x="3662719" y="4368260"/>
            <a:ext cx="1662444" cy="766154"/>
          </a:xfrm>
          <a:prstGeom prst="rect">
            <a:avLst/>
          </a:prstGeom>
          <a:ln w="38100">
            <a:solidFill>
              <a:schemeClr val="accent1"/>
            </a:solidFill>
          </a:ln>
        </p:spPr>
      </p:pic>
      <p:sp>
        <p:nvSpPr>
          <p:cNvPr id="7" name="TextBox 6">
            <a:extLst>
              <a:ext uri="{FF2B5EF4-FFF2-40B4-BE49-F238E27FC236}">
                <a16:creationId xmlns:a16="http://schemas.microsoft.com/office/drawing/2014/main" id="{460C5607-DB11-3CD0-4FF4-93A7AFBE2930}"/>
              </a:ext>
            </a:extLst>
          </p:cNvPr>
          <p:cNvSpPr txBox="1"/>
          <p:nvPr/>
        </p:nvSpPr>
        <p:spPr>
          <a:xfrm>
            <a:off x="0" y="1092821"/>
            <a:ext cx="8987882" cy="1318181"/>
          </a:xfrm>
          <a:prstGeom prst="rect">
            <a:avLst/>
          </a:prstGeom>
          <a:noFill/>
        </p:spPr>
        <p:txBody>
          <a:bodyPr wrap="square">
            <a:spAutoFit/>
          </a:bodyPr>
          <a:lstStyle/>
          <a:p>
            <a:pPr>
              <a:lnSpc>
                <a:spcPct val="150000"/>
              </a:lnSpc>
            </a:pPr>
            <a:r>
              <a:rPr lang="en-US" sz="2800" dirty="0">
                <a:latin typeface="Calibir"/>
              </a:rPr>
              <a:t>Q: Is an Order Line (line item in an invoice) existence-dependent on an Order? Why?</a:t>
            </a:r>
            <a:endParaRPr lang="en-AU" sz="2800" dirty="0">
              <a:latin typeface="Calibir"/>
            </a:endParaRPr>
          </a:p>
        </p:txBody>
      </p:sp>
      <p:sp>
        <p:nvSpPr>
          <p:cNvPr id="12" name="TextBox 11">
            <a:extLst>
              <a:ext uri="{FF2B5EF4-FFF2-40B4-BE49-F238E27FC236}">
                <a16:creationId xmlns:a16="http://schemas.microsoft.com/office/drawing/2014/main" id="{813C49D4-8795-EE03-93A0-ACB8EB7DB3E9}"/>
              </a:ext>
            </a:extLst>
          </p:cNvPr>
          <p:cNvSpPr txBox="1"/>
          <p:nvPr/>
        </p:nvSpPr>
        <p:spPr>
          <a:xfrm>
            <a:off x="0" y="3050079"/>
            <a:ext cx="8987882" cy="1318181"/>
          </a:xfrm>
          <a:prstGeom prst="rect">
            <a:avLst/>
          </a:prstGeom>
          <a:noFill/>
        </p:spPr>
        <p:txBody>
          <a:bodyPr wrap="square">
            <a:spAutoFit/>
          </a:bodyPr>
          <a:lstStyle/>
          <a:p>
            <a:pPr>
              <a:lnSpc>
                <a:spcPct val="150000"/>
              </a:lnSpc>
            </a:pPr>
            <a:r>
              <a:rPr lang="en-US" sz="2800" dirty="0">
                <a:latin typeface="Calibir"/>
              </a:rPr>
              <a:t>Yes . An order line cannot exist without an order — it’s a weak entity.</a:t>
            </a:r>
            <a:endParaRPr lang="en-AU" sz="2800" dirty="0">
              <a:latin typeface="Calibir"/>
            </a:endParaRPr>
          </a:p>
        </p:txBody>
      </p:sp>
    </p:spTree>
    <p:extLst>
      <p:ext uri="{BB962C8B-B14F-4D97-AF65-F5344CB8AC3E}">
        <p14:creationId xmlns:p14="http://schemas.microsoft.com/office/powerpoint/2010/main" val="267191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2"/>
                </p:tgtEl>
              </p:cMediaNode>
            </p:video>
          </p:childTnLst>
        </p:cTn>
      </p:par>
    </p:tnLst>
    <p:bldLst>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94C3BE18-762C-AE6E-E34A-D81BEF8B8A96}"/>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6DFE1F3E-E185-702B-C306-33914C1B613E}"/>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374075E7-1863-B051-181B-7FEE26C276E8}"/>
              </a:ext>
            </a:extLst>
          </p:cNvPr>
          <p:cNvSpPr>
            <a:spLocks noGrp="1"/>
          </p:cNvSpPr>
          <p:nvPr>
            <p:ph type="sldNum" sz="quarter" idx="4"/>
          </p:nvPr>
        </p:nvSpPr>
        <p:spPr/>
        <p:txBody>
          <a:bodyPr/>
          <a:lstStyle/>
          <a:p>
            <a:fld id="{16A89BA3-132D-40E1-AAB4-CDCD0A14C216}" type="slidenum">
              <a:rPr lang="en-AU" smtClean="0"/>
              <a:pPr/>
              <a:t>19</a:t>
            </a:fld>
            <a:r>
              <a:rPr lang="en-AU"/>
              <a:t>  |</a:t>
            </a:r>
            <a:endParaRPr lang="en-AU" dirty="0"/>
          </a:p>
        </p:txBody>
      </p:sp>
      <p:sp>
        <p:nvSpPr>
          <p:cNvPr id="9" name="Text Placeholder 3">
            <a:extLst>
              <a:ext uri="{FF2B5EF4-FFF2-40B4-BE49-F238E27FC236}">
                <a16:creationId xmlns:a16="http://schemas.microsoft.com/office/drawing/2014/main" id="{957A5BC9-D981-051E-3AB0-65C5FF45FEE5}"/>
              </a:ext>
            </a:extLst>
          </p:cNvPr>
          <p:cNvSpPr>
            <a:spLocks noGrp="1"/>
          </p:cNvSpPr>
          <p:nvPr>
            <p:ph type="body" sz="quarter" idx="16"/>
          </p:nvPr>
        </p:nvSpPr>
        <p:spPr>
          <a:xfrm>
            <a:off x="0" y="-1"/>
            <a:ext cx="7849590" cy="536029"/>
          </a:xfrm>
        </p:spPr>
        <p:txBody>
          <a:bodyPr>
            <a:noAutofit/>
          </a:bodyPr>
          <a:lstStyle/>
          <a:p>
            <a:r>
              <a:rPr lang="en-US" sz="3200" dirty="0"/>
              <a:t>Relationship Strength (Strong vs Weak)</a:t>
            </a:r>
            <a:endParaRPr lang="en-AU" sz="30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0DD66C15-8672-0C76-4560-FC4CDCF7DDB0}"/>
              </a:ext>
            </a:extLst>
          </p:cNvPr>
          <p:cNvSpPr>
            <a:spLocks noChangeArrowheads="1"/>
          </p:cNvSpPr>
          <p:nvPr/>
        </p:nvSpPr>
        <p:spPr bwMode="auto">
          <a:xfrm>
            <a:off x="0" y="1477248"/>
            <a:ext cx="9144000"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a:lnSpc>
                <a:spcPct val="150000"/>
              </a:lnSpc>
              <a:buFont typeface="Arial" panose="020B0604020202020204" pitchFamily="34" charset="0"/>
              <a:buChar char="•"/>
            </a:pPr>
            <a:r>
              <a:rPr lang="en-US" sz="2800" b="1" dirty="0">
                <a:latin typeface="Calibir"/>
              </a:rPr>
              <a:t>Strong vs Weak Relationship</a:t>
            </a:r>
          </a:p>
          <a:p>
            <a:pPr marL="914400" lvl="1" indent="-457200">
              <a:lnSpc>
                <a:spcPct val="150000"/>
              </a:lnSpc>
              <a:buFont typeface="Arial" panose="020B0604020202020204" pitchFamily="34" charset="0"/>
              <a:buChar char="•"/>
            </a:pPr>
            <a:r>
              <a:rPr lang="en-US" sz="2800" dirty="0">
                <a:latin typeface="Calibir"/>
              </a:rPr>
              <a:t>In a strong (identifying) relationship, the child table’s primary key </a:t>
            </a:r>
            <a:r>
              <a:rPr lang="en-US" sz="2800" i="1" dirty="0">
                <a:latin typeface="Calibir"/>
              </a:rPr>
              <a:t>includes</a:t>
            </a:r>
            <a:r>
              <a:rPr lang="en-US" sz="2800" dirty="0">
                <a:latin typeface="Calibir"/>
              </a:rPr>
              <a:t> the parent’s primary key.</a:t>
            </a:r>
          </a:p>
          <a:p>
            <a:pPr marL="914400" lvl="1" indent="-457200">
              <a:lnSpc>
                <a:spcPct val="150000"/>
              </a:lnSpc>
              <a:buFont typeface="Arial" panose="020B0604020202020204" pitchFamily="34" charset="0"/>
              <a:buChar char="•"/>
            </a:pPr>
            <a:r>
              <a:rPr lang="en-US" sz="2800" dirty="0">
                <a:latin typeface="Calibir"/>
              </a:rPr>
              <a:t>In a weak (non-identifying) relationship, the child table has its </a:t>
            </a:r>
            <a:r>
              <a:rPr lang="en-US" sz="2800" i="1" dirty="0">
                <a:latin typeface="Calibir"/>
              </a:rPr>
              <a:t>own</a:t>
            </a:r>
            <a:r>
              <a:rPr lang="en-US" sz="2800" dirty="0">
                <a:latin typeface="Calibir"/>
              </a:rPr>
              <a:t> independent primary key — but still uses the parent’s primary key as a foreign key for reference.</a:t>
            </a:r>
          </a:p>
        </p:txBody>
      </p:sp>
    </p:spTree>
    <p:extLst>
      <p:ext uri="{BB962C8B-B14F-4D97-AF65-F5344CB8AC3E}">
        <p14:creationId xmlns:p14="http://schemas.microsoft.com/office/powerpoint/2010/main" val="1662193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6A77CA0-CFDC-4710-905A-A8D8E8AC01D5}"/>
              </a:ext>
            </a:extLst>
          </p:cNvPr>
          <p:cNvSpPr>
            <a:spLocks noGrp="1"/>
          </p:cNvSpPr>
          <p:nvPr>
            <p:ph type="body" sz="quarter" idx="16"/>
          </p:nvPr>
        </p:nvSpPr>
        <p:spPr>
          <a:xfrm>
            <a:off x="0" y="0"/>
            <a:ext cx="4343399" cy="462758"/>
          </a:xfrm>
        </p:spPr>
        <p:txBody>
          <a:bodyPr>
            <a:noAutofit/>
          </a:bodyPr>
          <a:lstStyle/>
          <a:p>
            <a:r>
              <a:rPr lang="en-AU" sz="3200" dirty="0">
                <a:latin typeface="Calibri" panose="020F0502020204030204" pitchFamily="34" charset="0"/>
                <a:cs typeface="Calibri" panose="020F0502020204030204" pitchFamily="34" charset="0"/>
              </a:rPr>
              <a:t>Week 3 overview</a:t>
            </a:r>
          </a:p>
        </p:txBody>
      </p:sp>
      <p:sp>
        <p:nvSpPr>
          <p:cNvPr id="5" name="Slide Number Placeholder 4">
            <a:extLst>
              <a:ext uri="{FF2B5EF4-FFF2-40B4-BE49-F238E27FC236}">
                <a16:creationId xmlns:a16="http://schemas.microsoft.com/office/drawing/2014/main" id="{3548241F-58BF-4D41-99BA-4E9BE3037FFA}"/>
              </a:ext>
            </a:extLst>
          </p:cNvPr>
          <p:cNvSpPr>
            <a:spLocks noGrp="1"/>
          </p:cNvSpPr>
          <p:nvPr>
            <p:ph type="sldNum" sz="quarter" idx="4"/>
          </p:nvPr>
        </p:nvSpPr>
        <p:spPr/>
        <p:txBody>
          <a:bodyPr/>
          <a:lstStyle/>
          <a:p>
            <a:fld id="{16A89BA3-132D-40E1-AAB4-CDCD0A14C216}" type="slidenum">
              <a:rPr lang="en-AU" smtClean="0"/>
              <a:pPr/>
              <a:t>2</a:t>
            </a:fld>
            <a:r>
              <a:rPr lang="en-AU"/>
              <a:t>  |</a:t>
            </a:r>
            <a:endParaRPr lang="en-AU" dirty="0"/>
          </a:p>
        </p:txBody>
      </p:sp>
      <p:sp>
        <p:nvSpPr>
          <p:cNvPr id="6" name="Footer Placeholder 5">
            <a:extLst>
              <a:ext uri="{FF2B5EF4-FFF2-40B4-BE49-F238E27FC236}">
                <a16:creationId xmlns:a16="http://schemas.microsoft.com/office/drawing/2014/main" id="{027418FF-2021-4F13-BC58-508F61D2C9F3}"/>
              </a:ext>
            </a:extLst>
          </p:cNvPr>
          <p:cNvSpPr>
            <a:spLocks noGrp="1"/>
          </p:cNvSpPr>
          <p:nvPr>
            <p:ph type="ftr" sz="quarter" idx="3"/>
          </p:nvPr>
        </p:nvSpPr>
        <p:spPr/>
        <p:txBody>
          <a:bodyPr/>
          <a:lstStyle/>
          <a:p>
            <a:r>
              <a:rPr lang="en-US" dirty="0"/>
              <a:t>Faculty of Business and Law | Peter Faber Business School</a:t>
            </a:r>
          </a:p>
        </p:txBody>
      </p:sp>
      <p:sp>
        <p:nvSpPr>
          <p:cNvPr id="13" name="TextBox 12">
            <a:extLst>
              <a:ext uri="{FF2B5EF4-FFF2-40B4-BE49-F238E27FC236}">
                <a16:creationId xmlns:a16="http://schemas.microsoft.com/office/drawing/2014/main" id="{A8DDF53D-16BA-C4C9-C92B-E8DB979CD7C9}"/>
              </a:ext>
            </a:extLst>
          </p:cNvPr>
          <p:cNvSpPr txBox="1"/>
          <p:nvPr/>
        </p:nvSpPr>
        <p:spPr>
          <a:xfrm>
            <a:off x="0" y="608903"/>
            <a:ext cx="7370956" cy="1862048"/>
          </a:xfrm>
          <a:prstGeom prst="rect">
            <a:avLst/>
          </a:prstGeom>
          <a:solidFill>
            <a:schemeClr val="bg1"/>
          </a:solidFill>
        </p:spPr>
        <p:txBody>
          <a:bodyPr wrap="square">
            <a:spAutoFit/>
          </a:bodyPr>
          <a:lstStyle/>
          <a:p>
            <a:pPr marL="457200" indent="-457200">
              <a:buFont typeface="+mj-lt"/>
              <a:buAutoNum type="arabicPeriod"/>
            </a:pPr>
            <a:r>
              <a:rPr lang="en-US" sz="2300" dirty="0">
                <a:latin typeface="Calibri" panose="020F0502020204030204" pitchFamily="34" charset="0"/>
                <a:cs typeface="Calibri" panose="020F0502020204030204" pitchFamily="34" charset="0"/>
              </a:rPr>
              <a:t>Advanced ER Modelling – Introduction</a:t>
            </a:r>
          </a:p>
          <a:p>
            <a:pPr marL="457200" indent="-457200">
              <a:buFont typeface="+mj-lt"/>
              <a:buAutoNum type="arabicPeriod"/>
            </a:pPr>
            <a:r>
              <a:rPr lang="en-US" sz="2300" dirty="0">
                <a:latin typeface="Calibri" panose="020F0502020204030204" pitchFamily="34" charset="0"/>
                <a:cs typeface="Calibri" panose="020F0502020204030204" pitchFamily="34" charset="0"/>
              </a:rPr>
              <a:t>Week 3 Practice Questions with Model Answers</a:t>
            </a:r>
          </a:p>
          <a:p>
            <a:pPr marL="457200" indent="-457200">
              <a:buFont typeface="+mj-lt"/>
              <a:buAutoNum type="arabicPeriod"/>
            </a:pPr>
            <a:r>
              <a:rPr lang="en-US" sz="2300" dirty="0">
                <a:latin typeface="Calibri" panose="020F0502020204030204" pitchFamily="34" charset="0"/>
                <a:cs typeface="Calibri" panose="020F0502020204030204" pitchFamily="34" charset="0"/>
              </a:rPr>
              <a:t>Week 3 Tutorial Q1 to Q3</a:t>
            </a:r>
          </a:p>
          <a:p>
            <a:pPr marL="457200" indent="-457200">
              <a:buFont typeface="+mj-lt"/>
              <a:buAutoNum type="arabicPeriod"/>
            </a:pPr>
            <a:r>
              <a:rPr lang="en-US" sz="2300" dirty="0">
                <a:latin typeface="Calibri" panose="020F0502020204030204" pitchFamily="34" charset="0"/>
                <a:cs typeface="Calibri" panose="020F0502020204030204" pitchFamily="34" charset="0"/>
              </a:rPr>
              <a:t>Review and Feedback Tutorial Week 1 and 2</a:t>
            </a:r>
          </a:p>
          <a:p>
            <a:pPr marL="457200" indent="-457200">
              <a:buFont typeface="+mj-lt"/>
              <a:buAutoNum type="arabicPeriod"/>
            </a:pPr>
            <a:r>
              <a:rPr lang="en-US" sz="2300" dirty="0">
                <a:latin typeface="Calibri" panose="020F0502020204030204" pitchFamily="34" charset="0"/>
                <a:cs typeface="Calibri" panose="020F0502020204030204" pitchFamily="34" charset="0"/>
              </a:rPr>
              <a:t>Submission of Tutorials &amp; Assessments</a:t>
            </a:r>
          </a:p>
        </p:txBody>
      </p:sp>
    </p:spTree>
    <p:extLst>
      <p:ext uri="{BB962C8B-B14F-4D97-AF65-F5344CB8AC3E}">
        <p14:creationId xmlns:p14="http://schemas.microsoft.com/office/powerpoint/2010/main" val="21480149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8C997060-4BCF-1072-FF76-F7F44373C7F0}"/>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1D6F57D4-0DD7-FBA2-7B03-C7EBC507A189}"/>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76D12F71-3E5F-E6E2-BE71-16202B0E7363}"/>
              </a:ext>
            </a:extLst>
          </p:cNvPr>
          <p:cNvSpPr>
            <a:spLocks noGrp="1"/>
          </p:cNvSpPr>
          <p:nvPr>
            <p:ph type="sldNum" sz="quarter" idx="4"/>
          </p:nvPr>
        </p:nvSpPr>
        <p:spPr/>
        <p:txBody>
          <a:bodyPr/>
          <a:lstStyle/>
          <a:p>
            <a:fld id="{16A89BA3-132D-40E1-AAB4-CDCD0A14C216}" type="slidenum">
              <a:rPr lang="en-AU" smtClean="0"/>
              <a:pPr/>
              <a:t>20</a:t>
            </a:fld>
            <a:r>
              <a:rPr lang="en-AU"/>
              <a:t>  |</a:t>
            </a:r>
            <a:endParaRPr lang="en-AU" dirty="0"/>
          </a:p>
        </p:txBody>
      </p:sp>
      <p:sp>
        <p:nvSpPr>
          <p:cNvPr id="9" name="Text Placeholder 3">
            <a:extLst>
              <a:ext uri="{FF2B5EF4-FFF2-40B4-BE49-F238E27FC236}">
                <a16:creationId xmlns:a16="http://schemas.microsoft.com/office/drawing/2014/main" id="{5DCE4703-2A8B-BD79-EF9F-35D3AA70E593}"/>
              </a:ext>
            </a:extLst>
          </p:cNvPr>
          <p:cNvSpPr>
            <a:spLocks noGrp="1"/>
          </p:cNvSpPr>
          <p:nvPr>
            <p:ph type="body" sz="quarter" idx="16"/>
          </p:nvPr>
        </p:nvSpPr>
        <p:spPr>
          <a:xfrm>
            <a:off x="0" y="-1"/>
            <a:ext cx="7849590" cy="536029"/>
          </a:xfrm>
        </p:spPr>
        <p:txBody>
          <a:bodyPr>
            <a:noAutofit/>
          </a:bodyPr>
          <a:lstStyle/>
          <a:p>
            <a:r>
              <a:rPr lang="en-US" sz="3200" dirty="0"/>
              <a:t>Relationship Strength (Strong vs Weak)</a:t>
            </a:r>
            <a:endParaRPr lang="en-AU" sz="30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6176650E-8044-B989-0E3D-A80DBCF647D1}"/>
              </a:ext>
            </a:extLst>
          </p:cNvPr>
          <p:cNvSpPr>
            <a:spLocks noChangeArrowheads="1"/>
          </p:cNvSpPr>
          <p:nvPr/>
        </p:nvSpPr>
        <p:spPr bwMode="auto">
          <a:xfrm>
            <a:off x="0" y="615985"/>
            <a:ext cx="3155795" cy="56260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200" b="1" dirty="0">
                <a:latin typeface="Calibir"/>
              </a:rPr>
              <a:t>COURSE table</a:t>
            </a:r>
            <a:endParaRPr lang="en-US" altLang="en-US" sz="2200" dirty="0">
              <a:latin typeface="Calibir"/>
            </a:endParaRP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Each course has its own unique course code (CRS_CODE) as the </a:t>
            </a:r>
            <a:r>
              <a:rPr lang="en-US" altLang="en-US" sz="2200" b="1" dirty="0">
                <a:latin typeface="Calibir"/>
              </a:rPr>
              <a:t>primary key</a:t>
            </a:r>
            <a:r>
              <a:rPr lang="en-US" altLang="en-US" sz="2200" dirty="0">
                <a:latin typeface="Calibir"/>
              </a:rPr>
              <a:t>.</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200" b="1" dirty="0">
                <a:latin typeface="Calibir"/>
              </a:rPr>
              <a:t>CLASS table</a:t>
            </a:r>
            <a:endParaRPr lang="en-US" altLang="en-US" sz="2200" dirty="0">
              <a:latin typeface="Calibir"/>
            </a:endParaRP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Each class has its own independent primary key (CLASS_CODE).</a:t>
            </a:r>
          </a:p>
        </p:txBody>
      </p:sp>
      <p:pic>
        <p:nvPicPr>
          <p:cNvPr id="8" name="Picture 7">
            <a:extLst>
              <a:ext uri="{FF2B5EF4-FFF2-40B4-BE49-F238E27FC236}">
                <a16:creationId xmlns:a16="http://schemas.microsoft.com/office/drawing/2014/main" id="{64A252DD-1E1E-1D98-E0A7-4B0EEAC488C2}"/>
              </a:ext>
            </a:extLst>
          </p:cNvPr>
          <p:cNvPicPr>
            <a:picLocks noChangeAspect="1"/>
          </p:cNvPicPr>
          <p:nvPr/>
        </p:nvPicPr>
        <p:blipFill>
          <a:blip r:embed="rId3"/>
          <a:stretch>
            <a:fillRect/>
          </a:stretch>
        </p:blipFill>
        <p:spPr>
          <a:xfrm>
            <a:off x="3501648" y="536028"/>
            <a:ext cx="5642351" cy="6321971"/>
          </a:xfrm>
          <a:prstGeom prst="rect">
            <a:avLst/>
          </a:prstGeom>
        </p:spPr>
      </p:pic>
    </p:spTree>
    <p:extLst>
      <p:ext uri="{BB962C8B-B14F-4D97-AF65-F5344CB8AC3E}">
        <p14:creationId xmlns:p14="http://schemas.microsoft.com/office/powerpoint/2010/main" val="1053172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930DF981-3818-62FE-FA2E-4E0A6D3ACA84}"/>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E116DF60-9E7F-4262-8256-DE9954C69CA4}"/>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EF96068E-5632-FF5F-B409-304747E657EF}"/>
              </a:ext>
            </a:extLst>
          </p:cNvPr>
          <p:cNvSpPr>
            <a:spLocks noGrp="1"/>
          </p:cNvSpPr>
          <p:nvPr>
            <p:ph type="sldNum" sz="quarter" idx="4"/>
          </p:nvPr>
        </p:nvSpPr>
        <p:spPr/>
        <p:txBody>
          <a:bodyPr/>
          <a:lstStyle/>
          <a:p>
            <a:fld id="{16A89BA3-132D-40E1-AAB4-CDCD0A14C216}" type="slidenum">
              <a:rPr lang="en-AU" smtClean="0"/>
              <a:pPr/>
              <a:t>21</a:t>
            </a:fld>
            <a:r>
              <a:rPr lang="en-AU"/>
              <a:t>  |</a:t>
            </a:r>
            <a:endParaRPr lang="en-AU" dirty="0"/>
          </a:p>
        </p:txBody>
      </p:sp>
      <p:sp>
        <p:nvSpPr>
          <p:cNvPr id="9" name="Text Placeholder 3">
            <a:extLst>
              <a:ext uri="{FF2B5EF4-FFF2-40B4-BE49-F238E27FC236}">
                <a16:creationId xmlns:a16="http://schemas.microsoft.com/office/drawing/2014/main" id="{2C507F8E-28EF-6C42-B4F9-67237CE5E819}"/>
              </a:ext>
            </a:extLst>
          </p:cNvPr>
          <p:cNvSpPr>
            <a:spLocks noGrp="1"/>
          </p:cNvSpPr>
          <p:nvPr>
            <p:ph type="body" sz="quarter" idx="16"/>
          </p:nvPr>
        </p:nvSpPr>
        <p:spPr>
          <a:xfrm>
            <a:off x="0" y="-1"/>
            <a:ext cx="7849590" cy="536029"/>
          </a:xfrm>
        </p:spPr>
        <p:txBody>
          <a:bodyPr>
            <a:noAutofit/>
          </a:bodyPr>
          <a:lstStyle/>
          <a:p>
            <a:r>
              <a:rPr lang="en-US" sz="3200" dirty="0"/>
              <a:t>Relationship Strength (Strong vs Weak)</a:t>
            </a:r>
            <a:endParaRPr lang="en-AU" sz="30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D84FB09F-3A0E-3F43-1291-FCE14C78188E}"/>
              </a:ext>
            </a:extLst>
          </p:cNvPr>
          <p:cNvSpPr>
            <a:spLocks noChangeArrowheads="1"/>
          </p:cNvSpPr>
          <p:nvPr/>
        </p:nvSpPr>
        <p:spPr bwMode="auto">
          <a:xfrm>
            <a:off x="0" y="641472"/>
            <a:ext cx="3155795" cy="5575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30225" lvl="1" indent="-457200" eaLnBrk="0" fontAlgn="base" hangingPunct="0">
              <a:lnSpc>
                <a:spcPct val="150000"/>
              </a:lnSpc>
              <a:spcBef>
                <a:spcPct val="0"/>
              </a:spcBef>
              <a:spcAft>
                <a:spcPct val="0"/>
              </a:spcAft>
              <a:buFont typeface="Arial" panose="020B0604020202020204" pitchFamily="34" charset="0"/>
              <a:buChar char="•"/>
            </a:pPr>
            <a:r>
              <a:rPr lang="en-US" altLang="en-US" sz="2400" dirty="0">
                <a:latin typeface="Calibir"/>
              </a:rPr>
              <a:t>But it also keeps a CRS_CODE as a foreign key to show which course it belongs to.</a:t>
            </a:r>
          </a:p>
          <a:p>
            <a:pPr lvl="0" eaLnBrk="0" fontAlgn="base" hangingPunct="0">
              <a:lnSpc>
                <a:spcPct val="150000"/>
              </a:lnSpc>
              <a:spcBef>
                <a:spcPct val="0"/>
              </a:spcBef>
              <a:spcAft>
                <a:spcPct val="0"/>
              </a:spcAft>
            </a:pPr>
            <a:r>
              <a:rPr lang="en-US" altLang="en-US" sz="2400" dirty="0">
                <a:latin typeface="Calibir"/>
              </a:rPr>
              <a:t>This means CLASS exists on its own (with its own ID), but still depends on COURSE to know which course it’s teaching.</a:t>
            </a:r>
          </a:p>
        </p:txBody>
      </p:sp>
      <p:pic>
        <p:nvPicPr>
          <p:cNvPr id="2" name="Picture 1">
            <a:extLst>
              <a:ext uri="{FF2B5EF4-FFF2-40B4-BE49-F238E27FC236}">
                <a16:creationId xmlns:a16="http://schemas.microsoft.com/office/drawing/2014/main" id="{CAFE8FEC-A80D-6EE8-8A81-F3A103DE78BB}"/>
              </a:ext>
            </a:extLst>
          </p:cNvPr>
          <p:cNvPicPr>
            <a:picLocks noChangeAspect="1"/>
          </p:cNvPicPr>
          <p:nvPr/>
        </p:nvPicPr>
        <p:blipFill>
          <a:blip r:embed="rId3"/>
          <a:stretch>
            <a:fillRect/>
          </a:stretch>
        </p:blipFill>
        <p:spPr>
          <a:xfrm>
            <a:off x="3501648" y="536028"/>
            <a:ext cx="5642351" cy="6321971"/>
          </a:xfrm>
          <a:prstGeom prst="rect">
            <a:avLst/>
          </a:prstGeom>
        </p:spPr>
      </p:pic>
    </p:spTree>
    <p:extLst>
      <p:ext uri="{BB962C8B-B14F-4D97-AF65-F5344CB8AC3E}">
        <p14:creationId xmlns:p14="http://schemas.microsoft.com/office/powerpoint/2010/main" val="5450582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F261880A-E4AD-8345-1CD0-77E38ECB0736}"/>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3CC23D5A-F584-8FFE-C685-C0FEB4D7917D}"/>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C4FE4624-F67B-7D4C-5521-5563C23EC3C5}"/>
              </a:ext>
            </a:extLst>
          </p:cNvPr>
          <p:cNvSpPr>
            <a:spLocks noGrp="1"/>
          </p:cNvSpPr>
          <p:nvPr>
            <p:ph type="sldNum" sz="quarter" idx="4"/>
          </p:nvPr>
        </p:nvSpPr>
        <p:spPr/>
        <p:txBody>
          <a:bodyPr/>
          <a:lstStyle/>
          <a:p>
            <a:fld id="{16A89BA3-132D-40E1-AAB4-CDCD0A14C216}" type="slidenum">
              <a:rPr lang="en-AU" smtClean="0"/>
              <a:pPr/>
              <a:t>22</a:t>
            </a:fld>
            <a:r>
              <a:rPr lang="en-AU"/>
              <a:t>  |</a:t>
            </a:r>
            <a:endParaRPr lang="en-AU" dirty="0"/>
          </a:p>
        </p:txBody>
      </p:sp>
      <p:sp>
        <p:nvSpPr>
          <p:cNvPr id="9" name="Text Placeholder 3">
            <a:extLst>
              <a:ext uri="{FF2B5EF4-FFF2-40B4-BE49-F238E27FC236}">
                <a16:creationId xmlns:a16="http://schemas.microsoft.com/office/drawing/2014/main" id="{B85F751D-3E7F-3C28-1FE3-A544FE8F136A}"/>
              </a:ext>
            </a:extLst>
          </p:cNvPr>
          <p:cNvSpPr>
            <a:spLocks noGrp="1"/>
          </p:cNvSpPr>
          <p:nvPr>
            <p:ph type="body" sz="quarter" idx="16"/>
          </p:nvPr>
        </p:nvSpPr>
        <p:spPr>
          <a:xfrm>
            <a:off x="0" y="-1"/>
            <a:ext cx="7849590" cy="536029"/>
          </a:xfrm>
        </p:spPr>
        <p:txBody>
          <a:bodyPr>
            <a:noAutofit/>
          </a:bodyPr>
          <a:lstStyle/>
          <a:p>
            <a:r>
              <a:rPr lang="en-US" sz="3200" dirty="0"/>
              <a:t>Relationship Strength (Strong vs Weak)</a:t>
            </a:r>
            <a:endParaRPr lang="en-AU" sz="30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5C531902-4018-43A6-D4E8-A656AC8DBD74}"/>
              </a:ext>
            </a:extLst>
          </p:cNvPr>
          <p:cNvSpPr>
            <a:spLocks noChangeArrowheads="1"/>
          </p:cNvSpPr>
          <p:nvPr/>
        </p:nvSpPr>
        <p:spPr bwMode="auto">
          <a:xfrm>
            <a:off x="0" y="456320"/>
            <a:ext cx="3583858" cy="61338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200" b="1" dirty="0">
                <a:latin typeface="Calibir"/>
              </a:rPr>
              <a:t>Real-World Analogy Think of it like:</a:t>
            </a:r>
          </a:p>
          <a:p>
            <a:pPr marL="342900" indent="-342900">
              <a:lnSpc>
                <a:spcPct val="150000"/>
              </a:lnSpc>
              <a:buFont typeface="Arial" panose="020B0604020202020204" pitchFamily="34" charset="0"/>
              <a:buChar char="•"/>
            </a:pPr>
            <a:r>
              <a:rPr lang="en-US" sz="2200" dirty="0">
                <a:latin typeface="Calibir"/>
              </a:rPr>
              <a:t>A Course = “Bachelor of IT.”</a:t>
            </a:r>
          </a:p>
          <a:p>
            <a:pPr marL="342900" indent="-342900">
              <a:lnSpc>
                <a:spcPct val="150000"/>
              </a:lnSpc>
              <a:buFont typeface="Arial" panose="020B0604020202020204" pitchFamily="34" charset="0"/>
              <a:buChar char="•"/>
            </a:pPr>
            <a:r>
              <a:rPr lang="en-US" sz="2200" dirty="0">
                <a:latin typeface="Calibir"/>
              </a:rPr>
              <a:t>A Class = “Monday 9 AM lecture for Bachelor of IT.”</a:t>
            </a:r>
          </a:p>
          <a:p>
            <a:pPr marL="800100" lvl="1" indent="-342900">
              <a:lnSpc>
                <a:spcPct val="150000"/>
              </a:lnSpc>
              <a:buFont typeface="Arial" panose="020B0604020202020204" pitchFamily="34" charset="0"/>
              <a:buChar char="•"/>
            </a:pPr>
            <a:r>
              <a:rPr lang="en-US" sz="2200" dirty="0">
                <a:latin typeface="Calibir"/>
              </a:rPr>
              <a:t>The class has its own identity (time, room, teacher),</a:t>
            </a:r>
          </a:p>
          <a:p>
            <a:pPr marL="800100" lvl="1" indent="-342900">
              <a:lnSpc>
                <a:spcPct val="150000"/>
              </a:lnSpc>
              <a:buFont typeface="Arial" panose="020B0604020202020204" pitchFamily="34" charset="0"/>
              <a:buChar char="•"/>
            </a:pPr>
            <a:r>
              <a:rPr lang="en-US" sz="2200" dirty="0">
                <a:latin typeface="Calibir"/>
              </a:rPr>
              <a:t>But it still points back to the Course it belongs to.</a:t>
            </a:r>
          </a:p>
        </p:txBody>
      </p:sp>
      <p:pic>
        <p:nvPicPr>
          <p:cNvPr id="7" name="Picture 6">
            <a:extLst>
              <a:ext uri="{FF2B5EF4-FFF2-40B4-BE49-F238E27FC236}">
                <a16:creationId xmlns:a16="http://schemas.microsoft.com/office/drawing/2014/main" id="{758CDD45-C87C-9F01-91F2-6BAE0C65F552}"/>
              </a:ext>
            </a:extLst>
          </p:cNvPr>
          <p:cNvPicPr>
            <a:picLocks noChangeAspect="1"/>
          </p:cNvPicPr>
          <p:nvPr/>
        </p:nvPicPr>
        <p:blipFill>
          <a:blip r:embed="rId3"/>
          <a:stretch>
            <a:fillRect/>
          </a:stretch>
        </p:blipFill>
        <p:spPr>
          <a:xfrm>
            <a:off x="3501648" y="536028"/>
            <a:ext cx="5642351" cy="6321971"/>
          </a:xfrm>
          <a:prstGeom prst="rect">
            <a:avLst/>
          </a:prstGeom>
        </p:spPr>
      </p:pic>
    </p:spTree>
    <p:extLst>
      <p:ext uri="{BB962C8B-B14F-4D97-AF65-F5344CB8AC3E}">
        <p14:creationId xmlns:p14="http://schemas.microsoft.com/office/powerpoint/2010/main" val="20639406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43ADC2AE-B94B-1E68-6B4E-255BEBF9DAEE}"/>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922734C9-1538-FD96-30B5-B0D71964E0D5}"/>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90A92F4A-370D-9242-B64D-2F47C298DAAE}"/>
              </a:ext>
            </a:extLst>
          </p:cNvPr>
          <p:cNvSpPr>
            <a:spLocks noGrp="1"/>
          </p:cNvSpPr>
          <p:nvPr>
            <p:ph type="sldNum" sz="quarter" idx="4"/>
          </p:nvPr>
        </p:nvSpPr>
        <p:spPr/>
        <p:txBody>
          <a:bodyPr/>
          <a:lstStyle/>
          <a:p>
            <a:fld id="{16A89BA3-132D-40E1-AAB4-CDCD0A14C216}" type="slidenum">
              <a:rPr lang="en-AU" smtClean="0"/>
              <a:pPr/>
              <a:t>23</a:t>
            </a:fld>
            <a:r>
              <a:rPr lang="en-AU"/>
              <a:t>  |</a:t>
            </a:r>
            <a:endParaRPr lang="en-AU" dirty="0"/>
          </a:p>
        </p:txBody>
      </p:sp>
      <p:sp>
        <p:nvSpPr>
          <p:cNvPr id="9" name="Text Placeholder 3">
            <a:extLst>
              <a:ext uri="{FF2B5EF4-FFF2-40B4-BE49-F238E27FC236}">
                <a16:creationId xmlns:a16="http://schemas.microsoft.com/office/drawing/2014/main" id="{DE96EA14-72BC-06D0-D20D-8303BA831FA1}"/>
              </a:ext>
            </a:extLst>
          </p:cNvPr>
          <p:cNvSpPr>
            <a:spLocks noGrp="1"/>
          </p:cNvSpPr>
          <p:nvPr>
            <p:ph type="body" sz="quarter" idx="16"/>
          </p:nvPr>
        </p:nvSpPr>
        <p:spPr>
          <a:xfrm>
            <a:off x="0" y="-1"/>
            <a:ext cx="7849590" cy="536029"/>
          </a:xfrm>
        </p:spPr>
        <p:txBody>
          <a:bodyPr>
            <a:noAutofit/>
          </a:bodyPr>
          <a:lstStyle/>
          <a:p>
            <a:r>
              <a:rPr lang="en-US" sz="3200" dirty="0"/>
              <a:t>Relationship Strength (Strong vs Weak)</a:t>
            </a:r>
            <a:endParaRPr lang="en-AU" sz="3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E35E155A-DD56-3EFD-D96B-BF1B9251D0A4}"/>
              </a:ext>
            </a:extLst>
          </p:cNvPr>
          <p:cNvPicPr>
            <a:picLocks noChangeAspect="1"/>
          </p:cNvPicPr>
          <p:nvPr/>
        </p:nvPicPr>
        <p:blipFill>
          <a:blip r:embed="rId3"/>
          <a:srcRect r="3778" b="5067"/>
          <a:stretch>
            <a:fillRect/>
          </a:stretch>
        </p:blipFill>
        <p:spPr>
          <a:xfrm>
            <a:off x="3303639" y="903790"/>
            <a:ext cx="5840361" cy="5954210"/>
          </a:xfrm>
          <a:prstGeom prst="rect">
            <a:avLst/>
          </a:prstGeom>
        </p:spPr>
      </p:pic>
      <p:sp>
        <p:nvSpPr>
          <p:cNvPr id="10" name="TextBox 9">
            <a:extLst>
              <a:ext uri="{FF2B5EF4-FFF2-40B4-BE49-F238E27FC236}">
                <a16:creationId xmlns:a16="http://schemas.microsoft.com/office/drawing/2014/main" id="{C87DF91C-4054-3C80-2A14-E83955455D21}"/>
              </a:ext>
            </a:extLst>
          </p:cNvPr>
          <p:cNvSpPr txBox="1"/>
          <p:nvPr/>
        </p:nvSpPr>
        <p:spPr>
          <a:xfrm>
            <a:off x="0" y="903790"/>
            <a:ext cx="3303639" cy="3903504"/>
          </a:xfrm>
          <a:prstGeom prst="rect">
            <a:avLst/>
          </a:prstGeom>
          <a:noFill/>
        </p:spPr>
        <p:txBody>
          <a:bodyPr wrap="square">
            <a:spAutoFit/>
          </a:bodyPr>
          <a:lstStyle/>
          <a:p>
            <a:pPr>
              <a:lnSpc>
                <a:spcPct val="150000"/>
              </a:lnSpc>
            </a:pPr>
            <a:r>
              <a:rPr lang="en-US" sz="2800" dirty="0">
                <a:latin typeface="Calibir"/>
              </a:rPr>
              <a:t>A strong (identifying) relationship happens when the child table uses part of the parent’s primary key as its own.</a:t>
            </a:r>
            <a:endParaRPr lang="en-AU" sz="2800" dirty="0">
              <a:latin typeface="Calibir"/>
            </a:endParaRPr>
          </a:p>
        </p:txBody>
      </p:sp>
    </p:spTree>
    <p:extLst>
      <p:ext uri="{BB962C8B-B14F-4D97-AF65-F5344CB8AC3E}">
        <p14:creationId xmlns:p14="http://schemas.microsoft.com/office/powerpoint/2010/main" val="24245106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A0460944-F94D-B6E5-CBA0-DB8F785664C3}"/>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3346DA43-C93C-1A1E-88F0-2F7996EA8F80}"/>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1AD19AA4-EE17-D4E7-E6F1-B6D46EDA0614}"/>
              </a:ext>
            </a:extLst>
          </p:cNvPr>
          <p:cNvSpPr>
            <a:spLocks noGrp="1"/>
          </p:cNvSpPr>
          <p:nvPr>
            <p:ph type="sldNum" sz="quarter" idx="4"/>
          </p:nvPr>
        </p:nvSpPr>
        <p:spPr/>
        <p:txBody>
          <a:bodyPr/>
          <a:lstStyle/>
          <a:p>
            <a:fld id="{16A89BA3-132D-40E1-AAB4-CDCD0A14C216}" type="slidenum">
              <a:rPr lang="en-AU" smtClean="0"/>
              <a:pPr/>
              <a:t>24</a:t>
            </a:fld>
            <a:r>
              <a:rPr lang="en-AU"/>
              <a:t>  |</a:t>
            </a:r>
            <a:endParaRPr lang="en-AU" dirty="0"/>
          </a:p>
        </p:txBody>
      </p:sp>
      <p:sp>
        <p:nvSpPr>
          <p:cNvPr id="9" name="Text Placeholder 3">
            <a:extLst>
              <a:ext uri="{FF2B5EF4-FFF2-40B4-BE49-F238E27FC236}">
                <a16:creationId xmlns:a16="http://schemas.microsoft.com/office/drawing/2014/main" id="{D7DD3D97-0474-1BDD-E89A-A3C335B79E44}"/>
              </a:ext>
            </a:extLst>
          </p:cNvPr>
          <p:cNvSpPr>
            <a:spLocks noGrp="1"/>
          </p:cNvSpPr>
          <p:nvPr>
            <p:ph type="body" sz="quarter" idx="16"/>
          </p:nvPr>
        </p:nvSpPr>
        <p:spPr>
          <a:xfrm>
            <a:off x="0" y="-1"/>
            <a:ext cx="7849590" cy="536029"/>
          </a:xfrm>
        </p:spPr>
        <p:txBody>
          <a:bodyPr>
            <a:noAutofit/>
          </a:bodyPr>
          <a:lstStyle/>
          <a:p>
            <a:r>
              <a:rPr lang="en-US" sz="3200" dirty="0"/>
              <a:t>Relationship Strength (Strong vs Weak)</a:t>
            </a:r>
            <a:endParaRPr lang="en-AU" sz="3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26613A2-1EB4-682B-52D8-CD83D775E82D}"/>
              </a:ext>
            </a:extLst>
          </p:cNvPr>
          <p:cNvPicPr>
            <a:picLocks noChangeAspect="1"/>
          </p:cNvPicPr>
          <p:nvPr/>
        </p:nvPicPr>
        <p:blipFill>
          <a:blip r:embed="rId3"/>
          <a:srcRect r="3778" b="5067"/>
          <a:stretch>
            <a:fillRect/>
          </a:stretch>
        </p:blipFill>
        <p:spPr>
          <a:xfrm>
            <a:off x="3303639" y="903790"/>
            <a:ext cx="5840361" cy="5954210"/>
          </a:xfrm>
          <a:prstGeom prst="rect">
            <a:avLst/>
          </a:prstGeom>
        </p:spPr>
      </p:pic>
      <p:sp>
        <p:nvSpPr>
          <p:cNvPr id="10" name="TextBox 9">
            <a:extLst>
              <a:ext uri="{FF2B5EF4-FFF2-40B4-BE49-F238E27FC236}">
                <a16:creationId xmlns:a16="http://schemas.microsoft.com/office/drawing/2014/main" id="{F5B19249-4C35-3E3D-6E1F-1D19390BFEB2}"/>
              </a:ext>
            </a:extLst>
          </p:cNvPr>
          <p:cNvSpPr txBox="1"/>
          <p:nvPr/>
        </p:nvSpPr>
        <p:spPr>
          <a:xfrm>
            <a:off x="0" y="903790"/>
            <a:ext cx="3465871" cy="5626027"/>
          </a:xfrm>
          <a:prstGeom prst="rect">
            <a:avLst/>
          </a:prstGeom>
          <a:noFill/>
        </p:spPr>
        <p:txBody>
          <a:bodyPr wrap="square">
            <a:spAutoFit/>
          </a:bodyPr>
          <a:lstStyle/>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In this example:</a:t>
            </a:r>
          </a:p>
          <a:p>
            <a:pPr marL="633413" lvl="0" indent="-3429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COURSE has CRS_CODE as its PK.</a:t>
            </a:r>
          </a:p>
          <a:p>
            <a:pPr marL="633413" lvl="0" indent="-3429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CLASS uses CRS_CODE and CLASS_SECTION together as its PK.</a:t>
            </a: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That means a CLASS cannot exist without a COURSE, and the COURSE’s key is literally part of the CLASS’s key.</a:t>
            </a:r>
          </a:p>
        </p:txBody>
      </p:sp>
    </p:spTree>
    <p:extLst>
      <p:ext uri="{BB962C8B-B14F-4D97-AF65-F5344CB8AC3E}">
        <p14:creationId xmlns:p14="http://schemas.microsoft.com/office/powerpoint/2010/main" val="41774298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0E0D420A-218D-4338-FD83-6F6FEF5FDA1F}"/>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7C6879B6-7736-4AE8-AEE9-1B49E4DAEFAC}"/>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7183DBF4-E012-52C0-C0A7-6BBE58E941BE}"/>
              </a:ext>
            </a:extLst>
          </p:cNvPr>
          <p:cNvSpPr>
            <a:spLocks noGrp="1"/>
          </p:cNvSpPr>
          <p:nvPr>
            <p:ph type="sldNum" sz="quarter" idx="4"/>
          </p:nvPr>
        </p:nvSpPr>
        <p:spPr/>
        <p:txBody>
          <a:bodyPr/>
          <a:lstStyle/>
          <a:p>
            <a:fld id="{16A89BA3-132D-40E1-AAB4-CDCD0A14C216}" type="slidenum">
              <a:rPr lang="en-AU" smtClean="0"/>
              <a:pPr/>
              <a:t>25</a:t>
            </a:fld>
            <a:r>
              <a:rPr lang="en-AU"/>
              <a:t>  |</a:t>
            </a:r>
            <a:endParaRPr lang="en-AU" dirty="0"/>
          </a:p>
        </p:txBody>
      </p:sp>
      <p:sp>
        <p:nvSpPr>
          <p:cNvPr id="9" name="Text Placeholder 3">
            <a:extLst>
              <a:ext uri="{FF2B5EF4-FFF2-40B4-BE49-F238E27FC236}">
                <a16:creationId xmlns:a16="http://schemas.microsoft.com/office/drawing/2014/main" id="{D570BB15-A302-931B-7C00-7981A547D5CA}"/>
              </a:ext>
            </a:extLst>
          </p:cNvPr>
          <p:cNvSpPr>
            <a:spLocks noGrp="1"/>
          </p:cNvSpPr>
          <p:nvPr>
            <p:ph type="body" sz="quarter" idx="16"/>
          </p:nvPr>
        </p:nvSpPr>
        <p:spPr>
          <a:xfrm>
            <a:off x="0" y="-1"/>
            <a:ext cx="7849590" cy="536029"/>
          </a:xfrm>
        </p:spPr>
        <p:txBody>
          <a:bodyPr>
            <a:noAutofit/>
          </a:bodyPr>
          <a:lstStyle/>
          <a:p>
            <a:r>
              <a:rPr lang="en-US" sz="3200" dirty="0"/>
              <a:t>Relationship Strength (Strong vs Weak)</a:t>
            </a:r>
            <a:endParaRPr lang="en-AU" sz="3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53B07D2E-BC7B-E775-3174-BC063DE708CB}"/>
              </a:ext>
            </a:extLst>
          </p:cNvPr>
          <p:cNvPicPr>
            <a:picLocks noChangeAspect="1"/>
          </p:cNvPicPr>
          <p:nvPr/>
        </p:nvPicPr>
        <p:blipFill>
          <a:blip r:embed="rId3"/>
          <a:srcRect r="3778" b="5067"/>
          <a:stretch>
            <a:fillRect/>
          </a:stretch>
        </p:blipFill>
        <p:spPr>
          <a:xfrm>
            <a:off x="3303639" y="903790"/>
            <a:ext cx="5840361" cy="5954210"/>
          </a:xfrm>
          <a:prstGeom prst="rect">
            <a:avLst/>
          </a:prstGeom>
        </p:spPr>
      </p:pic>
      <p:sp>
        <p:nvSpPr>
          <p:cNvPr id="10" name="TextBox 9">
            <a:extLst>
              <a:ext uri="{FF2B5EF4-FFF2-40B4-BE49-F238E27FC236}">
                <a16:creationId xmlns:a16="http://schemas.microsoft.com/office/drawing/2014/main" id="{307CCF8F-6D6D-8675-D2BA-3CEC32DC97BA}"/>
              </a:ext>
            </a:extLst>
          </p:cNvPr>
          <p:cNvSpPr txBox="1"/>
          <p:nvPr/>
        </p:nvSpPr>
        <p:spPr>
          <a:xfrm>
            <a:off x="0" y="903790"/>
            <a:ext cx="3465871" cy="5575052"/>
          </a:xfrm>
          <a:prstGeom prst="rect">
            <a:avLst/>
          </a:prstGeom>
          <a:noFill/>
        </p:spPr>
        <p:txBody>
          <a:bodyPr wrap="square">
            <a:spAutoFit/>
          </a:bodyPr>
          <a:lstStyle/>
          <a:p>
            <a:pPr marL="342900" lvl="0" indent="-342900" eaLnBrk="0" fontAlgn="base" hangingPunct="0">
              <a:lnSpc>
                <a:spcPct val="150000"/>
              </a:lnSpc>
              <a:spcBef>
                <a:spcPct val="0"/>
              </a:spcBef>
              <a:spcAft>
                <a:spcPct val="0"/>
              </a:spcAft>
              <a:buFont typeface="Arial" panose="020B0604020202020204" pitchFamily="34" charset="0"/>
              <a:buChar char="•"/>
            </a:pPr>
            <a:r>
              <a:rPr lang="en-US" sz="2400" b="1" dirty="0">
                <a:latin typeface="Calibir"/>
              </a:rPr>
              <a:t>Real-world analogy:</a:t>
            </a:r>
            <a:br>
              <a:rPr lang="en-US" sz="2400" dirty="0">
                <a:latin typeface="Calibir"/>
              </a:rPr>
            </a:br>
            <a:r>
              <a:rPr lang="en-US" sz="2400" dirty="0">
                <a:latin typeface="Calibir"/>
              </a:rPr>
              <a:t>Think of a COURSE as “Accounting I” and CLASS as “Accounting I – Section 1, Monday 8am.”</a:t>
            </a:r>
            <a:br>
              <a:rPr lang="en-US" sz="2400" dirty="0">
                <a:latin typeface="Calibir"/>
              </a:rPr>
            </a:br>
            <a:r>
              <a:rPr lang="en-US" sz="2400" dirty="0">
                <a:latin typeface="Calibir"/>
              </a:rPr>
              <a:t>The class ID only makes sense if you know which course it belongs to.</a:t>
            </a:r>
            <a:endParaRPr lang="en-US" altLang="en-US" sz="2200" dirty="0">
              <a:latin typeface="Calibir"/>
            </a:endParaRPr>
          </a:p>
        </p:txBody>
      </p:sp>
    </p:spTree>
    <p:extLst>
      <p:ext uri="{BB962C8B-B14F-4D97-AF65-F5344CB8AC3E}">
        <p14:creationId xmlns:p14="http://schemas.microsoft.com/office/powerpoint/2010/main" val="20894137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E693FE81-11CB-3EC2-B251-DD6125578B84}"/>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3CCFD8-49C3-9DC3-029F-6539548E7FAB}"/>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8ED22B73-CFC6-533B-17D9-17AD30EE89FF}"/>
              </a:ext>
            </a:extLst>
          </p:cNvPr>
          <p:cNvSpPr>
            <a:spLocks noGrp="1"/>
          </p:cNvSpPr>
          <p:nvPr>
            <p:ph type="sldNum" sz="quarter" idx="4"/>
          </p:nvPr>
        </p:nvSpPr>
        <p:spPr/>
        <p:txBody>
          <a:bodyPr/>
          <a:lstStyle/>
          <a:p>
            <a:fld id="{16A89BA3-132D-40E1-AAB4-CDCD0A14C216}" type="slidenum">
              <a:rPr lang="en-AU" smtClean="0"/>
              <a:pPr/>
              <a:t>26</a:t>
            </a:fld>
            <a:r>
              <a:rPr lang="en-AU"/>
              <a:t>  |</a:t>
            </a:r>
            <a:endParaRPr lang="en-AU" dirty="0"/>
          </a:p>
        </p:txBody>
      </p:sp>
      <p:sp>
        <p:nvSpPr>
          <p:cNvPr id="9" name="Text Placeholder 3">
            <a:extLst>
              <a:ext uri="{FF2B5EF4-FFF2-40B4-BE49-F238E27FC236}">
                <a16:creationId xmlns:a16="http://schemas.microsoft.com/office/drawing/2014/main" id="{A479DA52-1BA3-3418-FC72-33B184C1451F}"/>
              </a:ext>
            </a:extLst>
          </p:cNvPr>
          <p:cNvSpPr>
            <a:spLocks noGrp="1"/>
          </p:cNvSpPr>
          <p:nvPr>
            <p:ph type="body" sz="quarter" idx="16"/>
          </p:nvPr>
        </p:nvSpPr>
        <p:spPr>
          <a:xfrm>
            <a:off x="0" y="-1"/>
            <a:ext cx="7849590" cy="536029"/>
          </a:xfrm>
        </p:spPr>
        <p:txBody>
          <a:bodyPr>
            <a:noAutofit/>
          </a:bodyPr>
          <a:lstStyle/>
          <a:p>
            <a:r>
              <a:rPr lang="en-US" sz="3200" dirty="0"/>
              <a:t>Participation (Optional vs Mandatory)</a:t>
            </a:r>
            <a:endParaRPr lang="en-AU" sz="30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DFCEA733-EEC8-17D5-421F-0534A544E399}"/>
              </a:ext>
            </a:extLst>
          </p:cNvPr>
          <p:cNvSpPr txBox="1"/>
          <p:nvPr/>
        </p:nvSpPr>
        <p:spPr>
          <a:xfrm>
            <a:off x="0" y="962943"/>
            <a:ext cx="9144000" cy="5196166"/>
          </a:xfrm>
          <a:prstGeom prst="rect">
            <a:avLst/>
          </a:prstGeom>
          <a:noFill/>
        </p:spPr>
        <p:txBody>
          <a:bodyPr wrap="square">
            <a:spAutoFit/>
          </a:bodyPr>
          <a:lstStyle/>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Optional Participation:</a:t>
            </a:r>
            <a:r>
              <a:rPr lang="en-US" altLang="en-US" sz="2800" dirty="0">
                <a:latin typeface="Calibir"/>
              </a:rPr>
              <a:t> An entity can exist </a:t>
            </a:r>
            <a:r>
              <a:rPr lang="en-US" altLang="en-US" sz="2800" i="1" dirty="0">
                <a:latin typeface="Calibir"/>
              </a:rPr>
              <a:t>without</a:t>
            </a:r>
            <a:r>
              <a:rPr lang="en-US" altLang="en-US" sz="2800" dirty="0">
                <a:latin typeface="Calibir"/>
              </a:rPr>
              <a:t> being linked in a relationship.</a:t>
            </a:r>
          </a:p>
          <a:p>
            <a:pPr marL="800100" lvl="1" indent="-3429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Example: A student may exist in the database even if they haven’t enrolled in summer school yet.</a:t>
            </a: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Mandatory Participation:</a:t>
            </a:r>
            <a:r>
              <a:rPr lang="en-US" altLang="en-US" sz="2800" dirty="0">
                <a:latin typeface="Calibir"/>
              </a:rPr>
              <a:t> An entity </a:t>
            </a:r>
            <a:r>
              <a:rPr lang="en-US" altLang="en-US" sz="2800" i="1" dirty="0">
                <a:latin typeface="Calibir"/>
              </a:rPr>
              <a:t>must</a:t>
            </a:r>
            <a:r>
              <a:rPr lang="en-US" altLang="en-US" sz="2800" dirty="0">
                <a:latin typeface="Calibir"/>
              </a:rPr>
              <a:t> be linked in a relationship.</a:t>
            </a:r>
          </a:p>
          <a:p>
            <a:pPr marL="800100" lvl="1" indent="-3429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Example: A student must enroll in at least one subject every semester.</a:t>
            </a:r>
          </a:p>
        </p:txBody>
      </p:sp>
    </p:spTree>
    <p:extLst>
      <p:ext uri="{BB962C8B-B14F-4D97-AF65-F5344CB8AC3E}">
        <p14:creationId xmlns:p14="http://schemas.microsoft.com/office/powerpoint/2010/main" val="18922091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2AA9B71F-2654-3BC9-F704-3FD42B2EE4B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3B89A663-279E-3B34-9ED9-148613AF9ADB}"/>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FE85A0EC-5E53-1127-2547-5E01DE1CFB4E}"/>
              </a:ext>
            </a:extLst>
          </p:cNvPr>
          <p:cNvSpPr>
            <a:spLocks noGrp="1"/>
          </p:cNvSpPr>
          <p:nvPr>
            <p:ph type="sldNum" sz="quarter" idx="4"/>
          </p:nvPr>
        </p:nvSpPr>
        <p:spPr/>
        <p:txBody>
          <a:bodyPr/>
          <a:lstStyle/>
          <a:p>
            <a:fld id="{16A89BA3-132D-40E1-AAB4-CDCD0A14C216}" type="slidenum">
              <a:rPr lang="en-AU" smtClean="0"/>
              <a:pPr/>
              <a:t>27</a:t>
            </a:fld>
            <a:r>
              <a:rPr lang="en-AU"/>
              <a:t>  |</a:t>
            </a:r>
            <a:endParaRPr lang="en-AU" dirty="0"/>
          </a:p>
        </p:txBody>
      </p:sp>
      <p:sp>
        <p:nvSpPr>
          <p:cNvPr id="9" name="Text Placeholder 3">
            <a:extLst>
              <a:ext uri="{FF2B5EF4-FFF2-40B4-BE49-F238E27FC236}">
                <a16:creationId xmlns:a16="http://schemas.microsoft.com/office/drawing/2014/main" id="{3EAA8C60-D6A1-C447-7F19-E25F3E67A696}"/>
              </a:ext>
            </a:extLst>
          </p:cNvPr>
          <p:cNvSpPr>
            <a:spLocks noGrp="1"/>
          </p:cNvSpPr>
          <p:nvPr>
            <p:ph type="body" sz="quarter" idx="16"/>
          </p:nvPr>
        </p:nvSpPr>
        <p:spPr>
          <a:xfrm>
            <a:off x="0" y="-1"/>
            <a:ext cx="7849590" cy="536029"/>
          </a:xfrm>
        </p:spPr>
        <p:txBody>
          <a:bodyPr>
            <a:noAutofit/>
          </a:bodyPr>
          <a:lstStyle/>
          <a:p>
            <a:r>
              <a:rPr lang="en-US" sz="3200" dirty="0"/>
              <a:t>Participation (Optional vs Mandatory)</a:t>
            </a:r>
            <a:endParaRPr lang="en-AU" sz="30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7303BFCD-1A20-8FEE-5F07-82FB7CCAB346}"/>
              </a:ext>
            </a:extLst>
          </p:cNvPr>
          <p:cNvSpPr txBox="1"/>
          <p:nvPr/>
        </p:nvSpPr>
        <p:spPr>
          <a:xfrm>
            <a:off x="0" y="962943"/>
            <a:ext cx="9144000" cy="3903504"/>
          </a:xfrm>
          <a:prstGeom prst="rect">
            <a:avLst/>
          </a:prstGeom>
          <a:noFill/>
        </p:spPr>
        <p:txBody>
          <a:bodyPr wrap="square">
            <a:spAutoFit/>
          </a:bodyPr>
          <a:lstStyle/>
          <a:p>
            <a:pPr>
              <a:lnSpc>
                <a:spcPct val="150000"/>
              </a:lnSpc>
            </a:pPr>
            <a:r>
              <a:rPr lang="en-US" sz="2800" b="1" dirty="0">
                <a:latin typeface="Calibir"/>
              </a:rPr>
              <a:t>Real-World Analogy:</a:t>
            </a:r>
            <a:br>
              <a:rPr lang="en-US" sz="2800" dirty="0">
                <a:latin typeface="Calibir"/>
              </a:rPr>
            </a:br>
            <a:r>
              <a:rPr lang="en-US" sz="2800" dirty="0">
                <a:latin typeface="Calibir"/>
              </a:rPr>
              <a:t>Think of joining a gym:</a:t>
            </a:r>
          </a:p>
          <a:p>
            <a:pPr marL="914400" lvl="1" indent="-457200">
              <a:lnSpc>
                <a:spcPct val="150000"/>
              </a:lnSpc>
              <a:buFont typeface="Arial" panose="020B0604020202020204" pitchFamily="34" charset="0"/>
              <a:buChar char="•"/>
            </a:pPr>
            <a:r>
              <a:rPr lang="en-US" sz="2800" i="1" dirty="0">
                <a:latin typeface="Calibir"/>
              </a:rPr>
              <a:t>Optional:</a:t>
            </a:r>
            <a:r>
              <a:rPr lang="en-US" sz="2800" dirty="0">
                <a:latin typeface="Calibir"/>
              </a:rPr>
              <a:t> You can be a member without signing up for any classes.</a:t>
            </a:r>
          </a:p>
          <a:p>
            <a:pPr marL="914400" lvl="1" indent="-457200">
              <a:lnSpc>
                <a:spcPct val="150000"/>
              </a:lnSpc>
              <a:buFont typeface="Arial" panose="020B0604020202020204" pitchFamily="34" charset="0"/>
              <a:buChar char="•"/>
            </a:pPr>
            <a:r>
              <a:rPr lang="en-US" sz="2800" i="1" dirty="0">
                <a:latin typeface="Calibir"/>
              </a:rPr>
              <a:t>Mandatory:</a:t>
            </a:r>
            <a:r>
              <a:rPr lang="en-US" sz="2800" dirty="0">
                <a:latin typeface="Calibir"/>
              </a:rPr>
              <a:t> If you buy a “10-class pass,” you must use it for at least 1 class.</a:t>
            </a:r>
          </a:p>
        </p:txBody>
      </p:sp>
    </p:spTree>
    <p:extLst>
      <p:ext uri="{BB962C8B-B14F-4D97-AF65-F5344CB8AC3E}">
        <p14:creationId xmlns:p14="http://schemas.microsoft.com/office/powerpoint/2010/main" val="27943033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BB44CFEE-E7AF-0D0D-CBE9-FF3A2E235183}"/>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5F21E8F2-6120-BADD-9C20-E94C43EE44AF}"/>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3625CF6D-23DE-8F61-2C49-7CC7654FB7F8}"/>
              </a:ext>
            </a:extLst>
          </p:cNvPr>
          <p:cNvSpPr>
            <a:spLocks noGrp="1"/>
          </p:cNvSpPr>
          <p:nvPr>
            <p:ph type="sldNum" sz="quarter" idx="4"/>
          </p:nvPr>
        </p:nvSpPr>
        <p:spPr/>
        <p:txBody>
          <a:bodyPr/>
          <a:lstStyle/>
          <a:p>
            <a:fld id="{16A89BA3-132D-40E1-AAB4-CDCD0A14C216}" type="slidenum">
              <a:rPr lang="en-AU" smtClean="0"/>
              <a:pPr/>
              <a:t>28</a:t>
            </a:fld>
            <a:r>
              <a:rPr lang="en-AU"/>
              <a:t>  |</a:t>
            </a:r>
            <a:endParaRPr lang="en-AU" dirty="0"/>
          </a:p>
        </p:txBody>
      </p:sp>
      <p:sp>
        <p:nvSpPr>
          <p:cNvPr id="9" name="Text Placeholder 3">
            <a:extLst>
              <a:ext uri="{FF2B5EF4-FFF2-40B4-BE49-F238E27FC236}">
                <a16:creationId xmlns:a16="http://schemas.microsoft.com/office/drawing/2014/main" id="{E2513D60-AA8B-23D2-3A5A-72E845EEC3E8}"/>
              </a:ext>
            </a:extLst>
          </p:cNvPr>
          <p:cNvSpPr>
            <a:spLocks noGrp="1"/>
          </p:cNvSpPr>
          <p:nvPr>
            <p:ph type="body" sz="quarter" idx="16"/>
          </p:nvPr>
        </p:nvSpPr>
        <p:spPr>
          <a:xfrm>
            <a:off x="0" y="-1"/>
            <a:ext cx="7849590" cy="536029"/>
          </a:xfrm>
        </p:spPr>
        <p:txBody>
          <a:bodyPr>
            <a:noAutofit/>
          </a:bodyPr>
          <a:lstStyle/>
          <a:p>
            <a:r>
              <a:rPr lang="en-US" sz="3200" dirty="0"/>
              <a:t>Participation (Optional vs Mandatory)</a:t>
            </a:r>
            <a:endParaRPr lang="en-AU" sz="3000" dirty="0">
              <a:latin typeface="Calibri" panose="020F0502020204030204" pitchFamily="34" charset="0"/>
              <a:cs typeface="Calibri" panose="020F0502020204030204" pitchFamily="34" charset="0"/>
            </a:endParaRPr>
          </a:p>
        </p:txBody>
      </p:sp>
      <p:graphicFrame>
        <p:nvGraphicFramePr>
          <p:cNvPr id="2" name="Table 1">
            <a:extLst>
              <a:ext uri="{FF2B5EF4-FFF2-40B4-BE49-F238E27FC236}">
                <a16:creationId xmlns:a16="http://schemas.microsoft.com/office/drawing/2014/main" id="{D9754B4C-BA7C-D0C8-5F58-EA6F68A76131}"/>
              </a:ext>
            </a:extLst>
          </p:cNvPr>
          <p:cNvGraphicFramePr>
            <a:graphicFrameLocks noGrp="1"/>
          </p:cNvGraphicFramePr>
          <p:nvPr>
            <p:extLst>
              <p:ext uri="{D42A27DB-BD31-4B8C-83A1-F6EECF244321}">
                <p14:modId xmlns:p14="http://schemas.microsoft.com/office/powerpoint/2010/main" val="2857805921"/>
              </p:ext>
            </p:extLst>
          </p:nvPr>
        </p:nvGraphicFramePr>
        <p:xfrm>
          <a:off x="147484" y="1353226"/>
          <a:ext cx="8849032" cy="5120640"/>
        </p:xfrm>
        <a:graphic>
          <a:graphicData uri="http://schemas.openxmlformats.org/drawingml/2006/table">
            <a:tbl>
              <a:tblPr>
                <a:tableStyleId>{ED083AE6-46FA-4A59-8FB0-9F97EB10719F}</a:tableStyleId>
              </a:tblPr>
              <a:tblGrid>
                <a:gridCol w="1533832">
                  <a:extLst>
                    <a:ext uri="{9D8B030D-6E8A-4147-A177-3AD203B41FA5}">
                      <a16:colId xmlns:a16="http://schemas.microsoft.com/office/drawing/2014/main" val="2962002289"/>
                    </a:ext>
                  </a:extLst>
                </a:gridCol>
                <a:gridCol w="2816942">
                  <a:extLst>
                    <a:ext uri="{9D8B030D-6E8A-4147-A177-3AD203B41FA5}">
                      <a16:colId xmlns:a16="http://schemas.microsoft.com/office/drawing/2014/main" val="2666820370"/>
                    </a:ext>
                  </a:extLst>
                </a:gridCol>
                <a:gridCol w="2139760">
                  <a:extLst>
                    <a:ext uri="{9D8B030D-6E8A-4147-A177-3AD203B41FA5}">
                      <a16:colId xmlns:a16="http://schemas.microsoft.com/office/drawing/2014/main" val="1467901908"/>
                    </a:ext>
                  </a:extLst>
                </a:gridCol>
                <a:gridCol w="2358498">
                  <a:extLst>
                    <a:ext uri="{9D8B030D-6E8A-4147-A177-3AD203B41FA5}">
                      <a16:colId xmlns:a16="http://schemas.microsoft.com/office/drawing/2014/main" val="2945068625"/>
                    </a:ext>
                  </a:extLst>
                </a:gridCol>
              </a:tblGrid>
              <a:tr h="0">
                <a:tc>
                  <a:txBody>
                    <a:bodyPr/>
                    <a:lstStyle/>
                    <a:p>
                      <a:pPr>
                        <a:buNone/>
                      </a:pPr>
                      <a:r>
                        <a:rPr lang="en-US" sz="2400" dirty="0">
                          <a:latin typeface="Calibir"/>
                        </a:rPr>
                        <a:t>Entity</a:t>
                      </a:r>
                    </a:p>
                  </a:txBody>
                  <a:tcPr anchor="ctr">
                    <a:solidFill>
                      <a:schemeClr val="tx2">
                        <a:lumMod val="10000"/>
                        <a:lumOff val="90000"/>
                      </a:schemeClr>
                    </a:solidFill>
                  </a:tcPr>
                </a:tc>
                <a:tc>
                  <a:txBody>
                    <a:bodyPr/>
                    <a:lstStyle/>
                    <a:p>
                      <a:pPr>
                        <a:buNone/>
                      </a:pPr>
                      <a:r>
                        <a:rPr lang="en-US" sz="2400" dirty="0">
                          <a:latin typeface="Calibir"/>
                        </a:rPr>
                        <a:t>Relationship</a:t>
                      </a:r>
                    </a:p>
                  </a:txBody>
                  <a:tcPr anchor="ctr">
                    <a:solidFill>
                      <a:schemeClr val="tx2">
                        <a:lumMod val="10000"/>
                        <a:lumOff val="90000"/>
                      </a:schemeClr>
                    </a:solidFill>
                  </a:tcPr>
                </a:tc>
                <a:tc>
                  <a:txBody>
                    <a:bodyPr/>
                    <a:lstStyle/>
                    <a:p>
                      <a:pPr>
                        <a:buNone/>
                      </a:pPr>
                      <a:r>
                        <a:rPr lang="en-US" sz="2400" dirty="0">
                          <a:latin typeface="Calibir"/>
                        </a:rPr>
                        <a:t>Optional / Mandatory</a:t>
                      </a:r>
                    </a:p>
                  </a:txBody>
                  <a:tcPr anchor="ctr">
                    <a:solidFill>
                      <a:schemeClr val="tx2">
                        <a:lumMod val="10000"/>
                        <a:lumOff val="90000"/>
                      </a:schemeClr>
                    </a:solidFill>
                  </a:tcPr>
                </a:tc>
                <a:tc>
                  <a:txBody>
                    <a:bodyPr/>
                    <a:lstStyle/>
                    <a:p>
                      <a:pPr>
                        <a:buNone/>
                      </a:pPr>
                      <a:r>
                        <a:rPr lang="en-US" sz="2400" dirty="0">
                          <a:latin typeface="Calibir"/>
                        </a:rPr>
                        <a:t>Example</a:t>
                      </a:r>
                    </a:p>
                  </a:txBody>
                  <a:tcPr anchor="ctr">
                    <a:solidFill>
                      <a:schemeClr val="tx2">
                        <a:lumMod val="10000"/>
                        <a:lumOff val="90000"/>
                      </a:schemeClr>
                    </a:solidFill>
                  </a:tcPr>
                </a:tc>
                <a:extLst>
                  <a:ext uri="{0D108BD9-81ED-4DB2-BD59-A6C34878D82A}">
                    <a16:rowId xmlns:a16="http://schemas.microsoft.com/office/drawing/2014/main" val="2435587184"/>
                  </a:ext>
                </a:extLst>
              </a:tr>
              <a:tr h="0">
                <a:tc>
                  <a:txBody>
                    <a:bodyPr/>
                    <a:lstStyle/>
                    <a:p>
                      <a:pPr>
                        <a:buNone/>
                      </a:pPr>
                      <a:r>
                        <a:rPr lang="en-US" sz="2400">
                          <a:latin typeface="Calibir"/>
                        </a:rPr>
                        <a:t>Student</a:t>
                      </a:r>
                    </a:p>
                  </a:txBody>
                  <a:tcPr anchor="ctr"/>
                </a:tc>
                <a:tc>
                  <a:txBody>
                    <a:bodyPr/>
                    <a:lstStyle/>
                    <a:p>
                      <a:pPr>
                        <a:buNone/>
                      </a:pPr>
                      <a:r>
                        <a:rPr lang="en-US" sz="2400">
                          <a:latin typeface="Calibir"/>
                        </a:rPr>
                        <a:t>Summer School Enrollment</a:t>
                      </a:r>
                    </a:p>
                  </a:txBody>
                  <a:tcPr anchor="ctr"/>
                </a:tc>
                <a:tc>
                  <a:txBody>
                    <a:bodyPr/>
                    <a:lstStyle/>
                    <a:p>
                      <a:pPr>
                        <a:buNone/>
                      </a:pPr>
                      <a:r>
                        <a:rPr lang="en-US" sz="2400">
                          <a:latin typeface="Calibir"/>
                        </a:rPr>
                        <a:t>Optional</a:t>
                      </a:r>
                    </a:p>
                  </a:txBody>
                  <a:tcPr anchor="ctr"/>
                </a:tc>
                <a:tc>
                  <a:txBody>
                    <a:bodyPr/>
                    <a:lstStyle/>
                    <a:p>
                      <a:pPr>
                        <a:buNone/>
                      </a:pPr>
                      <a:r>
                        <a:rPr lang="en-US" sz="2400">
                          <a:latin typeface="Calibir"/>
                        </a:rPr>
                        <a:t>Student may choose not to join summer school.</a:t>
                      </a:r>
                    </a:p>
                  </a:txBody>
                  <a:tcPr anchor="ctr"/>
                </a:tc>
                <a:extLst>
                  <a:ext uri="{0D108BD9-81ED-4DB2-BD59-A6C34878D82A}">
                    <a16:rowId xmlns:a16="http://schemas.microsoft.com/office/drawing/2014/main" val="3084966579"/>
                  </a:ext>
                </a:extLst>
              </a:tr>
              <a:tr h="0">
                <a:tc>
                  <a:txBody>
                    <a:bodyPr/>
                    <a:lstStyle/>
                    <a:p>
                      <a:pPr>
                        <a:buNone/>
                      </a:pPr>
                      <a:r>
                        <a:rPr lang="en-US" sz="2400">
                          <a:latin typeface="Calibir"/>
                        </a:rPr>
                        <a:t>Student</a:t>
                      </a:r>
                    </a:p>
                  </a:txBody>
                  <a:tcPr anchor="ctr"/>
                </a:tc>
                <a:tc>
                  <a:txBody>
                    <a:bodyPr/>
                    <a:lstStyle/>
                    <a:p>
                      <a:pPr>
                        <a:buNone/>
                      </a:pPr>
                      <a:r>
                        <a:rPr lang="en-US" sz="2400">
                          <a:latin typeface="Calibir"/>
                        </a:rPr>
                        <a:t>Semester Enrollment</a:t>
                      </a:r>
                    </a:p>
                  </a:txBody>
                  <a:tcPr anchor="ctr"/>
                </a:tc>
                <a:tc>
                  <a:txBody>
                    <a:bodyPr/>
                    <a:lstStyle/>
                    <a:p>
                      <a:pPr>
                        <a:buNone/>
                      </a:pPr>
                      <a:r>
                        <a:rPr lang="en-US" sz="2400">
                          <a:latin typeface="Calibir"/>
                        </a:rPr>
                        <a:t>Mandatory</a:t>
                      </a:r>
                    </a:p>
                  </a:txBody>
                  <a:tcPr anchor="ctr"/>
                </a:tc>
                <a:tc>
                  <a:txBody>
                    <a:bodyPr/>
                    <a:lstStyle/>
                    <a:p>
                      <a:pPr>
                        <a:buNone/>
                      </a:pPr>
                      <a:r>
                        <a:rPr lang="en-US" sz="2400">
                          <a:latin typeface="Calibir"/>
                        </a:rPr>
                        <a:t>Every student must take at least one subject per semester.</a:t>
                      </a:r>
                    </a:p>
                  </a:txBody>
                  <a:tcPr anchor="ctr"/>
                </a:tc>
                <a:extLst>
                  <a:ext uri="{0D108BD9-81ED-4DB2-BD59-A6C34878D82A}">
                    <a16:rowId xmlns:a16="http://schemas.microsoft.com/office/drawing/2014/main" val="3945205423"/>
                  </a:ext>
                </a:extLst>
              </a:tr>
              <a:tr h="0">
                <a:tc>
                  <a:txBody>
                    <a:bodyPr/>
                    <a:lstStyle/>
                    <a:p>
                      <a:pPr>
                        <a:buNone/>
                      </a:pPr>
                      <a:r>
                        <a:rPr lang="en-US" sz="2400">
                          <a:latin typeface="Calibir"/>
                        </a:rPr>
                        <a:t>Course</a:t>
                      </a:r>
                    </a:p>
                  </a:txBody>
                  <a:tcPr anchor="ctr"/>
                </a:tc>
                <a:tc>
                  <a:txBody>
                    <a:bodyPr/>
                    <a:lstStyle/>
                    <a:p>
                      <a:pPr>
                        <a:buNone/>
                      </a:pPr>
                      <a:r>
                        <a:rPr lang="en-US" sz="2400">
                          <a:latin typeface="Calibir"/>
                        </a:rPr>
                        <a:t>Class</a:t>
                      </a:r>
                    </a:p>
                  </a:txBody>
                  <a:tcPr anchor="ctr"/>
                </a:tc>
                <a:tc>
                  <a:txBody>
                    <a:bodyPr/>
                    <a:lstStyle/>
                    <a:p>
                      <a:pPr>
                        <a:buNone/>
                      </a:pPr>
                      <a:r>
                        <a:rPr lang="en-US" sz="2400">
                          <a:latin typeface="Calibir"/>
                        </a:rPr>
                        <a:t>Mandatory</a:t>
                      </a:r>
                    </a:p>
                  </a:txBody>
                  <a:tcPr anchor="ctr"/>
                </a:tc>
                <a:tc>
                  <a:txBody>
                    <a:bodyPr/>
                    <a:lstStyle/>
                    <a:p>
                      <a:pPr>
                        <a:buNone/>
                      </a:pPr>
                      <a:r>
                        <a:rPr lang="en-US" sz="2400" dirty="0">
                          <a:latin typeface="Calibir"/>
                        </a:rPr>
                        <a:t>Each course must generate at least one class.</a:t>
                      </a:r>
                    </a:p>
                  </a:txBody>
                  <a:tcPr anchor="ctr"/>
                </a:tc>
                <a:extLst>
                  <a:ext uri="{0D108BD9-81ED-4DB2-BD59-A6C34878D82A}">
                    <a16:rowId xmlns:a16="http://schemas.microsoft.com/office/drawing/2014/main" val="1153698036"/>
                  </a:ext>
                </a:extLst>
              </a:tr>
            </a:tbl>
          </a:graphicData>
        </a:graphic>
      </p:graphicFrame>
      <p:sp>
        <p:nvSpPr>
          <p:cNvPr id="5" name="Rectangle 1">
            <a:extLst>
              <a:ext uri="{FF2B5EF4-FFF2-40B4-BE49-F238E27FC236}">
                <a16:creationId xmlns:a16="http://schemas.microsoft.com/office/drawing/2014/main" id="{60BF8B87-04F9-5F92-8ACD-0D4A540F6E6C}"/>
              </a:ext>
            </a:extLst>
          </p:cNvPr>
          <p:cNvSpPr>
            <a:spLocks noChangeArrowheads="1"/>
          </p:cNvSpPr>
          <p:nvPr/>
        </p:nvSpPr>
        <p:spPr bwMode="auto">
          <a:xfrm>
            <a:off x="0" y="683017"/>
            <a:ext cx="2322302"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ir"/>
              </a:rPr>
              <a:t>Example Table</a:t>
            </a:r>
          </a:p>
        </p:txBody>
      </p:sp>
    </p:spTree>
    <p:extLst>
      <p:ext uri="{BB962C8B-B14F-4D97-AF65-F5344CB8AC3E}">
        <p14:creationId xmlns:p14="http://schemas.microsoft.com/office/powerpoint/2010/main" val="9546281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CBA8A681-74B2-E4BC-F7A9-556CDD3D0868}"/>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1D5EAB8D-4DEB-C59F-6ED2-FDB77406ACDD}"/>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BA850EFB-5A1D-9C44-DEA3-C6145A31E873}"/>
              </a:ext>
            </a:extLst>
          </p:cNvPr>
          <p:cNvSpPr>
            <a:spLocks noGrp="1"/>
          </p:cNvSpPr>
          <p:nvPr>
            <p:ph type="sldNum" sz="quarter" idx="4"/>
          </p:nvPr>
        </p:nvSpPr>
        <p:spPr/>
        <p:txBody>
          <a:bodyPr/>
          <a:lstStyle/>
          <a:p>
            <a:fld id="{16A89BA3-132D-40E1-AAB4-CDCD0A14C216}" type="slidenum">
              <a:rPr lang="en-AU" smtClean="0"/>
              <a:pPr/>
              <a:t>29</a:t>
            </a:fld>
            <a:r>
              <a:rPr lang="en-AU"/>
              <a:t>  |</a:t>
            </a:r>
            <a:endParaRPr lang="en-AU" dirty="0"/>
          </a:p>
        </p:txBody>
      </p:sp>
      <p:sp>
        <p:nvSpPr>
          <p:cNvPr id="9" name="Text Placeholder 3">
            <a:extLst>
              <a:ext uri="{FF2B5EF4-FFF2-40B4-BE49-F238E27FC236}">
                <a16:creationId xmlns:a16="http://schemas.microsoft.com/office/drawing/2014/main" id="{A3E3497F-6DC1-CA24-D31B-E6DB5F960B2A}"/>
              </a:ext>
            </a:extLst>
          </p:cNvPr>
          <p:cNvSpPr>
            <a:spLocks noGrp="1"/>
          </p:cNvSpPr>
          <p:nvPr>
            <p:ph type="body" sz="quarter" idx="16"/>
          </p:nvPr>
        </p:nvSpPr>
        <p:spPr>
          <a:xfrm>
            <a:off x="0" y="-1"/>
            <a:ext cx="7849590" cy="536029"/>
          </a:xfrm>
        </p:spPr>
        <p:txBody>
          <a:bodyPr>
            <a:noAutofit/>
          </a:bodyPr>
          <a:lstStyle/>
          <a:p>
            <a:r>
              <a:rPr lang="en-US" sz="3200" dirty="0"/>
              <a:t>Participation (Optional vs Mandatory)</a:t>
            </a:r>
            <a:endParaRPr lang="en-AU" sz="3000" dirty="0">
              <a:latin typeface="Calibri" panose="020F0502020204030204" pitchFamily="34" charset="0"/>
              <a:cs typeface="Calibri" panose="020F0502020204030204" pitchFamily="34" charset="0"/>
            </a:endParaRPr>
          </a:p>
        </p:txBody>
      </p:sp>
      <p:pic>
        <p:nvPicPr>
          <p:cNvPr id="14" name="Picture 13">
            <a:extLst>
              <a:ext uri="{FF2B5EF4-FFF2-40B4-BE49-F238E27FC236}">
                <a16:creationId xmlns:a16="http://schemas.microsoft.com/office/drawing/2014/main" id="{AC40D05A-ED01-61D5-99BA-1C2DFE672DA2}"/>
              </a:ext>
            </a:extLst>
          </p:cNvPr>
          <p:cNvPicPr>
            <a:picLocks noChangeAspect="1"/>
          </p:cNvPicPr>
          <p:nvPr/>
        </p:nvPicPr>
        <p:blipFill>
          <a:blip r:embed="rId3"/>
          <a:srcRect b="18959"/>
          <a:stretch>
            <a:fillRect/>
          </a:stretch>
        </p:blipFill>
        <p:spPr>
          <a:xfrm>
            <a:off x="0" y="964629"/>
            <a:ext cx="9144000" cy="2073539"/>
          </a:xfrm>
          <a:prstGeom prst="rect">
            <a:avLst/>
          </a:prstGeom>
        </p:spPr>
      </p:pic>
      <p:sp>
        <p:nvSpPr>
          <p:cNvPr id="5" name="TextBox 4">
            <a:extLst>
              <a:ext uri="{FF2B5EF4-FFF2-40B4-BE49-F238E27FC236}">
                <a16:creationId xmlns:a16="http://schemas.microsoft.com/office/drawing/2014/main" id="{DF9984CF-880B-C53D-8DB4-3887676EA27F}"/>
              </a:ext>
            </a:extLst>
          </p:cNvPr>
          <p:cNvSpPr txBox="1"/>
          <p:nvPr/>
        </p:nvSpPr>
        <p:spPr>
          <a:xfrm>
            <a:off x="0" y="2976969"/>
            <a:ext cx="9144000" cy="3594702"/>
          </a:xfrm>
          <a:prstGeom prst="rect">
            <a:avLst/>
          </a:prstGeom>
          <a:noFill/>
        </p:spPr>
        <p:txBody>
          <a:bodyPr wrap="square">
            <a:spAutoFit/>
          </a:bodyPr>
          <a:lstStyle/>
          <a:p>
            <a:pPr>
              <a:lnSpc>
                <a:spcPct val="150000"/>
              </a:lnSpc>
              <a:buNone/>
            </a:pPr>
            <a:r>
              <a:rPr lang="en-US" sz="2200" b="1" dirty="0">
                <a:latin typeface="Calibir"/>
              </a:rPr>
              <a:t>Mandatory participation in a relationship:</a:t>
            </a:r>
          </a:p>
          <a:p>
            <a:pPr marL="342900" indent="-342900">
              <a:lnSpc>
                <a:spcPct val="150000"/>
              </a:lnSpc>
              <a:buFont typeface="Arial" panose="020B0604020202020204" pitchFamily="34" charset="0"/>
              <a:buChar char="•"/>
            </a:pPr>
            <a:r>
              <a:rPr lang="en-US" sz="2200" dirty="0">
                <a:latin typeface="Calibir"/>
              </a:rPr>
              <a:t>A course must always generate at least one class (you cannot have a course without a class).</a:t>
            </a:r>
          </a:p>
          <a:p>
            <a:pPr marL="342900" indent="-342900">
              <a:lnSpc>
                <a:spcPct val="150000"/>
              </a:lnSpc>
              <a:buFont typeface="Arial" panose="020B0604020202020204" pitchFamily="34" charset="0"/>
              <a:buChar char="•"/>
            </a:pPr>
            <a:r>
              <a:rPr lang="en-US" sz="2200" dirty="0">
                <a:latin typeface="Calibir"/>
              </a:rPr>
              <a:t>Each class must be linked to a course, and a course must have one or more classes.</a:t>
            </a:r>
          </a:p>
          <a:p>
            <a:pPr marL="342900" indent="-342900">
              <a:lnSpc>
                <a:spcPct val="150000"/>
              </a:lnSpc>
              <a:buFont typeface="Arial" panose="020B0604020202020204" pitchFamily="34" charset="0"/>
              <a:buChar char="•"/>
            </a:pPr>
            <a:r>
              <a:rPr lang="en-US" sz="2200" dirty="0">
                <a:latin typeface="Calibir"/>
              </a:rPr>
              <a:t>The “(1,1)” under Course means each course is linked to at least 1 class.</a:t>
            </a:r>
          </a:p>
          <a:p>
            <a:pPr marL="342900" indent="-342900">
              <a:lnSpc>
                <a:spcPct val="150000"/>
              </a:lnSpc>
              <a:buFont typeface="Arial" panose="020B0604020202020204" pitchFamily="34" charset="0"/>
              <a:buChar char="•"/>
            </a:pPr>
            <a:r>
              <a:rPr lang="en-US" sz="2200" dirty="0">
                <a:latin typeface="Calibir"/>
              </a:rPr>
              <a:t>The “(1,N)” under Class means a course can generate many classes.</a:t>
            </a:r>
          </a:p>
        </p:txBody>
      </p:sp>
    </p:spTree>
    <p:extLst>
      <p:ext uri="{BB962C8B-B14F-4D97-AF65-F5344CB8AC3E}">
        <p14:creationId xmlns:p14="http://schemas.microsoft.com/office/powerpoint/2010/main" val="8447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3" name="Footer Placeholder 2">
            <a:extLst>
              <a:ext uri="{FF2B5EF4-FFF2-40B4-BE49-F238E27FC236}">
                <a16:creationId xmlns:a16="http://schemas.microsoft.com/office/drawing/2014/main" id="{F5646AD0-6036-4879-B5D7-F60847E33291}"/>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95D78C77-E952-41E0-8B40-BAC1771F8431}"/>
              </a:ext>
            </a:extLst>
          </p:cNvPr>
          <p:cNvSpPr>
            <a:spLocks noGrp="1"/>
          </p:cNvSpPr>
          <p:nvPr>
            <p:ph type="sldNum" sz="quarter" idx="4"/>
          </p:nvPr>
        </p:nvSpPr>
        <p:spPr/>
        <p:txBody>
          <a:bodyPr/>
          <a:lstStyle/>
          <a:p>
            <a:fld id="{16A89BA3-132D-40E1-AAB4-CDCD0A14C216}" type="slidenum">
              <a:rPr lang="en-AU" smtClean="0"/>
              <a:pPr/>
              <a:t>3</a:t>
            </a:fld>
            <a:r>
              <a:rPr lang="en-AU"/>
              <a:t>  |</a:t>
            </a:r>
            <a:endParaRPr lang="en-AU" dirty="0"/>
          </a:p>
        </p:txBody>
      </p:sp>
      <p:sp>
        <p:nvSpPr>
          <p:cNvPr id="9" name="Text Placeholder 3">
            <a:extLst>
              <a:ext uri="{FF2B5EF4-FFF2-40B4-BE49-F238E27FC236}">
                <a16:creationId xmlns:a16="http://schemas.microsoft.com/office/drawing/2014/main" id="{414796BC-CEFD-189B-E9D1-5A9CBE8BAF76}"/>
              </a:ext>
            </a:extLst>
          </p:cNvPr>
          <p:cNvSpPr>
            <a:spLocks noGrp="1"/>
          </p:cNvSpPr>
          <p:nvPr>
            <p:ph type="body" sz="quarter" idx="16"/>
          </p:nvPr>
        </p:nvSpPr>
        <p:spPr>
          <a:xfrm>
            <a:off x="0" y="-1"/>
            <a:ext cx="7849590" cy="536029"/>
          </a:xfrm>
        </p:spPr>
        <p:txBody>
          <a:bodyPr>
            <a:noAutofit/>
          </a:bodyPr>
          <a:lstStyle/>
          <a:p>
            <a:r>
              <a:rPr lang="en-US" sz="3200" dirty="0"/>
              <a:t>Advanced ER Modelling – Introduction</a:t>
            </a:r>
            <a:endParaRPr lang="en-AU" sz="3000"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21EE6214-3988-BA86-3529-05DB78221CDF}"/>
              </a:ext>
            </a:extLst>
          </p:cNvPr>
          <p:cNvSpPr txBox="1"/>
          <p:nvPr/>
        </p:nvSpPr>
        <p:spPr>
          <a:xfrm>
            <a:off x="11875" y="1477248"/>
            <a:ext cx="9120249" cy="3903504"/>
          </a:xfrm>
          <a:prstGeom prst="rect">
            <a:avLst/>
          </a:prstGeom>
          <a:noFill/>
        </p:spPr>
        <p:txBody>
          <a:bodyPr wrap="square">
            <a:spAutoFit/>
          </a:bodyPr>
          <a:lstStyle/>
          <a:p>
            <a:pPr>
              <a:lnSpc>
                <a:spcPct val="150000"/>
              </a:lnSpc>
            </a:pPr>
            <a:r>
              <a:rPr lang="en-US" sz="2800" dirty="0">
                <a:latin typeface="Calibir"/>
              </a:rPr>
              <a:t>Last Week (Quick Recap):</a:t>
            </a:r>
          </a:p>
          <a:p>
            <a:pPr marL="914400" lvl="1" indent="-457200">
              <a:lnSpc>
                <a:spcPct val="150000"/>
              </a:lnSpc>
              <a:buFont typeface="Arial" panose="020B0604020202020204" pitchFamily="34" charset="0"/>
              <a:buChar char="•"/>
            </a:pPr>
            <a:r>
              <a:rPr lang="en-US" sz="2800" dirty="0">
                <a:latin typeface="Calibir"/>
              </a:rPr>
              <a:t>We learned how to draw basic ERDs (Entity–Relationship Diagrams).</a:t>
            </a:r>
          </a:p>
          <a:p>
            <a:pPr marL="914400" lvl="1" indent="-457200">
              <a:lnSpc>
                <a:spcPct val="150000"/>
              </a:lnSpc>
              <a:buFont typeface="Arial" panose="020B0604020202020204" pitchFamily="34" charset="0"/>
              <a:buChar char="•"/>
            </a:pPr>
            <a:r>
              <a:rPr lang="en-US" sz="2800" dirty="0">
                <a:latin typeface="Calibir"/>
              </a:rPr>
              <a:t>Understood Primary Keys (PK) and Foreign Keys (FK).</a:t>
            </a:r>
          </a:p>
          <a:p>
            <a:pPr marL="914400" lvl="1" indent="-457200">
              <a:lnSpc>
                <a:spcPct val="150000"/>
              </a:lnSpc>
              <a:buFont typeface="Arial" panose="020B0604020202020204" pitchFamily="34" charset="0"/>
              <a:buChar char="•"/>
            </a:pPr>
            <a:r>
              <a:rPr lang="en-US" sz="2800" dirty="0">
                <a:latin typeface="Calibir"/>
              </a:rPr>
              <a:t>Saw how entities connect using relationships (1-to-1, 1-to-many, many-to-many).</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3F2F5B51-D73D-6CA2-622C-E05C0BD6EE8C}"/>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E8B78BCB-777C-B6C5-4E78-15C79417A91F}"/>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3FB3BE44-E6E4-6AC9-55BD-700794F188FB}"/>
              </a:ext>
            </a:extLst>
          </p:cNvPr>
          <p:cNvSpPr>
            <a:spLocks noGrp="1"/>
          </p:cNvSpPr>
          <p:nvPr>
            <p:ph type="sldNum" sz="quarter" idx="4"/>
          </p:nvPr>
        </p:nvSpPr>
        <p:spPr/>
        <p:txBody>
          <a:bodyPr/>
          <a:lstStyle/>
          <a:p>
            <a:fld id="{16A89BA3-132D-40E1-AAB4-CDCD0A14C216}" type="slidenum">
              <a:rPr lang="en-AU" smtClean="0"/>
              <a:pPr/>
              <a:t>30</a:t>
            </a:fld>
            <a:r>
              <a:rPr lang="en-AU"/>
              <a:t>  |</a:t>
            </a:r>
            <a:endParaRPr lang="en-AU" dirty="0"/>
          </a:p>
        </p:txBody>
      </p:sp>
      <p:sp>
        <p:nvSpPr>
          <p:cNvPr id="9" name="Text Placeholder 3">
            <a:extLst>
              <a:ext uri="{FF2B5EF4-FFF2-40B4-BE49-F238E27FC236}">
                <a16:creationId xmlns:a16="http://schemas.microsoft.com/office/drawing/2014/main" id="{F8CC0D95-3658-AA62-79D7-B146E726449D}"/>
              </a:ext>
            </a:extLst>
          </p:cNvPr>
          <p:cNvSpPr>
            <a:spLocks noGrp="1"/>
          </p:cNvSpPr>
          <p:nvPr>
            <p:ph type="body" sz="quarter" idx="16"/>
          </p:nvPr>
        </p:nvSpPr>
        <p:spPr>
          <a:xfrm>
            <a:off x="0" y="-1"/>
            <a:ext cx="7849590" cy="536029"/>
          </a:xfrm>
        </p:spPr>
        <p:txBody>
          <a:bodyPr>
            <a:noAutofit/>
          </a:bodyPr>
          <a:lstStyle/>
          <a:p>
            <a:r>
              <a:rPr lang="en-US" sz="3200" dirty="0"/>
              <a:t>Participation (Optional vs Mandatory)</a:t>
            </a:r>
            <a:endParaRPr lang="en-AU" sz="3000" dirty="0">
              <a:latin typeface="Calibri" panose="020F0502020204030204" pitchFamily="34" charset="0"/>
              <a:cs typeface="Calibri" panose="020F0502020204030204" pitchFamily="34" charset="0"/>
            </a:endParaRPr>
          </a:p>
        </p:txBody>
      </p:sp>
      <p:pic>
        <p:nvPicPr>
          <p:cNvPr id="14" name="Picture 13">
            <a:extLst>
              <a:ext uri="{FF2B5EF4-FFF2-40B4-BE49-F238E27FC236}">
                <a16:creationId xmlns:a16="http://schemas.microsoft.com/office/drawing/2014/main" id="{39E9BF2D-73A6-CDFB-57F0-20EE19A7388C}"/>
              </a:ext>
            </a:extLst>
          </p:cNvPr>
          <p:cNvPicPr>
            <a:picLocks noChangeAspect="1"/>
          </p:cNvPicPr>
          <p:nvPr/>
        </p:nvPicPr>
        <p:blipFill>
          <a:blip r:embed="rId3"/>
          <a:srcRect b="18959"/>
          <a:stretch>
            <a:fillRect/>
          </a:stretch>
        </p:blipFill>
        <p:spPr>
          <a:xfrm>
            <a:off x="0" y="964629"/>
            <a:ext cx="9144000" cy="2073539"/>
          </a:xfrm>
          <a:prstGeom prst="rect">
            <a:avLst/>
          </a:prstGeom>
        </p:spPr>
      </p:pic>
      <p:sp>
        <p:nvSpPr>
          <p:cNvPr id="5" name="TextBox 4">
            <a:extLst>
              <a:ext uri="{FF2B5EF4-FFF2-40B4-BE49-F238E27FC236}">
                <a16:creationId xmlns:a16="http://schemas.microsoft.com/office/drawing/2014/main" id="{08B65006-BD9D-8C34-2E09-F354D8883C95}"/>
              </a:ext>
            </a:extLst>
          </p:cNvPr>
          <p:cNvSpPr txBox="1"/>
          <p:nvPr/>
        </p:nvSpPr>
        <p:spPr>
          <a:xfrm>
            <a:off x="0" y="2976969"/>
            <a:ext cx="9144000" cy="1964512"/>
          </a:xfrm>
          <a:prstGeom prst="rect">
            <a:avLst/>
          </a:prstGeom>
          <a:noFill/>
        </p:spPr>
        <p:txBody>
          <a:bodyPr wrap="square">
            <a:spAutoFit/>
          </a:bodyPr>
          <a:lstStyle/>
          <a:p>
            <a:pPr>
              <a:lnSpc>
                <a:spcPct val="150000"/>
              </a:lnSpc>
              <a:buNone/>
            </a:pPr>
            <a:r>
              <a:rPr lang="en-US" sz="2800" dirty="0">
                <a:latin typeface="Calibir"/>
              </a:rPr>
              <a:t>In real life: Think of a driving school. Each </a:t>
            </a:r>
            <a:r>
              <a:rPr lang="en-US" sz="2800" i="1" dirty="0">
                <a:latin typeface="Calibir"/>
              </a:rPr>
              <a:t>driving course</a:t>
            </a:r>
            <a:r>
              <a:rPr lang="en-US" sz="2800" dirty="0">
                <a:latin typeface="Calibir"/>
              </a:rPr>
              <a:t> must have at least one </a:t>
            </a:r>
            <a:r>
              <a:rPr lang="en-US" sz="2800" i="1" dirty="0">
                <a:latin typeface="Calibir"/>
              </a:rPr>
              <a:t>class session</a:t>
            </a:r>
            <a:r>
              <a:rPr lang="en-US" sz="2800" dirty="0">
                <a:latin typeface="Calibir"/>
              </a:rPr>
              <a:t>. You cannot advertise a “course” if no classes are scheduled.</a:t>
            </a:r>
          </a:p>
        </p:txBody>
      </p:sp>
    </p:spTree>
    <p:extLst>
      <p:ext uri="{BB962C8B-B14F-4D97-AF65-F5344CB8AC3E}">
        <p14:creationId xmlns:p14="http://schemas.microsoft.com/office/powerpoint/2010/main" val="15868586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C12B2975-664A-FE6A-4C33-2BC798FF92CC}"/>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B99F7C3-FCA0-D995-4F27-4FA16C5C222D}"/>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509E9AB2-2981-FA6C-CE38-72B46F29E080}"/>
              </a:ext>
            </a:extLst>
          </p:cNvPr>
          <p:cNvSpPr>
            <a:spLocks noGrp="1"/>
          </p:cNvSpPr>
          <p:nvPr>
            <p:ph type="sldNum" sz="quarter" idx="4"/>
          </p:nvPr>
        </p:nvSpPr>
        <p:spPr/>
        <p:txBody>
          <a:bodyPr/>
          <a:lstStyle/>
          <a:p>
            <a:fld id="{16A89BA3-132D-40E1-AAB4-CDCD0A14C216}" type="slidenum">
              <a:rPr lang="en-AU" smtClean="0"/>
              <a:pPr/>
              <a:t>31</a:t>
            </a:fld>
            <a:r>
              <a:rPr lang="en-AU"/>
              <a:t>  |</a:t>
            </a:r>
            <a:endParaRPr lang="en-AU" dirty="0"/>
          </a:p>
        </p:txBody>
      </p:sp>
      <p:sp>
        <p:nvSpPr>
          <p:cNvPr id="9" name="Text Placeholder 3">
            <a:extLst>
              <a:ext uri="{FF2B5EF4-FFF2-40B4-BE49-F238E27FC236}">
                <a16:creationId xmlns:a16="http://schemas.microsoft.com/office/drawing/2014/main" id="{3C749C6B-E2BC-62E8-9D44-008DF46907FB}"/>
              </a:ext>
            </a:extLst>
          </p:cNvPr>
          <p:cNvSpPr>
            <a:spLocks noGrp="1"/>
          </p:cNvSpPr>
          <p:nvPr>
            <p:ph type="body" sz="quarter" idx="16"/>
          </p:nvPr>
        </p:nvSpPr>
        <p:spPr>
          <a:xfrm>
            <a:off x="0" y="-1"/>
            <a:ext cx="7849590" cy="536029"/>
          </a:xfrm>
        </p:spPr>
        <p:txBody>
          <a:bodyPr>
            <a:noAutofit/>
          </a:bodyPr>
          <a:lstStyle/>
          <a:p>
            <a:r>
              <a:rPr lang="en-US" sz="3200" dirty="0"/>
              <a:t>Participation (Optional vs Mandatory)</a:t>
            </a:r>
            <a:endParaRPr lang="en-AU" sz="30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AB2CBD09-C212-1955-9FF9-849C087AC10A}"/>
              </a:ext>
            </a:extLst>
          </p:cNvPr>
          <p:cNvSpPr txBox="1"/>
          <p:nvPr/>
        </p:nvSpPr>
        <p:spPr>
          <a:xfrm>
            <a:off x="0" y="1027691"/>
            <a:ext cx="9144000" cy="1315425"/>
          </a:xfrm>
          <a:prstGeom prst="rect">
            <a:avLst/>
          </a:prstGeom>
          <a:noFill/>
        </p:spPr>
        <p:txBody>
          <a:bodyPr wrap="square">
            <a:spAutoFit/>
          </a:bodyPr>
          <a:lstStyle/>
          <a:p>
            <a:pPr>
              <a:lnSpc>
                <a:spcPct val="150000"/>
              </a:lnSpc>
              <a:buNone/>
            </a:pPr>
            <a:r>
              <a:rPr lang="en-US" sz="2800" dirty="0">
                <a:latin typeface="Calibir"/>
              </a:rPr>
              <a:t>Q: In a hospital, is the relationship Patient ↔ Appointment optional or mandatory?</a:t>
            </a:r>
          </a:p>
        </p:txBody>
      </p:sp>
      <p:pic>
        <p:nvPicPr>
          <p:cNvPr id="2" name="Timer">
            <a:hlinkClick r:id="" action="ppaction://media"/>
            <a:extLst>
              <a:ext uri="{FF2B5EF4-FFF2-40B4-BE49-F238E27FC236}">
                <a16:creationId xmlns:a16="http://schemas.microsoft.com/office/drawing/2014/main" id="{BA54ACE0-24D6-2AF2-A557-8C6B3DBB71D1}"/>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0920" t="44840" r="40900" b="40264"/>
          <a:stretch>
            <a:fillRect/>
          </a:stretch>
        </p:blipFill>
        <p:spPr>
          <a:xfrm>
            <a:off x="3740778" y="2662846"/>
            <a:ext cx="1662444" cy="766154"/>
          </a:xfrm>
          <a:prstGeom prst="rect">
            <a:avLst/>
          </a:prstGeom>
          <a:ln w="38100">
            <a:solidFill>
              <a:schemeClr val="accent1"/>
            </a:solidFill>
          </a:ln>
        </p:spPr>
      </p:pic>
      <p:sp>
        <p:nvSpPr>
          <p:cNvPr id="6" name="Rectangle 1">
            <a:extLst>
              <a:ext uri="{FF2B5EF4-FFF2-40B4-BE49-F238E27FC236}">
                <a16:creationId xmlns:a16="http://schemas.microsoft.com/office/drawing/2014/main" id="{8D3E770A-0098-1181-5278-077BCC2177D4}"/>
              </a:ext>
            </a:extLst>
          </p:cNvPr>
          <p:cNvSpPr>
            <a:spLocks noChangeArrowheads="1"/>
          </p:cNvSpPr>
          <p:nvPr/>
        </p:nvSpPr>
        <p:spPr bwMode="auto">
          <a:xfrm>
            <a:off x="130976" y="4044292"/>
            <a:ext cx="8882047"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For Patient: optional (they may not have booked yet).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For Appointment: mandatory (must belong to a patient).</a:t>
            </a:r>
          </a:p>
        </p:txBody>
      </p:sp>
    </p:spTree>
    <p:extLst>
      <p:ext uri="{BB962C8B-B14F-4D97-AF65-F5344CB8AC3E}">
        <p14:creationId xmlns:p14="http://schemas.microsoft.com/office/powerpoint/2010/main" val="1390285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2"/>
                </p:tgtEl>
              </p:cMediaNode>
            </p:video>
          </p:childTnLst>
        </p:cTn>
      </p:par>
    </p:tnLst>
    <p:bldLst>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C12B2975-664A-FE6A-4C33-2BC798FF92CC}"/>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B99F7C3-FCA0-D995-4F27-4FA16C5C222D}"/>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509E9AB2-2981-FA6C-CE38-72B46F29E080}"/>
              </a:ext>
            </a:extLst>
          </p:cNvPr>
          <p:cNvSpPr>
            <a:spLocks noGrp="1"/>
          </p:cNvSpPr>
          <p:nvPr>
            <p:ph type="sldNum" sz="quarter" idx="4"/>
          </p:nvPr>
        </p:nvSpPr>
        <p:spPr/>
        <p:txBody>
          <a:bodyPr/>
          <a:lstStyle/>
          <a:p>
            <a:fld id="{16A89BA3-132D-40E1-AAB4-CDCD0A14C216}" type="slidenum">
              <a:rPr lang="en-AU" smtClean="0"/>
              <a:pPr/>
              <a:t>32</a:t>
            </a:fld>
            <a:r>
              <a:rPr lang="en-AU"/>
              <a:t>  |</a:t>
            </a:r>
            <a:endParaRPr lang="en-AU" dirty="0"/>
          </a:p>
        </p:txBody>
      </p:sp>
      <p:sp>
        <p:nvSpPr>
          <p:cNvPr id="9" name="Text Placeholder 3">
            <a:extLst>
              <a:ext uri="{FF2B5EF4-FFF2-40B4-BE49-F238E27FC236}">
                <a16:creationId xmlns:a16="http://schemas.microsoft.com/office/drawing/2014/main" id="{3C749C6B-E2BC-62E8-9D44-008DF46907FB}"/>
              </a:ext>
            </a:extLst>
          </p:cNvPr>
          <p:cNvSpPr>
            <a:spLocks noGrp="1"/>
          </p:cNvSpPr>
          <p:nvPr>
            <p:ph type="body" sz="quarter" idx="16"/>
          </p:nvPr>
        </p:nvSpPr>
        <p:spPr>
          <a:xfrm>
            <a:off x="0" y="-1"/>
            <a:ext cx="7849590" cy="536029"/>
          </a:xfrm>
        </p:spPr>
        <p:txBody>
          <a:bodyPr>
            <a:noAutofit/>
          </a:bodyPr>
          <a:lstStyle/>
          <a:p>
            <a:r>
              <a:rPr lang="en-US" sz="3200" dirty="0"/>
              <a:t>Special Relationships</a:t>
            </a:r>
            <a:endParaRPr lang="en-AU" sz="3000"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B6A292EE-6875-5BCB-DEEF-2B1A0E183E36}"/>
              </a:ext>
            </a:extLst>
          </p:cNvPr>
          <p:cNvPicPr>
            <a:picLocks noChangeAspect="1"/>
          </p:cNvPicPr>
          <p:nvPr/>
        </p:nvPicPr>
        <p:blipFill>
          <a:blip r:embed="rId3"/>
          <a:srcRect t="42204" r="73631" b="28855"/>
          <a:stretch>
            <a:fillRect/>
          </a:stretch>
        </p:blipFill>
        <p:spPr>
          <a:xfrm>
            <a:off x="5353142" y="2834779"/>
            <a:ext cx="3790858" cy="2700934"/>
          </a:xfrm>
          <a:prstGeom prst="rect">
            <a:avLst/>
          </a:prstGeom>
        </p:spPr>
      </p:pic>
      <p:sp>
        <p:nvSpPr>
          <p:cNvPr id="10" name="TextBox 9">
            <a:extLst>
              <a:ext uri="{FF2B5EF4-FFF2-40B4-BE49-F238E27FC236}">
                <a16:creationId xmlns:a16="http://schemas.microsoft.com/office/drawing/2014/main" id="{41673659-0D5C-B3C3-0394-0CCDA66B9E2D}"/>
              </a:ext>
            </a:extLst>
          </p:cNvPr>
          <p:cNvSpPr txBox="1"/>
          <p:nvPr/>
        </p:nvSpPr>
        <p:spPr>
          <a:xfrm>
            <a:off x="-1" y="2834779"/>
            <a:ext cx="5163015" cy="2610844"/>
          </a:xfrm>
          <a:prstGeom prst="rect">
            <a:avLst/>
          </a:prstGeom>
          <a:noFill/>
        </p:spPr>
        <p:txBody>
          <a:bodyPr wrap="square">
            <a:spAutoFit/>
          </a:bodyPr>
          <a:lstStyle/>
          <a:p>
            <a:pPr>
              <a:lnSpc>
                <a:spcPct val="150000"/>
              </a:lnSpc>
              <a:buNone/>
            </a:pPr>
            <a:r>
              <a:rPr lang="en-US" sz="2800" b="1" dirty="0">
                <a:latin typeface="Calibir"/>
              </a:rPr>
              <a:t>Unary (recursive)</a:t>
            </a:r>
            <a:r>
              <a:rPr lang="en-US" sz="2800" dirty="0">
                <a:latin typeface="Calibir"/>
              </a:rPr>
              <a:t>: entity relates to itself.</a:t>
            </a:r>
          </a:p>
          <a:p>
            <a:pPr marL="457200" indent="-457200">
              <a:lnSpc>
                <a:spcPct val="150000"/>
              </a:lnSpc>
              <a:buFont typeface="Arial" panose="020B0604020202020204" pitchFamily="34" charset="0"/>
              <a:buChar char="•"/>
            </a:pPr>
            <a:r>
              <a:rPr lang="en-US" sz="2800" dirty="0">
                <a:latin typeface="Calibir"/>
              </a:rPr>
              <a:t>Example: </a:t>
            </a:r>
            <a:r>
              <a:rPr lang="en-US" sz="2800" i="1" dirty="0">
                <a:latin typeface="Calibir"/>
              </a:rPr>
              <a:t>Employee manages another employee</a:t>
            </a:r>
            <a:r>
              <a:rPr lang="en-US" sz="2800" dirty="0">
                <a:latin typeface="Calibir"/>
              </a:rPr>
              <a:t>.</a:t>
            </a:r>
          </a:p>
        </p:txBody>
      </p:sp>
    </p:spTree>
    <p:extLst>
      <p:ext uri="{BB962C8B-B14F-4D97-AF65-F5344CB8AC3E}">
        <p14:creationId xmlns:p14="http://schemas.microsoft.com/office/powerpoint/2010/main" val="5671622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5F553BB1-2AD8-EEB6-2F01-D9D91C7C084C}"/>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A04ED03C-AB6A-92CA-771C-0086964168F0}"/>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A2854629-7218-285F-34B9-17E63EEF48E4}"/>
              </a:ext>
            </a:extLst>
          </p:cNvPr>
          <p:cNvSpPr>
            <a:spLocks noGrp="1"/>
          </p:cNvSpPr>
          <p:nvPr>
            <p:ph type="sldNum" sz="quarter" idx="4"/>
          </p:nvPr>
        </p:nvSpPr>
        <p:spPr/>
        <p:txBody>
          <a:bodyPr/>
          <a:lstStyle/>
          <a:p>
            <a:fld id="{16A89BA3-132D-40E1-AAB4-CDCD0A14C216}" type="slidenum">
              <a:rPr lang="en-AU" smtClean="0"/>
              <a:pPr/>
              <a:t>33</a:t>
            </a:fld>
            <a:r>
              <a:rPr lang="en-AU"/>
              <a:t>  |</a:t>
            </a:r>
            <a:endParaRPr lang="en-AU" dirty="0"/>
          </a:p>
        </p:txBody>
      </p:sp>
      <p:sp>
        <p:nvSpPr>
          <p:cNvPr id="9" name="Text Placeholder 3">
            <a:extLst>
              <a:ext uri="{FF2B5EF4-FFF2-40B4-BE49-F238E27FC236}">
                <a16:creationId xmlns:a16="http://schemas.microsoft.com/office/drawing/2014/main" id="{3FE03D07-8AF6-E1E7-3D4D-B0B29A6C4A17}"/>
              </a:ext>
            </a:extLst>
          </p:cNvPr>
          <p:cNvSpPr>
            <a:spLocks noGrp="1"/>
          </p:cNvSpPr>
          <p:nvPr>
            <p:ph type="body" sz="quarter" idx="16"/>
          </p:nvPr>
        </p:nvSpPr>
        <p:spPr>
          <a:xfrm>
            <a:off x="0" y="-1"/>
            <a:ext cx="7849590" cy="536029"/>
          </a:xfrm>
        </p:spPr>
        <p:txBody>
          <a:bodyPr>
            <a:noAutofit/>
          </a:bodyPr>
          <a:lstStyle/>
          <a:p>
            <a:r>
              <a:rPr lang="en-US" sz="3200" dirty="0"/>
              <a:t>Special Relationships</a:t>
            </a:r>
            <a:endParaRPr lang="en-AU" sz="30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1F068CE8-CADB-DDF5-D7E1-94F3B006082B}"/>
              </a:ext>
            </a:extLst>
          </p:cNvPr>
          <p:cNvSpPr txBox="1"/>
          <p:nvPr/>
        </p:nvSpPr>
        <p:spPr>
          <a:xfrm>
            <a:off x="0" y="929958"/>
            <a:ext cx="9144001" cy="671851"/>
          </a:xfrm>
          <a:prstGeom prst="rect">
            <a:avLst/>
          </a:prstGeom>
          <a:noFill/>
        </p:spPr>
        <p:txBody>
          <a:bodyPr wrap="square">
            <a:spAutoFit/>
          </a:bodyPr>
          <a:lstStyle/>
          <a:p>
            <a:pPr>
              <a:lnSpc>
                <a:spcPct val="150000"/>
              </a:lnSpc>
            </a:pPr>
            <a:r>
              <a:rPr lang="en-US" sz="2800" b="1" dirty="0">
                <a:latin typeface="Calibir"/>
              </a:rPr>
              <a:t>Associative entity</a:t>
            </a:r>
            <a:r>
              <a:rPr lang="en-US" sz="2800" dirty="0">
                <a:latin typeface="Calibir"/>
              </a:rPr>
              <a:t>: breaks M:N into 2×1:M.</a:t>
            </a:r>
          </a:p>
        </p:txBody>
      </p:sp>
      <p:sp>
        <p:nvSpPr>
          <p:cNvPr id="5" name="TextBox 4">
            <a:extLst>
              <a:ext uri="{FF2B5EF4-FFF2-40B4-BE49-F238E27FC236}">
                <a16:creationId xmlns:a16="http://schemas.microsoft.com/office/drawing/2014/main" id="{F2B4AACD-5F4F-474F-ECC1-91F0720DBDB6}"/>
              </a:ext>
            </a:extLst>
          </p:cNvPr>
          <p:cNvSpPr txBox="1"/>
          <p:nvPr/>
        </p:nvSpPr>
        <p:spPr>
          <a:xfrm>
            <a:off x="-8314" y="1601809"/>
            <a:ext cx="9144000" cy="1318181"/>
          </a:xfrm>
          <a:prstGeom prst="rect">
            <a:avLst/>
          </a:prstGeom>
          <a:noFill/>
        </p:spPr>
        <p:txBody>
          <a:bodyPr wrap="square">
            <a:spAutoFit/>
          </a:bodyPr>
          <a:lstStyle/>
          <a:p>
            <a:pPr>
              <a:lnSpc>
                <a:spcPct val="150000"/>
              </a:lnSpc>
            </a:pPr>
            <a:r>
              <a:rPr lang="en-US" sz="2800" dirty="0">
                <a:latin typeface="Calibir"/>
              </a:rPr>
              <a:t>Q: A Student can enroll in many Courses, and each Course has many Students. How would you model this?</a:t>
            </a:r>
            <a:endParaRPr lang="en-AU" sz="2800" dirty="0">
              <a:latin typeface="Calibir"/>
            </a:endParaRPr>
          </a:p>
        </p:txBody>
      </p:sp>
      <p:sp>
        <p:nvSpPr>
          <p:cNvPr id="8" name="TextBox 7">
            <a:extLst>
              <a:ext uri="{FF2B5EF4-FFF2-40B4-BE49-F238E27FC236}">
                <a16:creationId xmlns:a16="http://schemas.microsoft.com/office/drawing/2014/main" id="{A85DD97F-0535-93D4-24A5-973387527274}"/>
              </a:ext>
            </a:extLst>
          </p:cNvPr>
          <p:cNvSpPr txBox="1"/>
          <p:nvPr/>
        </p:nvSpPr>
        <p:spPr>
          <a:xfrm>
            <a:off x="0" y="3985771"/>
            <a:ext cx="9144000" cy="1961755"/>
          </a:xfrm>
          <a:prstGeom prst="rect">
            <a:avLst/>
          </a:prstGeom>
          <a:noFill/>
        </p:spPr>
        <p:txBody>
          <a:bodyPr wrap="square">
            <a:spAutoFit/>
          </a:bodyPr>
          <a:lstStyle/>
          <a:p>
            <a:pPr>
              <a:lnSpc>
                <a:spcPct val="150000"/>
              </a:lnSpc>
            </a:pPr>
            <a:r>
              <a:rPr lang="en-US" sz="2800" dirty="0">
                <a:latin typeface="Calibir"/>
              </a:rPr>
              <a:t>Students ↔ Courses → Enrollment table.</a:t>
            </a:r>
          </a:p>
          <a:p>
            <a:pPr>
              <a:lnSpc>
                <a:spcPct val="150000"/>
              </a:lnSpc>
            </a:pPr>
            <a:r>
              <a:rPr lang="en-US" sz="2800" dirty="0">
                <a:latin typeface="Calibir"/>
              </a:rPr>
              <a:t>Create </a:t>
            </a:r>
            <a:r>
              <a:rPr lang="en-US" sz="2800" b="1" dirty="0">
                <a:latin typeface="Calibir"/>
              </a:rPr>
              <a:t>Enrollment</a:t>
            </a:r>
            <a:r>
              <a:rPr lang="en-US" sz="2800" dirty="0">
                <a:latin typeface="Calibir"/>
              </a:rPr>
              <a:t> table with (</a:t>
            </a:r>
            <a:r>
              <a:rPr lang="en-US" sz="2800" dirty="0" err="1">
                <a:latin typeface="Calibir"/>
              </a:rPr>
              <a:t>StudentID</a:t>
            </a:r>
            <a:r>
              <a:rPr lang="en-US" sz="2800" dirty="0">
                <a:latin typeface="Calibir"/>
              </a:rPr>
              <a:t>, </a:t>
            </a:r>
            <a:r>
              <a:rPr lang="en-US" sz="2800" dirty="0" err="1">
                <a:latin typeface="Calibir"/>
              </a:rPr>
              <a:t>CourseID</a:t>
            </a:r>
            <a:r>
              <a:rPr lang="en-US" sz="2800" dirty="0">
                <a:latin typeface="Calibir"/>
              </a:rPr>
              <a:t>, </a:t>
            </a:r>
            <a:r>
              <a:rPr lang="en-US" sz="2800" dirty="0" err="1">
                <a:latin typeface="Calibir"/>
              </a:rPr>
              <a:t>DateEnrolled</a:t>
            </a:r>
            <a:r>
              <a:rPr lang="en-US" sz="2800" dirty="0">
                <a:latin typeface="Calibir"/>
              </a:rPr>
              <a:t>).</a:t>
            </a:r>
          </a:p>
        </p:txBody>
      </p:sp>
      <p:pic>
        <p:nvPicPr>
          <p:cNvPr id="11" name="Timer">
            <a:hlinkClick r:id="" action="ppaction://media"/>
            <a:extLst>
              <a:ext uri="{FF2B5EF4-FFF2-40B4-BE49-F238E27FC236}">
                <a16:creationId xmlns:a16="http://schemas.microsoft.com/office/drawing/2014/main" id="{8C970A23-8E1A-5461-85A7-61F1D40B85DB}"/>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0920" t="44840" r="40900" b="40264"/>
          <a:stretch>
            <a:fillRect/>
          </a:stretch>
        </p:blipFill>
        <p:spPr>
          <a:xfrm>
            <a:off x="3740778" y="3151837"/>
            <a:ext cx="1662444" cy="766154"/>
          </a:xfrm>
          <a:prstGeom prst="rect">
            <a:avLst/>
          </a:prstGeom>
          <a:ln w="38100">
            <a:solidFill>
              <a:schemeClr val="accent1"/>
            </a:solidFill>
          </a:ln>
        </p:spPr>
      </p:pic>
    </p:spTree>
    <p:extLst>
      <p:ext uri="{BB962C8B-B14F-4D97-AF65-F5344CB8AC3E}">
        <p14:creationId xmlns:p14="http://schemas.microsoft.com/office/powerpoint/2010/main" val="2521660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barn(inVertical)">
                                      <p:cBhvr>
                                        <p:cTn id="7" dur="500"/>
                                        <p:tgtEl>
                                          <p:spTgt spid="8">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barn(inVertical)">
                                      <p:cBhvr>
                                        <p:cTn id="10"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1"/>
                </p:tgtEl>
              </p:cMediaNode>
            </p:video>
          </p:childTnLst>
        </p:cTn>
      </p:par>
    </p:tnLst>
    <p:bldLst>
      <p:bldP spid="8" grpId="0" build="allAtOnce"/>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5F553BB1-2AD8-EEB6-2F01-D9D91C7C084C}"/>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A04ED03C-AB6A-92CA-771C-0086964168F0}"/>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A2854629-7218-285F-34B9-17E63EEF48E4}"/>
              </a:ext>
            </a:extLst>
          </p:cNvPr>
          <p:cNvSpPr>
            <a:spLocks noGrp="1"/>
          </p:cNvSpPr>
          <p:nvPr>
            <p:ph type="sldNum" sz="quarter" idx="4"/>
          </p:nvPr>
        </p:nvSpPr>
        <p:spPr/>
        <p:txBody>
          <a:bodyPr/>
          <a:lstStyle/>
          <a:p>
            <a:fld id="{16A89BA3-132D-40E1-AAB4-CDCD0A14C216}" type="slidenum">
              <a:rPr lang="en-AU" smtClean="0"/>
              <a:pPr/>
              <a:t>34</a:t>
            </a:fld>
            <a:r>
              <a:rPr lang="en-AU"/>
              <a:t>  |</a:t>
            </a:r>
            <a:endParaRPr lang="en-AU" dirty="0"/>
          </a:p>
        </p:txBody>
      </p:sp>
      <p:sp>
        <p:nvSpPr>
          <p:cNvPr id="9" name="Text Placeholder 3">
            <a:extLst>
              <a:ext uri="{FF2B5EF4-FFF2-40B4-BE49-F238E27FC236}">
                <a16:creationId xmlns:a16="http://schemas.microsoft.com/office/drawing/2014/main" id="{3FE03D07-8AF6-E1E7-3D4D-B0B29A6C4A17}"/>
              </a:ext>
            </a:extLst>
          </p:cNvPr>
          <p:cNvSpPr>
            <a:spLocks noGrp="1"/>
          </p:cNvSpPr>
          <p:nvPr>
            <p:ph type="body" sz="quarter" idx="16"/>
          </p:nvPr>
        </p:nvSpPr>
        <p:spPr>
          <a:xfrm>
            <a:off x="0" y="-1"/>
            <a:ext cx="7849590" cy="536029"/>
          </a:xfrm>
        </p:spPr>
        <p:txBody>
          <a:bodyPr>
            <a:noAutofit/>
          </a:bodyPr>
          <a:lstStyle/>
          <a:p>
            <a:r>
              <a:rPr lang="en-US" sz="3200" dirty="0"/>
              <a:t>Database Design Considerations</a:t>
            </a:r>
            <a:endParaRPr lang="en-AU" sz="30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1F068CE8-CADB-DDF5-D7E1-94F3B006082B}"/>
              </a:ext>
            </a:extLst>
          </p:cNvPr>
          <p:cNvSpPr txBox="1"/>
          <p:nvPr/>
        </p:nvSpPr>
        <p:spPr>
          <a:xfrm>
            <a:off x="0" y="929958"/>
            <a:ext cx="9144001" cy="1318181"/>
          </a:xfrm>
          <a:prstGeom prst="rect">
            <a:avLst/>
          </a:prstGeom>
          <a:noFill/>
        </p:spPr>
        <p:txBody>
          <a:bodyPr wrap="square">
            <a:spAutoFit/>
          </a:bodyPr>
          <a:lstStyle/>
          <a:p>
            <a:pPr lvl="0" eaLnBrk="0" fontAlgn="base" hangingPunct="0">
              <a:lnSpc>
                <a:spcPct val="150000"/>
              </a:lnSpc>
              <a:spcBef>
                <a:spcPct val="0"/>
              </a:spcBef>
              <a:spcAft>
                <a:spcPct val="0"/>
              </a:spcAft>
            </a:pPr>
            <a:r>
              <a:rPr lang="en-US" altLang="en-US" sz="2800" b="1" dirty="0">
                <a:latin typeface="Calibir"/>
              </a:rPr>
              <a:t>Good PKs</a:t>
            </a:r>
            <a:r>
              <a:rPr lang="en-US" altLang="en-US" sz="2800" dirty="0">
                <a:latin typeface="Calibir"/>
              </a:rPr>
              <a:t>: stable, numeric, not “intelligent.”</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Example: Use 12345, not “IT2024-MEL.”</a:t>
            </a:r>
          </a:p>
        </p:txBody>
      </p:sp>
      <p:sp>
        <p:nvSpPr>
          <p:cNvPr id="5" name="TextBox 4">
            <a:extLst>
              <a:ext uri="{FF2B5EF4-FFF2-40B4-BE49-F238E27FC236}">
                <a16:creationId xmlns:a16="http://schemas.microsoft.com/office/drawing/2014/main" id="{F2B4AACD-5F4F-474F-ECC1-91F0720DBDB6}"/>
              </a:ext>
            </a:extLst>
          </p:cNvPr>
          <p:cNvSpPr txBox="1"/>
          <p:nvPr/>
        </p:nvSpPr>
        <p:spPr>
          <a:xfrm>
            <a:off x="0" y="2633146"/>
            <a:ext cx="9144000" cy="671851"/>
          </a:xfrm>
          <a:prstGeom prst="rect">
            <a:avLst/>
          </a:prstGeom>
          <a:noFill/>
        </p:spPr>
        <p:txBody>
          <a:bodyPr wrap="square">
            <a:spAutoFit/>
          </a:bodyPr>
          <a:lstStyle/>
          <a:p>
            <a:pPr>
              <a:lnSpc>
                <a:spcPct val="150000"/>
              </a:lnSpc>
            </a:pPr>
            <a:r>
              <a:rPr lang="en-US" sz="2800" dirty="0">
                <a:latin typeface="Calibir"/>
              </a:rPr>
              <a:t>Q: Why is “</a:t>
            </a:r>
            <a:r>
              <a:rPr lang="en-US" sz="2800" dirty="0" err="1">
                <a:latin typeface="Calibir"/>
              </a:rPr>
              <a:t>CarPlateNumber</a:t>
            </a:r>
            <a:r>
              <a:rPr lang="en-US" sz="2800" dirty="0">
                <a:latin typeface="Calibir"/>
              </a:rPr>
              <a:t>” a bad PK? Suggest a better one.</a:t>
            </a:r>
            <a:endParaRPr lang="en-AU" sz="2800" dirty="0">
              <a:latin typeface="Calibir"/>
            </a:endParaRPr>
          </a:p>
        </p:txBody>
      </p:sp>
      <p:sp>
        <p:nvSpPr>
          <p:cNvPr id="8" name="TextBox 7">
            <a:extLst>
              <a:ext uri="{FF2B5EF4-FFF2-40B4-BE49-F238E27FC236}">
                <a16:creationId xmlns:a16="http://schemas.microsoft.com/office/drawing/2014/main" id="{A85DD97F-0535-93D4-24A5-973387527274}"/>
              </a:ext>
            </a:extLst>
          </p:cNvPr>
          <p:cNvSpPr txBox="1"/>
          <p:nvPr/>
        </p:nvSpPr>
        <p:spPr>
          <a:xfrm>
            <a:off x="0" y="4824224"/>
            <a:ext cx="9144000" cy="1318181"/>
          </a:xfrm>
          <a:prstGeom prst="rect">
            <a:avLst/>
          </a:prstGeom>
          <a:noFill/>
        </p:spPr>
        <p:txBody>
          <a:bodyPr wrap="square">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Bad: Car plates can change → not stable.</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Better: Auto-generated </a:t>
            </a:r>
            <a:r>
              <a:rPr lang="en-US" altLang="en-US" sz="2800" dirty="0" err="1">
                <a:latin typeface="Calibir"/>
              </a:rPr>
              <a:t>CarID</a:t>
            </a:r>
            <a:r>
              <a:rPr lang="en-US" altLang="en-US" sz="2800" dirty="0">
                <a:latin typeface="Calibir"/>
              </a:rPr>
              <a:t>.</a:t>
            </a:r>
          </a:p>
        </p:txBody>
      </p:sp>
      <p:pic>
        <p:nvPicPr>
          <p:cNvPr id="11" name="Timer">
            <a:hlinkClick r:id="" action="ppaction://media"/>
            <a:extLst>
              <a:ext uri="{FF2B5EF4-FFF2-40B4-BE49-F238E27FC236}">
                <a16:creationId xmlns:a16="http://schemas.microsoft.com/office/drawing/2014/main" id="{8C970A23-8E1A-5461-85A7-61F1D40B85DB}"/>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0920" t="44840" r="40900" b="40264"/>
          <a:stretch>
            <a:fillRect/>
          </a:stretch>
        </p:blipFill>
        <p:spPr>
          <a:xfrm>
            <a:off x="3833143" y="3690004"/>
            <a:ext cx="1662444" cy="766154"/>
          </a:xfrm>
          <a:prstGeom prst="rect">
            <a:avLst/>
          </a:prstGeom>
          <a:ln w="38100">
            <a:solidFill>
              <a:schemeClr val="accent1"/>
            </a:solidFill>
          </a:ln>
        </p:spPr>
      </p:pic>
    </p:spTree>
    <p:extLst>
      <p:ext uri="{BB962C8B-B14F-4D97-AF65-F5344CB8AC3E}">
        <p14:creationId xmlns:p14="http://schemas.microsoft.com/office/powerpoint/2010/main" val="1117116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11"/>
                </p:tgtEl>
              </p:cMediaNode>
            </p:video>
          </p:childTnLst>
        </p:cTn>
      </p:par>
    </p:tnLst>
    <p:bldLst>
      <p:bldP spid="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E33EB83A-DAF1-2EE2-D3C8-76AE46F23DC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9DD7C3CA-1A17-2449-23AD-FB47F4D1E397}"/>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DFA9E987-0E67-8E61-7FB2-FB56B0AD56EA}"/>
              </a:ext>
            </a:extLst>
          </p:cNvPr>
          <p:cNvSpPr>
            <a:spLocks noGrp="1"/>
          </p:cNvSpPr>
          <p:nvPr>
            <p:ph type="sldNum" sz="quarter" idx="4"/>
          </p:nvPr>
        </p:nvSpPr>
        <p:spPr/>
        <p:txBody>
          <a:bodyPr/>
          <a:lstStyle/>
          <a:p>
            <a:fld id="{16A89BA3-132D-40E1-AAB4-CDCD0A14C216}" type="slidenum">
              <a:rPr lang="en-AU" smtClean="0"/>
              <a:pPr/>
              <a:t>35</a:t>
            </a:fld>
            <a:r>
              <a:rPr lang="en-AU"/>
              <a:t>  |</a:t>
            </a:r>
            <a:endParaRPr lang="en-AU" dirty="0"/>
          </a:p>
        </p:txBody>
      </p:sp>
      <p:sp>
        <p:nvSpPr>
          <p:cNvPr id="9" name="Text Placeholder 3">
            <a:extLst>
              <a:ext uri="{FF2B5EF4-FFF2-40B4-BE49-F238E27FC236}">
                <a16:creationId xmlns:a16="http://schemas.microsoft.com/office/drawing/2014/main" id="{6F2E310D-D312-1519-BA85-44C59F4898B9}"/>
              </a:ext>
            </a:extLst>
          </p:cNvPr>
          <p:cNvSpPr>
            <a:spLocks noGrp="1"/>
          </p:cNvSpPr>
          <p:nvPr>
            <p:ph type="body" sz="quarter" idx="16"/>
          </p:nvPr>
        </p:nvSpPr>
        <p:spPr>
          <a:xfrm>
            <a:off x="0" y="-1"/>
            <a:ext cx="7849590" cy="964630"/>
          </a:xfrm>
        </p:spPr>
        <p:txBody>
          <a:bodyPr>
            <a:noAutofit/>
          </a:bodyPr>
          <a:lstStyle/>
          <a:p>
            <a:r>
              <a:rPr lang="en-US" sz="3200" dirty="0"/>
              <a:t>Step-by-Step Guidance for Tutorial Week 3</a:t>
            </a:r>
            <a:endParaRPr lang="en-AU" sz="3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BF1BB591-CD21-F45C-5C01-1349FEB9460B}"/>
              </a:ext>
            </a:extLst>
          </p:cNvPr>
          <p:cNvSpPr txBox="1"/>
          <p:nvPr/>
        </p:nvSpPr>
        <p:spPr>
          <a:xfrm>
            <a:off x="0" y="836904"/>
            <a:ext cx="8987882" cy="1961755"/>
          </a:xfrm>
          <a:prstGeom prst="rect">
            <a:avLst/>
          </a:prstGeom>
          <a:noFill/>
        </p:spPr>
        <p:txBody>
          <a:bodyPr wrap="square">
            <a:spAutoFit/>
          </a:bodyPr>
          <a:lstStyle/>
          <a:p>
            <a:pPr>
              <a:lnSpc>
                <a:spcPct val="150000"/>
              </a:lnSpc>
              <a:buNone/>
            </a:pPr>
            <a:r>
              <a:rPr lang="en-US" sz="2800" dirty="0">
                <a:latin typeface="Calibir"/>
              </a:rPr>
              <a:t>Q: Draw relationships between Manufacturer → Brand → Model. Each manufacturer has many brands; each brand has many models.</a:t>
            </a:r>
          </a:p>
        </p:txBody>
      </p:sp>
      <p:pic>
        <p:nvPicPr>
          <p:cNvPr id="2" name="Timer">
            <a:hlinkClick r:id="" action="ppaction://media"/>
            <a:extLst>
              <a:ext uri="{FF2B5EF4-FFF2-40B4-BE49-F238E27FC236}">
                <a16:creationId xmlns:a16="http://schemas.microsoft.com/office/drawing/2014/main" id="{422DA43E-C8E1-6F39-3990-5B8C92184D88}"/>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0920" t="44840" r="40900" b="40264"/>
          <a:stretch>
            <a:fillRect/>
          </a:stretch>
        </p:blipFill>
        <p:spPr>
          <a:xfrm>
            <a:off x="3662719" y="2593597"/>
            <a:ext cx="1662444" cy="766154"/>
          </a:xfrm>
          <a:prstGeom prst="rect">
            <a:avLst/>
          </a:prstGeom>
          <a:ln w="38100">
            <a:solidFill>
              <a:schemeClr val="accent1"/>
            </a:solidFill>
          </a:ln>
        </p:spPr>
      </p:pic>
      <p:pic>
        <p:nvPicPr>
          <p:cNvPr id="7" name="Picture 6">
            <a:extLst>
              <a:ext uri="{FF2B5EF4-FFF2-40B4-BE49-F238E27FC236}">
                <a16:creationId xmlns:a16="http://schemas.microsoft.com/office/drawing/2014/main" id="{3807D5F9-9E0B-EC22-EE4F-09EA9FEAF7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4400" y="3692128"/>
            <a:ext cx="7315200" cy="561975"/>
          </a:xfrm>
          <a:prstGeom prst="rect">
            <a:avLst/>
          </a:prstGeom>
        </p:spPr>
      </p:pic>
      <p:sp>
        <p:nvSpPr>
          <p:cNvPr id="10" name="TextBox 9">
            <a:extLst>
              <a:ext uri="{FF2B5EF4-FFF2-40B4-BE49-F238E27FC236}">
                <a16:creationId xmlns:a16="http://schemas.microsoft.com/office/drawing/2014/main" id="{64A4B416-01A1-4A8B-3DFD-1C54A85B322F}"/>
              </a:ext>
            </a:extLst>
          </p:cNvPr>
          <p:cNvSpPr txBox="1"/>
          <p:nvPr/>
        </p:nvSpPr>
        <p:spPr>
          <a:xfrm>
            <a:off x="0" y="4313089"/>
            <a:ext cx="9144000" cy="1318181"/>
          </a:xfrm>
          <a:prstGeom prst="rect">
            <a:avLst/>
          </a:prstGeom>
          <a:noFill/>
        </p:spPr>
        <p:txBody>
          <a:bodyPr wrap="square">
            <a:spAutoFit/>
          </a:bodyPr>
          <a:lstStyle/>
          <a:p>
            <a:pPr>
              <a:lnSpc>
                <a:spcPct val="150000"/>
              </a:lnSpc>
            </a:pPr>
            <a:r>
              <a:rPr lang="en-US" sz="2800" dirty="0">
                <a:latin typeface="Calibir"/>
              </a:rPr>
              <a:t>Hierarchy Manufacturer → Brand → Model with 1:M → 1:M relationships</a:t>
            </a:r>
            <a:endParaRPr lang="en-AU" sz="2800" dirty="0">
              <a:latin typeface="Calibir"/>
            </a:endParaRPr>
          </a:p>
        </p:txBody>
      </p:sp>
      <p:sp>
        <p:nvSpPr>
          <p:cNvPr id="11" name="Rectangle 1">
            <a:extLst>
              <a:ext uri="{FF2B5EF4-FFF2-40B4-BE49-F238E27FC236}">
                <a16:creationId xmlns:a16="http://schemas.microsoft.com/office/drawing/2014/main" id="{9D0081AA-636C-476D-7CCA-0EDFC938446B}"/>
              </a:ext>
            </a:extLst>
          </p:cNvPr>
          <p:cNvSpPr>
            <a:spLocks noChangeArrowheads="1"/>
          </p:cNvSpPr>
          <p:nvPr/>
        </p:nvSpPr>
        <p:spPr bwMode="auto">
          <a:xfrm>
            <a:off x="0" y="5539819"/>
            <a:ext cx="9144000" cy="1318181"/>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Calibir"/>
              </a:rPr>
              <a:t>One Manufacturer can produce many Brands.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Calibir"/>
              </a:rPr>
              <a:t>One Brand can have many Models.</a:t>
            </a:r>
          </a:p>
        </p:txBody>
      </p:sp>
    </p:spTree>
    <p:extLst>
      <p:ext uri="{BB962C8B-B14F-4D97-AF65-F5344CB8AC3E}">
        <p14:creationId xmlns:p14="http://schemas.microsoft.com/office/powerpoint/2010/main" val="3249474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2"/>
                </p:tgtEl>
              </p:cMediaNode>
            </p:video>
          </p:childTnLst>
        </p:cTn>
      </p:par>
    </p:tnLst>
    <p:bldLst>
      <p:bldP spid="10" grpId="0"/>
      <p:bldP spid="11"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E33EB83A-DAF1-2EE2-D3C8-76AE46F23DC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9DD7C3CA-1A17-2449-23AD-FB47F4D1E397}"/>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DFA9E987-0E67-8E61-7FB2-FB56B0AD56EA}"/>
              </a:ext>
            </a:extLst>
          </p:cNvPr>
          <p:cNvSpPr>
            <a:spLocks noGrp="1"/>
          </p:cNvSpPr>
          <p:nvPr>
            <p:ph type="sldNum" sz="quarter" idx="4"/>
          </p:nvPr>
        </p:nvSpPr>
        <p:spPr/>
        <p:txBody>
          <a:bodyPr/>
          <a:lstStyle/>
          <a:p>
            <a:fld id="{16A89BA3-132D-40E1-AAB4-CDCD0A14C216}" type="slidenum">
              <a:rPr lang="en-AU" smtClean="0"/>
              <a:pPr/>
              <a:t>36</a:t>
            </a:fld>
            <a:r>
              <a:rPr lang="en-AU"/>
              <a:t>  |</a:t>
            </a:r>
            <a:endParaRPr lang="en-AU" dirty="0"/>
          </a:p>
        </p:txBody>
      </p:sp>
      <p:sp>
        <p:nvSpPr>
          <p:cNvPr id="9" name="Text Placeholder 3">
            <a:extLst>
              <a:ext uri="{FF2B5EF4-FFF2-40B4-BE49-F238E27FC236}">
                <a16:creationId xmlns:a16="http://schemas.microsoft.com/office/drawing/2014/main" id="{6F2E310D-D312-1519-BA85-44C59F4898B9}"/>
              </a:ext>
            </a:extLst>
          </p:cNvPr>
          <p:cNvSpPr>
            <a:spLocks noGrp="1"/>
          </p:cNvSpPr>
          <p:nvPr>
            <p:ph type="body" sz="quarter" idx="16"/>
          </p:nvPr>
        </p:nvSpPr>
        <p:spPr>
          <a:xfrm>
            <a:off x="0" y="-1"/>
            <a:ext cx="7849590" cy="964630"/>
          </a:xfrm>
        </p:spPr>
        <p:txBody>
          <a:bodyPr>
            <a:noAutofit/>
          </a:bodyPr>
          <a:lstStyle/>
          <a:p>
            <a:r>
              <a:rPr lang="en-US" sz="3200" dirty="0"/>
              <a:t>Step-by-Step Guidance for Tutorial Week 3</a:t>
            </a:r>
            <a:endParaRPr lang="en-AU" sz="3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BF1BB591-CD21-F45C-5C01-1349FEB9460B}"/>
              </a:ext>
            </a:extLst>
          </p:cNvPr>
          <p:cNvSpPr txBox="1"/>
          <p:nvPr/>
        </p:nvSpPr>
        <p:spPr>
          <a:xfrm>
            <a:off x="0" y="1215483"/>
            <a:ext cx="8987882" cy="3257174"/>
          </a:xfrm>
          <a:prstGeom prst="rect">
            <a:avLst/>
          </a:prstGeom>
          <a:noFill/>
        </p:spPr>
        <p:txBody>
          <a:bodyPr wrap="square">
            <a:spAutoFit/>
          </a:bodyPr>
          <a:lstStyle/>
          <a:p>
            <a:pPr>
              <a:lnSpc>
                <a:spcPct val="150000"/>
              </a:lnSpc>
              <a:buNone/>
            </a:pPr>
            <a:r>
              <a:rPr lang="en-US" sz="2800" b="1" dirty="0">
                <a:latin typeface="Calibir"/>
              </a:rPr>
              <a:t>Problem 1 (Hot Water Company – Spas)</a:t>
            </a:r>
          </a:p>
          <a:p>
            <a:pPr marL="457200" indent="-457200">
              <a:lnSpc>
                <a:spcPct val="150000"/>
              </a:lnSpc>
              <a:buFont typeface="Arial" panose="020B0604020202020204" pitchFamily="34" charset="0"/>
              <a:buChar char="•"/>
            </a:pPr>
            <a:r>
              <a:rPr lang="en-US" sz="2800" dirty="0">
                <a:latin typeface="Calibir"/>
              </a:rPr>
              <a:t>Entities: Manufacturer, Brand, Model.</a:t>
            </a:r>
          </a:p>
          <a:p>
            <a:pPr marL="457200" indent="-457200">
              <a:lnSpc>
                <a:spcPct val="150000"/>
              </a:lnSpc>
              <a:buFont typeface="Arial" panose="020B0604020202020204" pitchFamily="34" charset="0"/>
              <a:buChar char="•"/>
            </a:pPr>
            <a:r>
              <a:rPr lang="en-US" sz="2800" dirty="0">
                <a:latin typeface="Calibir"/>
              </a:rPr>
              <a:t>Relationships:</a:t>
            </a:r>
          </a:p>
          <a:p>
            <a:pPr marL="914400" lvl="1" indent="-457200">
              <a:lnSpc>
                <a:spcPct val="150000"/>
              </a:lnSpc>
              <a:buFont typeface="Arial" panose="020B0604020202020204" pitchFamily="34" charset="0"/>
              <a:buChar char="•"/>
            </a:pPr>
            <a:r>
              <a:rPr lang="en-US" sz="2800" dirty="0">
                <a:latin typeface="Calibir"/>
              </a:rPr>
              <a:t>Manufacturer (1) → (M) Brand</a:t>
            </a:r>
          </a:p>
          <a:p>
            <a:pPr marL="914400" lvl="1" indent="-457200">
              <a:lnSpc>
                <a:spcPct val="150000"/>
              </a:lnSpc>
              <a:buFont typeface="Arial" panose="020B0604020202020204" pitchFamily="34" charset="0"/>
              <a:buChar char="•"/>
            </a:pPr>
            <a:r>
              <a:rPr lang="en-US" sz="2800" dirty="0">
                <a:latin typeface="Calibir"/>
              </a:rPr>
              <a:t>Brand (1) → (M) Model</a:t>
            </a:r>
          </a:p>
        </p:txBody>
      </p:sp>
      <p:pic>
        <p:nvPicPr>
          <p:cNvPr id="2" name="Timer">
            <a:hlinkClick r:id="" action="ppaction://media"/>
            <a:extLst>
              <a:ext uri="{FF2B5EF4-FFF2-40B4-BE49-F238E27FC236}">
                <a16:creationId xmlns:a16="http://schemas.microsoft.com/office/drawing/2014/main" id="{422DA43E-C8E1-6F39-3990-5B8C92184D88}"/>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0920" t="44840" r="40900" b="40264"/>
          <a:stretch>
            <a:fillRect/>
          </a:stretch>
        </p:blipFill>
        <p:spPr>
          <a:xfrm>
            <a:off x="3924795" y="4876363"/>
            <a:ext cx="1662444" cy="766154"/>
          </a:xfrm>
          <a:prstGeom prst="rect">
            <a:avLst/>
          </a:prstGeom>
          <a:ln w="38100">
            <a:solidFill>
              <a:schemeClr val="accent1"/>
            </a:solidFill>
          </a:ln>
        </p:spPr>
      </p:pic>
    </p:spTree>
    <p:extLst>
      <p:ext uri="{BB962C8B-B14F-4D97-AF65-F5344CB8AC3E}">
        <p14:creationId xmlns:p14="http://schemas.microsoft.com/office/powerpoint/2010/main" val="3900905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 calcmode="lin" valueType="num">
                                      <p:cBhvr additive="base">
                                        <p:cTn id="7"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anim calcmode="lin" valueType="num">
                                      <p:cBhvr additive="base">
                                        <p:cTn id="11"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anim calcmode="lin" valueType="num">
                                      <p:cBhvr additive="base">
                                        <p:cTn id="15"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6">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 calcmode="lin" valueType="num">
                                      <p:cBhvr additive="base">
                                        <p:cTn id="19"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21" fill="hold" display="0">
                  <p:stCondLst>
                    <p:cond delay="indefinite"/>
                  </p:stCondLst>
                </p:cTn>
                <p:tgtEl>
                  <p:spTgt spid="2"/>
                </p:tgtEl>
              </p:cMediaNode>
            </p:vide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B83072DB-0FDB-D001-6F6D-505492CDBB4C}"/>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E721CA66-4817-D595-6555-60F8EC8FA246}"/>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ECC8BCE9-6875-4C79-ACF4-5D40097D4C62}"/>
              </a:ext>
            </a:extLst>
          </p:cNvPr>
          <p:cNvSpPr>
            <a:spLocks noGrp="1"/>
          </p:cNvSpPr>
          <p:nvPr>
            <p:ph type="sldNum" sz="quarter" idx="4"/>
          </p:nvPr>
        </p:nvSpPr>
        <p:spPr/>
        <p:txBody>
          <a:bodyPr/>
          <a:lstStyle/>
          <a:p>
            <a:fld id="{16A89BA3-132D-40E1-AAB4-CDCD0A14C216}" type="slidenum">
              <a:rPr lang="en-AU" smtClean="0"/>
              <a:pPr/>
              <a:t>37</a:t>
            </a:fld>
            <a:r>
              <a:rPr lang="en-AU"/>
              <a:t>  |</a:t>
            </a:r>
            <a:endParaRPr lang="en-AU" dirty="0"/>
          </a:p>
        </p:txBody>
      </p:sp>
      <p:sp>
        <p:nvSpPr>
          <p:cNvPr id="9" name="Text Placeholder 3">
            <a:extLst>
              <a:ext uri="{FF2B5EF4-FFF2-40B4-BE49-F238E27FC236}">
                <a16:creationId xmlns:a16="http://schemas.microsoft.com/office/drawing/2014/main" id="{B5E87BF9-BF61-99DE-E35C-29F1671949CD}"/>
              </a:ext>
            </a:extLst>
          </p:cNvPr>
          <p:cNvSpPr>
            <a:spLocks noGrp="1"/>
          </p:cNvSpPr>
          <p:nvPr>
            <p:ph type="body" sz="quarter" idx="16"/>
          </p:nvPr>
        </p:nvSpPr>
        <p:spPr>
          <a:xfrm>
            <a:off x="0" y="-1"/>
            <a:ext cx="7849590" cy="964630"/>
          </a:xfrm>
        </p:spPr>
        <p:txBody>
          <a:bodyPr>
            <a:noAutofit/>
          </a:bodyPr>
          <a:lstStyle/>
          <a:p>
            <a:r>
              <a:rPr lang="en-US" sz="3200" dirty="0"/>
              <a:t>Step-by-Step Guidance for Tutorial Week 3</a:t>
            </a:r>
            <a:endParaRPr lang="en-AU" sz="3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6591E1A3-EF81-58B6-B8D9-D334F9EC8EF0}"/>
              </a:ext>
            </a:extLst>
          </p:cNvPr>
          <p:cNvSpPr txBox="1"/>
          <p:nvPr/>
        </p:nvSpPr>
        <p:spPr>
          <a:xfrm>
            <a:off x="0" y="1215483"/>
            <a:ext cx="8987882" cy="3903504"/>
          </a:xfrm>
          <a:prstGeom prst="rect">
            <a:avLst/>
          </a:prstGeom>
          <a:noFill/>
        </p:spPr>
        <p:txBody>
          <a:bodyPr wrap="square">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Attributes:</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Manufacturer (code, name, address, phone).</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Brand (name, level).</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Model (</a:t>
            </a:r>
            <a:r>
              <a:rPr lang="en-US" altLang="en-US" sz="2800" dirty="0" err="1">
                <a:latin typeface="Calibir"/>
              </a:rPr>
              <a:t>model_no</a:t>
            </a:r>
            <a:r>
              <a:rPr lang="en-US" altLang="en-US" sz="2800" dirty="0">
                <a:latin typeface="Calibir"/>
              </a:rPr>
              <a:t>, jets, motors, price, capacity).</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Guideline:</a:t>
            </a:r>
            <a:r>
              <a:rPr lang="en-US" altLang="en-US" sz="2800" dirty="0">
                <a:latin typeface="Calibir"/>
              </a:rPr>
              <a:t> Always start by highlighting nouns (entities) and verbs (relationships).</a:t>
            </a:r>
          </a:p>
        </p:txBody>
      </p:sp>
    </p:spTree>
    <p:extLst>
      <p:ext uri="{BB962C8B-B14F-4D97-AF65-F5344CB8AC3E}">
        <p14:creationId xmlns:p14="http://schemas.microsoft.com/office/powerpoint/2010/main" val="41729982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05758B90-1F2D-35C4-E725-60AE6AE9D42C}"/>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3A843175-D08A-D5B3-FC97-43252254075F}"/>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FF1CC923-648C-D1B4-AF1C-F69DE2D6D04E}"/>
              </a:ext>
            </a:extLst>
          </p:cNvPr>
          <p:cNvSpPr>
            <a:spLocks noGrp="1"/>
          </p:cNvSpPr>
          <p:nvPr>
            <p:ph type="sldNum" sz="quarter" idx="4"/>
          </p:nvPr>
        </p:nvSpPr>
        <p:spPr/>
        <p:txBody>
          <a:bodyPr/>
          <a:lstStyle/>
          <a:p>
            <a:fld id="{16A89BA3-132D-40E1-AAB4-CDCD0A14C216}" type="slidenum">
              <a:rPr lang="en-AU" smtClean="0"/>
              <a:pPr/>
              <a:t>38</a:t>
            </a:fld>
            <a:r>
              <a:rPr lang="en-AU"/>
              <a:t>  |</a:t>
            </a:r>
            <a:endParaRPr lang="en-AU" dirty="0"/>
          </a:p>
        </p:txBody>
      </p:sp>
      <p:sp>
        <p:nvSpPr>
          <p:cNvPr id="9" name="Text Placeholder 3">
            <a:extLst>
              <a:ext uri="{FF2B5EF4-FFF2-40B4-BE49-F238E27FC236}">
                <a16:creationId xmlns:a16="http://schemas.microsoft.com/office/drawing/2014/main" id="{F0F7CBE7-CD1E-9D93-EC31-11200284B6E2}"/>
              </a:ext>
            </a:extLst>
          </p:cNvPr>
          <p:cNvSpPr>
            <a:spLocks noGrp="1"/>
          </p:cNvSpPr>
          <p:nvPr>
            <p:ph type="body" sz="quarter" idx="16"/>
          </p:nvPr>
        </p:nvSpPr>
        <p:spPr>
          <a:xfrm>
            <a:off x="0" y="-1"/>
            <a:ext cx="7849590" cy="964630"/>
          </a:xfrm>
        </p:spPr>
        <p:txBody>
          <a:bodyPr>
            <a:noAutofit/>
          </a:bodyPr>
          <a:lstStyle/>
          <a:p>
            <a:r>
              <a:rPr lang="en-US" sz="3200" dirty="0"/>
              <a:t>Step-by-Step Guidance for Tutorial Week 3</a:t>
            </a:r>
            <a:endParaRPr lang="en-AU" sz="3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0076EFE4-9363-CC2F-EA4E-CAE1005BC21B}"/>
              </a:ext>
            </a:extLst>
          </p:cNvPr>
          <p:cNvSpPr txBox="1"/>
          <p:nvPr/>
        </p:nvSpPr>
        <p:spPr>
          <a:xfrm>
            <a:off x="0" y="964629"/>
            <a:ext cx="8987882" cy="1964512"/>
          </a:xfrm>
          <a:prstGeom prst="rect">
            <a:avLst/>
          </a:prstGeom>
          <a:noFill/>
        </p:spPr>
        <p:txBody>
          <a:bodyPr wrap="square">
            <a:spAutoFit/>
          </a:bodyPr>
          <a:lstStyle/>
          <a:p>
            <a:pPr>
              <a:lnSpc>
                <a:spcPct val="150000"/>
              </a:lnSpc>
            </a:pPr>
            <a:r>
              <a:rPr lang="en-US" sz="2800" b="1" dirty="0">
                <a:latin typeface="Calibir"/>
              </a:rPr>
              <a:t>Disaster Relief Q</a:t>
            </a:r>
            <a:r>
              <a:rPr lang="en-US" sz="2800" dirty="0">
                <a:latin typeface="Calibir"/>
              </a:rPr>
              <a:t>: Volunteers can work on many Tasks, and each Task can have many Volunteers. What do we need to resolve this?</a:t>
            </a:r>
          </a:p>
        </p:txBody>
      </p:sp>
      <p:pic>
        <p:nvPicPr>
          <p:cNvPr id="2" name="Timer">
            <a:hlinkClick r:id="" action="ppaction://media"/>
            <a:extLst>
              <a:ext uri="{FF2B5EF4-FFF2-40B4-BE49-F238E27FC236}">
                <a16:creationId xmlns:a16="http://schemas.microsoft.com/office/drawing/2014/main" id="{D4783F57-EAFA-CFA6-35F4-59AAFDE60866}"/>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0920" t="44840" r="40900" b="40264"/>
          <a:stretch>
            <a:fillRect/>
          </a:stretch>
        </p:blipFill>
        <p:spPr>
          <a:xfrm>
            <a:off x="3740778" y="2929141"/>
            <a:ext cx="1662444" cy="766154"/>
          </a:xfrm>
          <a:prstGeom prst="rect">
            <a:avLst/>
          </a:prstGeom>
          <a:ln w="38100">
            <a:solidFill>
              <a:schemeClr val="accent1"/>
            </a:solidFill>
          </a:ln>
        </p:spPr>
      </p:pic>
      <p:sp>
        <p:nvSpPr>
          <p:cNvPr id="7" name="TextBox 6">
            <a:extLst>
              <a:ext uri="{FF2B5EF4-FFF2-40B4-BE49-F238E27FC236}">
                <a16:creationId xmlns:a16="http://schemas.microsoft.com/office/drawing/2014/main" id="{BED3702F-4D8C-9E6E-7226-1D9C21081241}"/>
              </a:ext>
            </a:extLst>
          </p:cNvPr>
          <p:cNvSpPr txBox="1"/>
          <p:nvPr/>
        </p:nvSpPr>
        <p:spPr>
          <a:xfrm>
            <a:off x="0" y="3934655"/>
            <a:ext cx="8987882" cy="1315425"/>
          </a:xfrm>
          <a:prstGeom prst="rect">
            <a:avLst/>
          </a:prstGeom>
          <a:noFill/>
        </p:spPr>
        <p:txBody>
          <a:bodyPr wrap="square">
            <a:spAutoFit/>
          </a:bodyPr>
          <a:lstStyle/>
          <a:p>
            <a:pPr>
              <a:lnSpc>
                <a:spcPct val="150000"/>
              </a:lnSpc>
            </a:pPr>
            <a:r>
              <a:rPr lang="en-US" sz="2800" dirty="0">
                <a:latin typeface="Calibir"/>
              </a:rPr>
              <a:t>Answer: Add Assignment entity (VolunteerID, </a:t>
            </a:r>
            <a:r>
              <a:rPr lang="en-US" sz="2800" dirty="0" err="1">
                <a:latin typeface="Calibir"/>
              </a:rPr>
              <a:t>TaskID</a:t>
            </a:r>
            <a:r>
              <a:rPr lang="en-US" sz="2800" dirty="0">
                <a:latin typeface="Calibir"/>
              </a:rPr>
              <a:t>, </a:t>
            </a:r>
            <a:r>
              <a:rPr lang="en-US" sz="2800" dirty="0" err="1">
                <a:latin typeface="Calibir"/>
              </a:rPr>
              <a:t>StartTime</a:t>
            </a:r>
            <a:r>
              <a:rPr lang="en-US" sz="2800" dirty="0">
                <a:latin typeface="Calibir"/>
              </a:rPr>
              <a:t>, </a:t>
            </a:r>
            <a:r>
              <a:rPr lang="en-US" sz="2800" dirty="0" err="1">
                <a:latin typeface="Calibir"/>
              </a:rPr>
              <a:t>EndTime</a:t>
            </a:r>
            <a:r>
              <a:rPr lang="en-US" sz="2800" dirty="0">
                <a:latin typeface="Calibir"/>
              </a:rPr>
              <a:t>).</a:t>
            </a:r>
            <a:endParaRPr lang="en-AU" sz="2800" dirty="0"/>
          </a:p>
        </p:txBody>
      </p:sp>
    </p:spTree>
    <p:extLst>
      <p:ext uri="{BB962C8B-B14F-4D97-AF65-F5344CB8AC3E}">
        <p14:creationId xmlns:p14="http://schemas.microsoft.com/office/powerpoint/2010/main" val="1765278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2"/>
                </p:tgtEl>
              </p:cMediaNode>
            </p:video>
          </p:childTnLst>
        </p:cTn>
      </p:par>
    </p:tnLst>
    <p:bldLst>
      <p:bldP spid="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05758B90-1F2D-35C4-E725-60AE6AE9D42C}"/>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3A843175-D08A-D5B3-FC97-43252254075F}"/>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FF1CC923-648C-D1B4-AF1C-F69DE2D6D04E}"/>
              </a:ext>
            </a:extLst>
          </p:cNvPr>
          <p:cNvSpPr>
            <a:spLocks noGrp="1"/>
          </p:cNvSpPr>
          <p:nvPr>
            <p:ph type="sldNum" sz="quarter" idx="4"/>
          </p:nvPr>
        </p:nvSpPr>
        <p:spPr/>
        <p:txBody>
          <a:bodyPr/>
          <a:lstStyle/>
          <a:p>
            <a:fld id="{16A89BA3-132D-40E1-AAB4-CDCD0A14C216}" type="slidenum">
              <a:rPr lang="en-AU" smtClean="0"/>
              <a:pPr/>
              <a:t>39</a:t>
            </a:fld>
            <a:r>
              <a:rPr lang="en-AU"/>
              <a:t>  |</a:t>
            </a:r>
            <a:endParaRPr lang="en-AU" dirty="0"/>
          </a:p>
        </p:txBody>
      </p:sp>
      <p:sp>
        <p:nvSpPr>
          <p:cNvPr id="9" name="Text Placeholder 3">
            <a:extLst>
              <a:ext uri="{FF2B5EF4-FFF2-40B4-BE49-F238E27FC236}">
                <a16:creationId xmlns:a16="http://schemas.microsoft.com/office/drawing/2014/main" id="{F0F7CBE7-CD1E-9D93-EC31-11200284B6E2}"/>
              </a:ext>
            </a:extLst>
          </p:cNvPr>
          <p:cNvSpPr>
            <a:spLocks noGrp="1"/>
          </p:cNvSpPr>
          <p:nvPr>
            <p:ph type="body" sz="quarter" idx="16"/>
          </p:nvPr>
        </p:nvSpPr>
        <p:spPr>
          <a:xfrm>
            <a:off x="0" y="-1"/>
            <a:ext cx="7849590" cy="964630"/>
          </a:xfrm>
        </p:spPr>
        <p:txBody>
          <a:bodyPr>
            <a:noAutofit/>
          </a:bodyPr>
          <a:lstStyle/>
          <a:p>
            <a:r>
              <a:rPr lang="en-US" sz="3200" dirty="0"/>
              <a:t>Step-by-Step Guidance for Tutorial Week 3</a:t>
            </a:r>
            <a:endParaRPr lang="en-AU" sz="3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0076EFE4-9363-CC2F-EA4E-CAE1005BC21B}"/>
              </a:ext>
            </a:extLst>
          </p:cNvPr>
          <p:cNvSpPr txBox="1"/>
          <p:nvPr/>
        </p:nvSpPr>
        <p:spPr>
          <a:xfrm>
            <a:off x="0" y="1215483"/>
            <a:ext cx="8987882" cy="5196166"/>
          </a:xfrm>
          <a:prstGeom prst="rect">
            <a:avLst/>
          </a:prstGeom>
          <a:noFill/>
        </p:spPr>
        <p:txBody>
          <a:bodyPr wrap="square">
            <a:spAutoFit/>
          </a:bodyPr>
          <a:lstStyle/>
          <a:p>
            <a:pPr>
              <a:lnSpc>
                <a:spcPct val="150000"/>
              </a:lnSpc>
            </a:pPr>
            <a:r>
              <a:rPr lang="en-US" sz="2800" b="1" dirty="0">
                <a:latin typeface="Calibir"/>
              </a:rPr>
              <a:t>Problem 2 (United Helpers – Disaster Relief)</a:t>
            </a:r>
          </a:p>
          <a:p>
            <a:pPr marL="457200" indent="-457200">
              <a:lnSpc>
                <a:spcPct val="150000"/>
              </a:lnSpc>
              <a:buFont typeface="Arial" panose="020B0604020202020204" pitchFamily="34" charset="0"/>
              <a:buChar char="•"/>
            </a:pPr>
            <a:r>
              <a:rPr lang="en-US" sz="2800" dirty="0">
                <a:latin typeface="Calibir"/>
              </a:rPr>
              <a:t>Entities: Volunteer, Task, Assignment, </a:t>
            </a:r>
            <a:r>
              <a:rPr lang="en-US" sz="2800" dirty="0" err="1">
                <a:latin typeface="Calibir"/>
              </a:rPr>
              <a:t>PackingList</a:t>
            </a:r>
            <a:r>
              <a:rPr lang="en-US" sz="2800" dirty="0">
                <a:latin typeface="Calibir"/>
              </a:rPr>
              <a:t>, Package, Item.</a:t>
            </a:r>
          </a:p>
          <a:p>
            <a:pPr marL="457200" indent="-457200">
              <a:lnSpc>
                <a:spcPct val="150000"/>
              </a:lnSpc>
              <a:buFont typeface="Arial" panose="020B0604020202020204" pitchFamily="34" charset="0"/>
              <a:buChar char="•"/>
            </a:pPr>
            <a:r>
              <a:rPr lang="en-US" sz="2800" dirty="0">
                <a:latin typeface="Calibir"/>
              </a:rPr>
              <a:t>Key Relationships:</a:t>
            </a:r>
          </a:p>
          <a:p>
            <a:pPr marL="914400" lvl="1" indent="-457200">
              <a:lnSpc>
                <a:spcPct val="150000"/>
              </a:lnSpc>
              <a:buFont typeface="Arial" panose="020B0604020202020204" pitchFamily="34" charset="0"/>
              <a:buChar char="•"/>
            </a:pPr>
            <a:r>
              <a:rPr lang="en-US" sz="2800" dirty="0">
                <a:latin typeface="Calibir"/>
              </a:rPr>
              <a:t>Volunteer (M) ↔ (M) Task via Assignment (with Start/</a:t>
            </a:r>
            <a:r>
              <a:rPr lang="en-US" sz="2800" dirty="0" err="1">
                <a:latin typeface="Calibir"/>
              </a:rPr>
              <a:t>EndTime</a:t>
            </a:r>
            <a:r>
              <a:rPr lang="en-US" sz="2800" dirty="0">
                <a:latin typeface="Calibir"/>
              </a:rPr>
              <a:t>).</a:t>
            </a:r>
          </a:p>
          <a:p>
            <a:pPr marL="914400" lvl="1" indent="-457200">
              <a:lnSpc>
                <a:spcPct val="150000"/>
              </a:lnSpc>
              <a:buFont typeface="Arial" panose="020B0604020202020204" pitchFamily="34" charset="0"/>
              <a:buChar char="•"/>
            </a:pPr>
            <a:r>
              <a:rPr lang="en-US" sz="2800" dirty="0" err="1">
                <a:latin typeface="Calibir"/>
              </a:rPr>
              <a:t>PackingList</a:t>
            </a:r>
            <a:r>
              <a:rPr lang="en-US" sz="2800" dirty="0">
                <a:latin typeface="Calibir"/>
              </a:rPr>
              <a:t> (1) ↔ (M) Task.</a:t>
            </a:r>
          </a:p>
          <a:p>
            <a:pPr marL="914400" lvl="1" indent="-457200">
              <a:lnSpc>
                <a:spcPct val="150000"/>
              </a:lnSpc>
              <a:buFont typeface="Arial" panose="020B0604020202020204" pitchFamily="34" charset="0"/>
              <a:buChar char="•"/>
            </a:pPr>
            <a:r>
              <a:rPr lang="en-US" sz="2800" dirty="0">
                <a:latin typeface="Calibir"/>
              </a:rPr>
              <a:t>Task (1) ↔ (M) Package.</a:t>
            </a:r>
          </a:p>
        </p:txBody>
      </p:sp>
      <p:pic>
        <p:nvPicPr>
          <p:cNvPr id="2" name="Timer">
            <a:hlinkClick r:id="" action="ppaction://media"/>
            <a:extLst>
              <a:ext uri="{FF2B5EF4-FFF2-40B4-BE49-F238E27FC236}">
                <a16:creationId xmlns:a16="http://schemas.microsoft.com/office/drawing/2014/main" id="{D4783F57-EAFA-CFA6-35F4-59AAFDE60866}"/>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0920" t="44840" r="40900" b="40264"/>
          <a:stretch>
            <a:fillRect/>
          </a:stretch>
        </p:blipFill>
        <p:spPr>
          <a:xfrm>
            <a:off x="3924795" y="4419163"/>
            <a:ext cx="1662444" cy="766154"/>
          </a:xfrm>
          <a:prstGeom prst="rect">
            <a:avLst/>
          </a:prstGeom>
          <a:ln w="38100">
            <a:solidFill>
              <a:schemeClr val="accent1"/>
            </a:solidFill>
          </a:ln>
        </p:spPr>
      </p:pic>
    </p:spTree>
    <p:extLst>
      <p:ext uri="{BB962C8B-B14F-4D97-AF65-F5344CB8AC3E}">
        <p14:creationId xmlns:p14="http://schemas.microsoft.com/office/powerpoint/2010/main" val="3910069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fade">
                                      <p:cBhvr>
                                        <p:cTn id="10" dur="500"/>
                                        <p:tgtEl>
                                          <p:spTgt spid="6">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animEffect transition="in" filter="fade">
                                      <p:cBhvr>
                                        <p:cTn id="13" dur="500"/>
                                        <p:tgtEl>
                                          <p:spTgt spid="6">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6">
                                            <p:txEl>
                                              <p:pRg st="4" end="4"/>
                                            </p:txEl>
                                          </p:spTgt>
                                        </p:tgtEl>
                                        <p:attrNameLst>
                                          <p:attrName>style.visibility</p:attrName>
                                        </p:attrNameLst>
                                      </p:cBhvr>
                                      <p:to>
                                        <p:strVal val="visible"/>
                                      </p:to>
                                    </p:set>
                                    <p:animEffect transition="in" filter="fade">
                                      <p:cBhvr>
                                        <p:cTn id="16" dur="500"/>
                                        <p:tgtEl>
                                          <p:spTgt spid="6">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animEffect transition="in" filter="fade">
                                      <p:cBhvr>
                                        <p:cTn id="19"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0"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86410508-C30F-01AC-FC71-C3D6D658B456}"/>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A953A820-BB00-AE44-7AEC-39B26F693DFB}"/>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72EC678F-18E5-4199-DFD4-A0A3475294F1}"/>
              </a:ext>
            </a:extLst>
          </p:cNvPr>
          <p:cNvSpPr>
            <a:spLocks noGrp="1"/>
          </p:cNvSpPr>
          <p:nvPr>
            <p:ph type="sldNum" sz="quarter" idx="4"/>
          </p:nvPr>
        </p:nvSpPr>
        <p:spPr/>
        <p:txBody>
          <a:bodyPr/>
          <a:lstStyle/>
          <a:p>
            <a:fld id="{16A89BA3-132D-40E1-AAB4-CDCD0A14C216}" type="slidenum">
              <a:rPr lang="en-AU" smtClean="0"/>
              <a:pPr/>
              <a:t>4</a:t>
            </a:fld>
            <a:r>
              <a:rPr lang="en-AU"/>
              <a:t>  |</a:t>
            </a:r>
            <a:endParaRPr lang="en-AU" dirty="0"/>
          </a:p>
        </p:txBody>
      </p:sp>
      <p:sp>
        <p:nvSpPr>
          <p:cNvPr id="9" name="Text Placeholder 3">
            <a:extLst>
              <a:ext uri="{FF2B5EF4-FFF2-40B4-BE49-F238E27FC236}">
                <a16:creationId xmlns:a16="http://schemas.microsoft.com/office/drawing/2014/main" id="{AF486D9C-A7A1-EA1D-CA14-6F42018CF42E}"/>
              </a:ext>
            </a:extLst>
          </p:cNvPr>
          <p:cNvSpPr>
            <a:spLocks noGrp="1"/>
          </p:cNvSpPr>
          <p:nvPr>
            <p:ph type="body" sz="quarter" idx="16"/>
          </p:nvPr>
        </p:nvSpPr>
        <p:spPr>
          <a:xfrm>
            <a:off x="0" y="-1"/>
            <a:ext cx="7849590" cy="536029"/>
          </a:xfrm>
        </p:spPr>
        <p:txBody>
          <a:bodyPr>
            <a:noAutofit/>
          </a:bodyPr>
          <a:lstStyle/>
          <a:p>
            <a:r>
              <a:rPr lang="en-US" sz="3200" dirty="0"/>
              <a:t>Advanced ER Modelling – Introduction</a:t>
            </a:r>
            <a:endParaRPr lang="en-AU" sz="3000"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4E55109F-9CDA-8BB2-D0BE-217FBD9B7AF0}"/>
              </a:ext>
            </a:extLst>
          </p:cNvPr>
          <p:cNvSpPr txBox="1"/>
          <p:nvPr/>
        </p:nvSpPr>
        <p:spPr>
          <a:xfrm>
            <a:off x="23751" y="925166"/>
            <a:ext cx="9120249" cy="5196166"/>
          </a:xfrm>
          <a:prstGeom prst="rect">
            <a:avLst/>
          </a:prstGeom>
          <a:noFill/>
        </p:spPr>
        <p:txBody>
          <a:bodyPr wrap="square">
            <a:spAutoFit/>
          </a:bodyPr>
          <a:lstStyle/>
          <a:p>
            <a:pPr>
              <a:lnSpc>
                <a:spcPct val="150000"/>
              </a:lnSpc>
            </a:pPr>
            <a:r>
              <a:rPr lang="en-US" sz="2800" b="1" dirty="0">
                <a:latin typeface="Calibir"/>
              </a:rPr>
              <a:t>This Week:</a:t>
            </a:r>
          </a:p>
          <a:p>
            <a:pPr marL="457200" indent="-457200">
              <a:lnSpc>
                <a:spcPct val="150000"/>
              </a:lnSpc>
              <a:buFont typeface="Arial" panose="020B0604020202020204" pitchFamily="34" charset="0"/>
              <a:buChar char="•"/>
            </a:pPr>
            <a:r>
              <a:rPr lang="en-US" sz="2800" dirty="0">
                <a:latin typeface="Calibir"/>
              </a:rPr>
              <a:t>We’ll level up our ERD skills → moving from simple drawings to real-world database designs.</a:t>
            </a:r>
          </a:p>
          <a:p>
            <a:pPr marL="457200" indent="-457200">
              <a:lnSpc>
                <a:spcPct val="150000"/>
              </a:lnSpc>
              <a:buFont typeface="Arial" panose="020B0604020202020204" pitchFamily="34" charset="0"/>
              <a:buChar char="•"/>
            </a:pPr>
            <a:r>
              <a:rPr lang="en-US" sz="2800" dirty="0">
                <a:latin typeface="Calibir"/>
              </a:rPr>
              <a:t>Explore advanced ER concepts:</a:t>
            </a:r>
          </a:p>
          <a:p>
            <a:pPr marL="914400" lvl="1" indent="-457200">
              <a:lnSpc>
                <a:spcPct val="150000"/>
              </a:lnSpc>
              <a:buFont typeface="Arial" panose="020B0604020202020204" pitchFamily="34" charset="0"/>
              <a:buChar char="•"/>
            </a:pPr>
            <a:r>
              <a:rPr lang="en-US" sz="2800" dirty="0">
                <a:latin typeface="Calibir"/>
              </a:rPr>
              <a:t>Generalization &amp; Specialization (like “family tree” for entities).</a:t>
            </a:r>
          </a:p>
          <a:p>
            <a:pPr marL="914400" lvl="1" indent="-457200">
              <a:lnSpc>
                <a:spcPct val="150000"/>
              </a:lnSpc>
              <a:buFont typeface="Arial" panose="020B0604020202020204" pitchFamily="34" charset="0"/>
              <a:buChar char="•"/>
            </a:pPr>
            <a:r>
              <a:rPr lang="en-US" sz="2800" dirty="0">
                <a:latin typeface="Calibir"/>
              </a:rPr>
              <a:t>Weak Entities (entities that “depend” on others).</a:t>
            </a:r>
          </a:p>
          <a:p>
            <a:pPr marL="914400" lvl="1" indent="-457200">
              <a:lnSpc>
                <a:spcPct val="150000"/>
              </a:lnSpc>
              <a:buFont typeface="Arial" panose="020B0604020202020204" pitchFamily="34" charset="0"/>
              <a:buChar char="•"/>
            </a:pPr>
            <a:r>
              <a:rPr lang="en-US" sz="2800" dirty="0">
                <a:latin typeface="Calibir"/>
              </a:rPr>
              <a:t>Advanced relationships (multi-way, recursive, etc.).</a:t>
            </a:r>
          </a:p>
        </p:txBody>
      </p:sp>
    </p:spTree>
    <p:extLst>
      <p:ext uri="{BB962C8B-B14F-4D97-AF65-F5344CB8AC3E}">
        <p14:creationId xmlns:p14="http://schemas.microsoft.com/office/powerpoint/2010/main" val="29713305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BD66945E-1060-9189-64AC-6A9BB83E5258}"/>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BCD5E1E7-3E88-D691-D8B8-24A182B1FEEE}"/>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60CF9B67-CABB-5E8B-021F-EF336810AD9F}"/>
              </a:ext>
            </a:extLst>
          </p:cNvPr>
          <p:cNvSpPr>
            <a:spLocks noGrp="1"/>
          </p:cNvSpPr>
          <p:nvPr>
            <p:ph type="sldNum" sz="quarter" idx="4"/>
          </p:nvPr>
        </p:nvSpPr>
        <p:spPr/>
        <p:txBody>
          <a:bodyPr/>
          <a:lstStyle/>
          <a:p>
            <a:fld id="{16A89BA3-132D-40E1-AAB4-CDCD0A14C216}" type="slidenum">
              <a:rPr lang="en-AU" smtClean="0"/>
              <a:pPr/>
              <a:t>40</a:t>
            </a:fld>
            <a:r>
              <a:rPr lang="en-AU"/>
              <a:t>  |</a:t>
            </a:r>
            <a:endParaRPr lang="en-AU" dirty="0"/>
          </a:p>
        </p:txBody>
      </p:sp>
      <p:sp>
        <p:nvSpPr>
          <p:cNvPr id="9" name="Text Placeholder 3">
            <a:extLst>
              <a:ext uri="{FF2B5EF4-FFF2-40B4-BE49-F238E27FC236}">
                <a16:creationId xmlns:a16="http://schemas.microsoft.com/office/drawing/2014/main" id="{F2D46EB0-E80A-541C-BBD8-7D7783CE6A48}"/>
              </a:ext>
            </a:extLst>
          </p:cNvPr>
          <p:cNvSpPr>
            <a:spLocks noGrp="1"/>
          </p:cNvSpPr>
          <p:nvPr>
            <p:ph type="body" sz="quarter" idx="16"/>
          </p:nvPr>
        </p:nvSpPr>
        <p:spPr>
          <a:xfrm>
            <a:off x="0" y="-1"/>
            <a:ext cx="7849590" cy="964630"/>
          </a:xfrm>
        </p:spPr>
        <p:txBody>
          <a:bodyPr>
            <a:noAutofit/>
          </a:bodyPr>
          <a:lstStyle/>
          <a:p>
            <a:r>
              <a:rPr lang="en-US" sz="3200" dirty="0"/>
              <a:t>Step-by-Step Guidance for Tutorial Week 3</a:t>
            </a:r>
            <a:endParaRPr lang="en-AU" sz="3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CFACECF9-AD0A-D408-8627-054244336283}"/>
              </a:ext>
            </a:extLst>
          </p:cNvPr>
          <p:cNvSpPr txBox="1"/>
          <p:nvPr/>
        </p:nvSpPr>
        <p:spPr>
          <a:xfrm>
            <a:off x="0" y="1215483"/>
            <a:ext cx="8987882" cy="1964512"/>
          </a:xfrm>
          <a:prstGeom prst="rect">
            <a:avLst/>
          </a:prstGeom>
          <a:noFill/>
        </p:spPr>
        <p:txBody>
          <a:bodyPr wrap="square">
            <a:spAutoFit/>
          </a:bodyPr>
          <a:lstStyle/>
          <a:p>
            <a:pPr marL="914400" lvl="1" indent="-457200">
              <a:lnSpc>
                <a:spcPct val="150000"/>
              </a:lnSpc>
              <a:buFont typeface="Arial" panose="020B0604020202020204" pitchFamily="34" charset="0"/>
              <a:buChar char="•"/>
            </a:pPr>
            <a:r>
              <a:rPr lang="en-US" sz="2800" dirty="0">
                <a:latin typeface="Calibir"/>
              </a:rPr>
              <a:t>Package (M) ↔ (M) Item (with quantity).</a:t>
            </a:r>
          </a:p>
          <a:p>
            <a:pPr marL="457200" indent="-457200">
              <a:lnSpc>
                <a:spcPct val="150000"/>
              </a:lnSpc>
              <a:buFont typeface="Arial" panose="020B0604020202020204" pitchFamily="34" charset="0"/>
              <a:buChar char="•"/>
            </a:pPr>
            <a:r>
              <a:rPr lang="en-US" sz="2800" b="1" dirty="0">
                <a:latin typeface="Calibir"/>
              </a:rPr>
              <a:t>Guideline:</a:t>
            </a:r>
            <a:r>
              <a:rPr lang="en-US" sz="2800" dirty="0">
                <a:latin typeface="Calibir"/>
              </a:rPr>
              <a:t> Watch out for M:N → always break with associative entity.</a:t>
            </a:r>
          </a:p>
        </p:txBody>
      </p:sp>
    </p:spTree>
    <p:extLst>
      <p:ext uri="{BB962C8B-B14F-4D97-AF65-F5344CB8AC3E}">
        <p14:creationId xmlns:p14="http://schemas.microsoft.com/office/powerpoint/2010/main" val="31347568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328036B1-A1A9-21CF-C0B7-1D0721F01C44}"/>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118E0B51-D5C7-6AEA-EB48-F58F12BEA88D}"/>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2C96979C-AC04-BF79-28F6-790FDF2F87C9}"/>
              </a:ext>
            </a:extLst>
          </p:cNvPr>
          <p:cNvSpPr>
            <a:spLocks noGrp="1"/>
          </p:cNvSpPr>
          <p:nvPr>
            <p:ph type="sldNum" sz="quarter" idx="4"/>
          </p:nvPr>
        </p:nvSpPr>
        <p:spPr/>
        <p:txBody>
          <a:bodyPr/>
          <a:lstStyle/>
          <a:p>
            <a:fld id="{16A89BA3-132D-40E1-AAB4-CDCD0A14C216}" type="slidenum">
              <a:rPr lang="en-AU" smtClean="0"/>
              <a:pPr/>
              <a:t>41</a:t>
            </a:fld>
            <a:r>
              <a:rPr lang="en-AU"/>
              <a:t>  |</a:t>
            </a:r>
            <a:endParaRPr lang="en-AU" dirty="0"/>
          </a:p>
        </p:txBody>
      </p:sp>
      <p:sp>
        <p:nvSpPr>
          <p:cNvPr id="9" name="Text Placeholder 3">
            <a:extLst>
              <a:ext uri="{FF2B5EF4-FFF2-40B4-BE49-F238E27FC236}">
                <a16:creationId xmlns:a16="http://schemas.microsoft.com/office/drawing/2014/main" id="{54A48DDB-CC35-690F-E36C-4456C28DB54D}"/>
              </a:ext>
            </a:extLst>
          </p:cNvPr>
          <p:cNvSpPr>
            <a:spLocks noGrp="1"/>
          </p:cNvSpPr>
          <p:nvPr>
            <p:ph type="body" sz="quarter" idx="16"/>
          </p:nvPr>
        </p:nvSpPr>
        <p:spPr>
          <a:xfrm>
            <a:off x="0" y="-1"/>
            <a:ext cx="7849590" cy="964630"/>
          </a:xfrm>
        </p:spPr>
        <p:txBody>
          <a:bodyPr>
            <a:noAutofit/>
          </a:bodyPr>
          <a:lstStyle/>
          <a:p>
            <a:r>
              <a:rPr lang="en-US" sz="3200" dirty="0"/>
              <a:t>Step-by-Step Guidance for Tutorial Week 3</a:t>
            </a:r>
            <a:endParaRPr lang="en-AU" sz="3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2729FEEE-B4FA-FDE5-DF12-9373A00D1615}"/>
              </a:ext>
            </a:extLst>
          </p:cNvPr>
          <p:cNvSpPr txBox="1"/>
          <p:nvPr/>
        </p:nvSpPr>
        <p:spPr>
          <a:xfrm>
            <a:off x="0" y="1215483"/>
            <a:ext cx="8987882" cy="1318181"/>
          </a:xfrm>
          <a:prstGeom prst="rect">
            <a:avLst/>
          </a:prstGeom>
          <a:noFill/>
        </p:spPr>
        <p:txBody>
          <a:bodyPr wrap="square">
            <a:spAutoFit/>
          </a:bodyPr>
          <a:lstStyle/>
          <a:p>
            <a:pPr>
              <a:lnSpc>
                <a:spcPct val="150000"/>
              </a:lnSpc>
            </a:pPr>
            <a:r>
              <a:rPr lang="en-US" sz="2800" b="1" dirty="0">
                <a:latin typeface="Calibir"/>
              </a:rPr>
              <a:t>Clinic </a:t>
            </a:r>
            <a:r>
              <a:rPr lang="en-US" sz="2800" dirty="0">
                <a:latin typeface="Calibir"/>
              </a:rPr>
              <a:t>Q: A Patient books an Appointment with a Doctor. Can an Appointment exist without a Patient? Without a Doctor?</a:t>
            </a:r>
          </a:p>
        </p:txBody>
      </p:sp>
      <p:pic>
        <p:nvPicPr>
          <p:cNvPr id="2" name="Timer">
            <a:hlinkClick r:id="" action="ppaction://media"/>
            <a:extLst>
              <a:ext uri="{FF2B5EF4-FFF2-40B4-BE49-F238E27FC236}">
                <a16:creationId xmlns:a16="http://schemas.microsoft.com/office/drawing/2014/main" id="{54259280-9525-BF29-1ED7-A71003F38B9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0920" t="44840" r="40900" b="40264"/>
          <a:stretch>
            <a:fillRect/>
          </a:stretch>
        </p:blipFill>
        <p:spPr>
          <a:xfrm>
            <a:off x="3924795" y="3047412"/>
            <a:ext cx="1662444" cy="766154"/>
          </a:xfrm>
          <a:prstGeom prst="rect">
            <a:avLst/>
          </a:prstGeom>
          <a:ln w="38100">
            <a:solidFill>
              <a:schemeClr val="accent1"/>
            </a:solidFill>
          </a:ln>
        </p:spPr>
      </p:pic>
      <p:sp>
        <p:nvSpPr>
          <p:cNvPr id="7" name="TextBox 6">
            <a:extLst>
              <a:ext uri="{FF2B5EF4-FFF2-40B4-BE49-F238E27FC236}">
                <a16:creationId xmlns:a16="http://schemas.microsoft.com/office/drawing/2014/main" id="{DA3594CF-59ED-DB5B-88A0-D8059EA7ED18}"/>
              </a:ext>
            </a:extLst>
          </p:cNvPr>
          <p:cNvSpPr txBox="1"/>
          <p:nvPr/>
        </p:nvSpPr>
        <p:spPr>
          <a:xfrm>
            <a:off x="0" y="4053688"/>
            <a:ext cx="8987882" cy="1318181"/>
          </a:xfrm>
          <a:prstGeom prst="rect">
            <a:avLst/>
          </a:prstGeom>
          <a:noFill/>
        </p:spPr>
        <p:txBody>
          <a:bodyPr wrap="square">
            <a:spAutoFit/>
          </a:bodyPr>
          <a:lstStyle/>
          <a:p>
            <a:pPr>
              <a:lnSpc>
                <a:spcPct val="150000"/>
              </a:lnSpc>
            </a:pPr>
            <a:r>
              <a:rPr lang="en-US" sz="2800" dirty="0">
                <a:latin typeface="Calibir"/>
              </a:rPr>
              <a:t>No </a:t>
            </a:r>
            <a:r>
              <a:rPr lang="en-US" sz="2800" dirty="0">
                <a:highlight>
                  <a:srgbClr val="FF0000"/>
                </a:highlight>
                <a:latin typeface="Calibir"/>
              </a:rPr>
              <a:t>X</a:t>
            </a:r>
            <a:r>
              <a:rPr lang="en-US" sz="2800" dirty="0">
                <a:latin typeface="Calibir"/>
              </a:rPr>
              <a:t>. Each Appointment must link to exactly one Patient and one Doctor.</a:t>
            </a:r>
            <a:endParaRPr lang="en-AU" sz="2800" dirty="0">
              <a:latin typeface="Calibir"/>
            </a:endParaRPr>
          </a:p>
        </p:txBody>
      </p:sp>
    </p:spTree>
    <p:extLst>
      <p:ext uri="{BB962C8B-B14F-4D97-AF65-F5344CB8AC3E}">
        <p14:creationId xmlns:p14="http://schemas.microsoft.com/office/powerpoint/2010/main" val="3935841646"/>
      </p:ext>
    </p:extLst>
  </p:cSld>
  <p:clrMapOvr>
    <a:masterClrMapping/>
  </p:clrMapOvr>
  <p:timing>
    <p:tnLst>
      <p:par>
        <p:cTn id="1" dur="indefinite" restart="never" nodeType="tmRoot">
          <p:childTnLst>
            <p:video>
              <p:cMediaNode vol="80000">
                <p:cTn id="2" fill="hold" display="0">
                  <p:stCondLst>
                    <p:cond delay="indefinite"/>
                  </p:stCondLst>
                </p:cTn>
                <p:tgtEl>
                  <p:spTgt spid="2"/>
                </p:tgtEl>
              </p:cMediaNode>
            </p:vide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328036B1-A1A9-21CF-C0B7-1D0721F01C44}"/>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118E0B51-D5C7-6AEA-EB48-F58F12BEA88D}"/>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2C96979C-AC04-BF79-28F6-790FDF2F87C9}"/>
              </a:ext>
            </a:extLst>
          </p:cNvPr>
          <p:cNvSpPr>
            <a:spLocks noGrp="1"/>
          </p:cNvSpPr>
          <p:nvPr>
            <p:ph type="sldNum" sz="quarter" idx="4"/>
          </p:nvPr>
        </p:nvSpPr>
        <p:spPr/>
        <p:txBody>
          <a:bodyPr/>
          <a:lstStyle/>
          <a:p>
            <a:fld id="{16A89BA3-132D-40E1-AAB4-CDCD0A14C216}" type="slidenum">
              <a:rPr lang="en-AU" smtClean="0"/>
              <a:pPr/>
              <a:t>42</a:t>
            </a:fld>
            <a:r>
              <a:rPr lang="en-AU"/>
              <a:t>  |</a:t>
            </a:r>
            <a:endParaRPr lang="en-AU" dirty="0"/>
          </a:p>
        </p:txBody>
      </p:sp>
      <p:sp>
        <p:nvSpPr>
          <p:cNvPr id="9" name="Text Placeholder 3">
            <a:extLst>
              <a:ext uri="{FF2B5EF4-FFF2-40B4-BE49-F238E27FC236}">
                <a16:creationId xmlns:a16="http://schemas.microsoft.com/office/drawing/2014/main" id="{54A48DDB-CC35-690F-E36C-4456C28DB54D}"/>
              </a:ext>
            </a:extLst>
          </p:cNvPr>
          <p:cNvSpPr>
            <a:spLocks noGrp="1"/>
          </p:cNvSpPr>
          <p:nvPr>
            <p:ph type="body" sz="quarter" idx="16"/>
          </p:nvPr>
        </p:nvSpPr>
        <p:spPr>
          <a:xfrm>
            <a:off x="0" y="-1"/>
            <a:ext cx="7849590" cy="964630"/>
          </a:xfrm>
        </p:spPr>
        <p:txBody>
          <a:bodyPr>
            <a:noAutofit/>
          </a:bodyPr>
          <a:lstStyle/>
          <a:p>
            <a:r>
              <a:rPr lang="en-US" sz="3200" dirty="0"/>
              <a:t>Step-by-Step Guidance for Tutorial Week 3</a:t>
            </a:r>
            <a:endParaRPr lang="en-AU" sz="3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2729FEEE-B4FA-FDE5-DF12-9373A00D1615}"/>
              </a:ext>
            </a:extLst>
          </p:cNvPr>
          <p:cNvSpPr txBox="1"/>
          <p:nvPr/>
        </p:nvSpPr>
        <p:spPr>
          <a:xfrm>
            <a:off x="0" y="1215483"/>
            <a:ext cx="8987882" cy="5196166"/>
          </a:xfrm>
          <a:prstGeom prst="rect">
            <a:avLst/>
          </a:prstGeom>
          <a:noFill/>
        </p:spPr>
        <p:txBody>
          <a:bodyPr wrap="square">
            <a:spAutoFit/>
          </a:bodyPr>
          <a:lstStyle/>
          <a:p>
            <a:pPr>
              <a:lnSpc>
                <a:spcPct val="150000"/>
              </a:lnSpc>
            </a:pPr>
            <a:r>
              <a:rPr lang="en-US" sz="2800" b="1" dirty="0">
                <a:latin typeface="Calibir"/>
              </a:rPr>
              <a:t>Problem 3 (Medical Clinic)</a:t>
            </a:r>
          </a:p>
          <a:p>
            <a:pPr marL="457200" indent="-457200">
              <a:lnSpc>
                <a:spcPct val="150000"/>
              </a:lnSpc>
              <a:buFont typeface="Arial" panose="020B0604020202020204" pitchFamily="34" charset="0"/>
              <a:buChar char="•"/>
            </a:pPr>
            <a:r>
              <a:rPr lang="en-US" sz="2800" dirty="0">
                <a:latin typeface="Calibir"/>
              </a:rPr>
              <a:t>Entities: Patient, Doctor, Appointment, Visit, Bill, Payment, Insurance.</a:t>
            </a:r>
          </a:p>
          <a:p>
            <a:pPr marL="457200" indent="-457200">
              <a:lnSpc>
                <a:spcPct val="150000"/>
              </a:lnSpc>
              <a:buFont typeface="Arial" panose="020B0604020202020204" pitchFamily="34" charset="0"/>
              <a:buChar char="•"/>
            </a:pPr>
            <a:r>
              <a:rPr lang="en-US" sz="2800" dirty="0">
                <a:latin typeface="Calibir"/>
              </a:rPr>
              <a:t>Relationships:</a:t>
            </a:r>
          </a:p>
          <a:p>
            <a:pPr marL="914400" lvl="1" indent="-457200">
              <a:lnSpc>
                <a:spcPct val="150000"/>
              </a:lnSpc>
              <a:buFont typeface="Arial" panose="020B0604020202020204" pitchFamily="34" charset="0"/>
              <a:buChar char="•"/>
            </a:pPr>
            <a:r>
              <a:rPr lang="en-US" sz="2800" dirty="0">
                <a:latin typeface="Calibir"/>
              </a:rPr>
              <a:t>Patient (M) ↔ (M) Doctor via Appointment.</a:t>
            </a:r>
          </a:p>
          <a:p>
            <a:pPr marL="914400" lvl="1" indent="-457200">
              <a:lnSpc>
                <a:spcPct val="150000"/>
              </a:lnSpc>
              <a:buFont typeface="Arial" panose="020B0604020202020204" pitchFamily="34" charset="0"/>
              <a:buChar char="•"/>
            </a:pPr>
            <a:r>
              <a:rPr lang="en-US" sz="2800" dirty="0">
                <a:latin typeface="Calibir"/>
              </a:rPr>
              <a:t>Appointment (1) → (1) Visit (diagnosis, treatment).</a:t>
            </a:r>
          </a:p>
          <a:p>
            <a:pPr marL="914400" lvl="1" indent="-457200">
              <a:lnSpc>
                <a:spcPct val="150000"/>
              </a:lnSpc>
              <a:buFont typeface="Arial" panose="020B0604020202020204" pitchFamily="34" charset="0"/>
              <a:buChar char="•"/>
            </a:pPr>
            <a:r>
              <a:rPr lang="en-US" sz="2800" dirty="0">
                <a:latin typeface="Calibir"/>
              </a:rPr>
              <a:t>Visit (1) → (1) Bill.</a:t>
            </a:r>
          </a:p>
          <a:p>
            <a:pPr marL="914400" lvl="1" indent="-457200">
              <a:lnSpc>
                <a:spcPct val="150000"/>
              </a:lnSpc>
              <a:buFont typeface="Arial" panose="020B0604020202020204" pitchFamily="34" charset="0"/>
              <a:buChar char="•"/>
            </a:pPr>
            <a:r>
              <a:rPr lang="en-US" sz="2800" dirty="0">
                <a:latin typeface="Calibir"/>
              </a:rPr>
              <a:t>Bill (M) ↔ (M) Payment.</a:t>
            </a:r>
          </a:p>
        </p:txBody>
      </p:sp>
      <p:pic>
        <p:nvPicPr>
          <p:cNvPr id="2" name="Timer">
            <a:hlinkClick r:id="" action="ppaction://media"/>
            <a:extLst>
              <a:ext uri="{FF2B5EF4-FFF2-40B4-BE49-F238E27FC236}">
                <a16:creationId xmlns:a16="http://schemas.microsoft.com/office/drawing/2014/main" id="{54259280-9525-BF29-1ED7-A71003F38B9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0920" t="44840" r="40900" b="40264"/>
          <a:stretch>
            <a:fillRect/>
          </a:stretch>
        </p:blipFill>
        <p:spPr>
          <a:xfrm>
            <a:off x="3924795" y="3047412"/>
            <a:ext cx="1662444" cy="766154"/>
          </a:xfrm>
          <a:prstGeom prst="rect">
            <a:avLst/>
          </a:prstGeom>
          <a:ln w="38100">
            <a:solidFill>
              <a:schemeClr val="accent1"/>
            </a:solidFill>
          </a:ln>
        </p:spPr>
      </p:pic>
    </p:spTree>
    <p:extLst>
      <p:ext uri="{BB962C8B-B14F-4D97-AF65-F5344CB8AC3E}">
        <p14:creationId xmlns:p14="http://schemas.microsoft.com/office/powerpoint/2010/main" val="1899287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fade">
                                      <p:cBhvr>
                                        <p:cTn id="10" dur="500"/>
                                        <p:tgtEl>
                                          <p:spTgt spid="6">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animEffect transition="in" filter="fade">
                                      <p:cBhvr>
                                        <p:cTn id="13" dur="500"/>
                                        <p:tgtEl>
                                          <p:spTgt spid="6">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6">
                                            <p:txEl>
                                              <p:pRg st="4" end="4"/>
                                            </p:txEl>
                                          </p:spTgt>
                                        </p:tgtEl>
                                        <p:attrNameLst>
                                          <p:attrName>style.visibility</p:attrName>
                                        </p:attrNameLst>
                                      </p:cBhvr>
                                      <p:to>
                                        <p:strVal val="visible"/>
                                      </p:to>
                                    </p:set>
                                    <p:animEffect transition="in" filter="fade">
                                      <p:cBhvr>
                                        <p:cTn id="16" dur="500"/>
                                        <p:tgtEl>
                                          <p:spTgt spid="6">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animEffect transition="in" filter="fade">
                                      <p:cBhvr>
                                        <p:cTn id="19" dur="500"/>
                                        <p:tgtEl>
                                          <p:spTgt spid="6">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6">
                                            <p:txEl>
                                              <p:pRg st="6" end="6"/>
                                            </p:txEl>
                                          </p:spTgt>
                                        </p:tgtEl>
                                        <p:attrNameLst>
                                          <p:attrName>style.visibility</p:attrName>
                                        </p:attrNameLst>
                                      </p:cBhvr>
                                      <p:to>
                                        <p:strVal val="visible"/>
                                      </p:to>
                                    </p:set>
                                    <p:animEffect transition="in" filter="fade">
                                      <p:cBhvr>
                                        <p:cTn id="22"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3" fill="hold" display="0">
                  <p:stCondLst>
                    <p:cond delay="indefinite"/>
                  </p:stCondLst>
                </p:cTn>
                <p:tgtEl>
                  <p:spTgt spid="2"/>
                </p:tgtEl>
              </p:cMediaNode>
            </p:vide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B5EC2089-035D-D744-E3E4-01DE0BD1AEF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EBC35211-2229-C92E-8BC9-B464AFF0E64D}"/>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2DE379CE-1E23-A41F-1D2B-EA36CF82E670}"/>
              </a:ext>
            </a:extLst>
          </p:cNvPr>
          <p:cNvSpPr>
            <a:spLocks noGrp="1"/>
          </p:cNvSpPr>
          <p:nvPr>
            <p:ph type="sldNum" sz="quarter" idx="4"/>
          </p:nvPr>
        </p:nvSpPr>
        <p:spPr/>
        <p:txBody>
          <a:bodyPr/>
          <a:lstStyle/>
          <a:p>
            <a:fld id="{16A89BA3-132D-40E1-AAB4-CDCD0A14C216}" type="slidenum">
              <a:rPr lang="en-AU" smtClean="0"/>
              <a:pPr/>
              <a:t>43</a:t>
            </a:fld>
            <a:r>
              <a:rPr lang="en-AU"/>
              <a:t>  |</a:t>
            </a:r>
            <a:endParaRPr lang="en-AU" dirty="0"/>
          </a:p>
        </p:txBody>
      </p:sp>
      <p:sp>
        <p:nvSpPr>
          <p:cNvPr id="9" name="Text Placeholder 3">
            <a:extLst>
              <a:ext uri="{FF2B5EF4-FFF2-40B4-BE49-F238E27FC236}">
                <a16:creationId xmlns:a16="http://schemas.microsoft.com/office/drawing/2014/main" id="{C5A9BCFB-3C24-F558-2901-91B1843C1EBD}"/>
              </a:ext>
            </a:extLst>
          </p:cNvPr>
          <p:cNvSpPr>
            <a:spLocks noGrp="1"/>
          </p:cNvSpPr>
          <p:nvPr>
            <p:ph type="body" sz="quarter" idx="16"/>
          </p:nvPr>
        </p:nvSpPr>
        <p:spPr>
          <a:xfrm>
            <a:off x="0" y="-1"/>
            <a:ext cx="7849590" cy="964630"/>
          </a:xfrm>
        </p:spPr>
        <p:txBody>
          <a:bodyPr>
            <a:noAutofit/>
          </a:bodyPr>
          <a:lstStyle/>
          <a:p>
            <a:r>
              <a:rPr lang="en-US" sz="3200" dirty="0"/>
              <a:t>Step-by-Step Guidance for Tutorial Week 3</a:t>
            </a:r>
            <a:endParaRPr lang="en-AU" sz="3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F11EDBA6-6448-CAAF-7863-B8329B48A21D}"/>
              </a:ext>
            </a:extLst>
          </p:cNvPr>
          <p:cNvSpPr txBox="1"/>
          <p:nvPr/>
        </p:nvSpPr>
        <p:spPr>
          <a:xfrm>
            <a:off x="0" y="1215483"/>
            <a:ext cx="8987882" cy="1964512"/>
          </a:xfrm>
          <a:prstGeom prst="rect">
            <a:avLst/>
          </a:prstGeom>
          <a:noFill/>
        </p:spPr>
        <p:txBody>
          <a:bodyPr wrap="square">
            <a:spAutoFit/>
          </a:bodyPr>
          <a:lstStyle/>
          <a:p>
            <a:pPr marL="914400" lvl="1" indent="-457200">
              <a:lnSpc>
                <a:spcPct val="150000"/>
              </a:lnSpc>
              <a:buFont typeface="Arial" panose="020B0604020202020204" pitchFamily="34" charset="0"/>
              <a:buChar char="•"/>
            </a:pPr>
            <a:r>
              <a:rPr lang="en-US" sz="2800" dirty="0">
                <a:latin typeface="Calibir"/>
              </a:rPr>
              <a:t>Bill (1) → (0..1) Insurance Claim.</a:t>
            </a:r>
          </a:p>
          <a:p>
            <a:pPr marL="457200" indent="-457200">
              <a:lnSpc>
                <a:spcPct val="150000"/>
              </a:lnSpc>
              <a:buFont typeface="Arial" panose="020B0604020202020204" pitchFamily="34" charset="0"/>
              <a:buChar char="•"/>
            </a:pPr>
            <a:r>
              <a:rPr lang="en-US" sz="2800" b="1" dirty="0">
                <a:latin typeface="Calibir"/>
              </a:rPr>
              <a:t>Guideline:</a:t>
            </a:r>
            <a:r>
              <a:rPr lang="en-US" sz="2800" dirty="0">
                <a:latin typeface="Calibir"/>
              </a:rPr>
              <a:t> Use real-world sense-check: Can this exist without that?</a:t>
            </a:r>
          </a:p>
        </p:txBody>
      </p:sp>
    </p:spTree>
    <p:extLst>
      <p:ext uri="{BB962C8B-B14F-4D97-AF65-F5344CB8AC3E}">
        <p14:creationId xmlns:p14="http://schemas.microsoft.com/office/powerpoint/2010/main" val="40521843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3AE4B28C-41E9-C86D-2457-5E42D15FE970}"/>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B6B567A2-010F-9761-A729-E5FB3BB12B22}"/>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E685C8F8-883E-CE1B-1883-33C86105867A}"/>
              </a:ext>
            </a:extLst>
          </p:cNvPr>
          <p:cNvSpPr>
            <a:spLocks noGrp="1"/>
          </p:cNvSpPr>
          <p:nvPr>
            <p:ph type="sldNum" sz="quarter" idx="4"/>
          </p:nvPr>
        </p:nvSpPr>
        <p:spPr/>
        <p:txBody>
          <a:bodyPr/>
          <a:lstStyle/>
          <a:p>
            <a:fld id="{16A89BA3-132D-40E1-AAB4-CDCD0A14C216}" type="slidenum">
              <a:rPr lang="en-AU" smtClean="0"/>
              <a:pPr/>
              <a:t>44</a:t>
            </a:fld>
            <a:r>
              <a:rPr lang="en-AU"/>
              <a:t>  |</a:t>
            </a:r>
            <a:endParaRPr lang="en-AU" dirty="0"/>
          </a:p>
        </p:txBody>
      </p:sp>
      <p:sp>
        <p:nvSpPr>
          <p:cNvPr id="9" name="Text Placeholder 3">
            <a:extLst>
              <a:ext uri="{FF2B5EF4-FFF2-40B4-BE49-F238E27FC236}">
                <a16:creationId xmlns:a16="http://schemas.microsoft.com/office/drawing/2014/main" id="{3DCD5619-989A-5601-3545-416DC82825C9}"/>
              </a:ext>
            </a:extLst>
          </p:cNvPr>
          <p:cNvSpPr>
            <a:spLocks noGrp="1"/>
          </p:cNvSpPr>
          <p:nvPr>
            <p:ph type="body" sz="quarter" idx="16"/>
          </p:nvPr>
        </p:nvSpPr>
        <p:spPr>
          <a:xfrm>
            <a:off x="0" y="-1"/>
            <a:ext cx="7849590" cy="964630"/>
          </a:xfrm>
        </p:spPr>
        <p:txBody>
          <a:bodyPr>
            <a:noAutofit/>
          </a:bodyPr>
          <a:lstStyle/>
          <a:p>
            <a:r>
              <a:rPr lang="en-US" sz="3200" dirty="0"/>
              <a:t>Step-by-Step Guidance for Tutorial Week 3</a:t>
            </a:r>
            <a:endParaRPr lang="en-AU" sz="3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80F176B3-DE9D-1F82-9CF0-AFE8222B2846}"/>
              </a:ext>
            </a:extLst>
          </p:cNvPr>
          <p:cNvSpPr txBox="1"/>
          <p:nvPr/>
        </p:nvSpPr>
        <p:spPr>
          <a:xfrm>
            <a:off x="0" y="1215483"/>
            <a:ext cx="8987882" cy="4549835"/>
          </a:xfrm>
          <a:prstGeom prst="rect">
            <a:avLst/>
          </a:prstGeom>
          <a:noFill/>
        </p:spPr>
        <p:txBody>
          <a:bodyPr wrap="square">
            <a:spAutoFit/>
          </a:bodyPr>
          <a:lstStyle/>
          <a:p>
            <a:pPr>
              <a:lnSpc>
                <a:spcPct val="150000"/>
              </a:lnSpc>
            </a:pPr>
            <a:r>
              <a:rPr lang="en-US" sz="2800" b="1" dirty="0">
                <a:latin typeface="Calibir"/>
              </a:rPr>
              <a:t>Do’s &amp; Don’ts for Students</a:t>
            </a:r>
          </a:p>
          <a:p>
            <a:pPr>
              <a:lnSpc>
                <a:spcPct val="150000"/>
              </a:lnSpc>
            </a:pPr>
            <a:r>
              <a:rPr lang="en-US" sz="2800" dirty="0">
                <a:latin typeface="Calibir"/>
              </a:rPr>
              <a:t>Do:</a:t>
            </a:r>
          </a:p>
          <a:p>
            <a:pPr marL="914400" lvl="1" indent="-457200">
              <a:lnSpc>
                <a:spcPct val="150000"/>
              </a:lnSpc>
              <a:buFont typeface="Arial" panose="020B0604020202020204" pitchFamily="34" charset="0"/>
              <a:buChar char="•"/>
            </a:pPr>
            <a:r>
              <a:rPr lang="en-US" sz="2800" dirty="0">
                <a:latin typeface="Calibir"/>
              </a:rPr>
              <a:t>Extract entities from nouns and relationships from verbs in the scenario.</a:t>
            </a:r>
          </a:p>
          <a:p>
            <a:pPr marL="914400" lvl="1" indent="-457200">
              <a:lnSpc>
                <a:spcPct val="150000"/>
              </a:lnSpc>
              <a:buFont typeface="Arial" panose="020B0604020202020204" pitchFamily="34" charset="0"/>
              <a:buChar char="•"/>
            </a:pPr>
            <a:r>
              <a:rPr lang="en-US" sz="2800" dirty="0">
                <a:latin typeface="Calibir"/>
              </a:rPr>
              <a:t>Check PKs unique &amp; not null.</a:t>
            </a:r>
          </a:p>
          <a:p>
            <a:pPr marL="914400" lvl="1" indent="-457200">
              <a:lnSpc>
                <a:spcPct val="150000"/>
              </a:lnSpc>
              <a:buFont typeface="Arial" panose="020B0604020202020204" pitchFamily="34" charset="0"/>
              <a:buChar char="•"/>
            </a:pPr>
            <a:r>
              <a:rPr lang="en-US" sz="2800" dirty="0">
                <a:latin typeface="Calibir"/>
              </a:rPr>
              <a:t>Break M:N into associative entities.</a:t>
            </a:r>
          </a:p>
          <a:p>
            <a:pPr marL="914400" lvl="1" indent="-457200">
              <a:lnSpc>
                <a:spcPct val="150000"/>
              </a:lnSpc>
              <a:buFont typeface="Arial" panose="020B0604020202020204" pitchFamily="34" charset="0"/>
              <a:buChar char="•"/>
            </a:pPr>
            <a:r>
              <a:rPr lang="en-US" sz="2800" dirty="0">
                <a:latin typeface="Calibir"/>
              </a:rPr>
              <a:t>Use crow’s foot notation for clarity.</a:t>
            </a:r>
          </a:p>
        </p:txBody>
      </p:sp>
    </p:spTree>
    <p:extLst>
      <p:ext uri="{BB962C8B-B14F-4D97-AF65-F5344CB8AC3E}">
        <p14:creationId xmlns:p14="http://schemas.microsoft.com/office/powerpoint/2010/main" val="41057379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51408B78-FAF1-C6AD-016E-E41069784E9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A2B93C82-DE9E-E750-B760-D85CC1490C40}"/>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4CB5DDE7-6894-8889-CE14-AC71C47B1564}"/>
              </a:ext>
            </a:extLst>
          </p:cNvPr>
          <p:cNvSpPr>
            <a:spLocks noGrp="1"/>
          </p:cNvSpPr>
          <p:nvPr>
            <p:ph type="sldNum" sz="quarter" idx="4"/>
          </p:nvPr>
        </p:nvSpPr>
        <p:spPr/>
        <p:txBody>
          <a:bodyPr/>
          <a:lstStyle/>
          <a:p>
            <a:fld id="{16A89BA3-132D-40E1-AAB4-CDCD0A14C216}" type="slidenum">
              <a:rPr lang="en-AU" smtClean="0"/>
              <a:pPr/>
              <a:t>45</a:t>
            </a:fld>
            <a:r>
              <a:rPr lang="en-AU"/>
              <a:t>  |</a:t>
            </a:r>
            <a:endParaRPr lang="en-AU" dirty="0"/>
          </a:p>
        </p:txBody>
      </p:sp>
      <p:sp>
        <p:nvSpPr>
          <p:cNvPr id="9" name="Text Placeholder 3">
            <a:extLst>
              <a:ext uri="{FF2B5EF4-FFF2-40B4-BE49-F238E27FC236}">
                <a16:creationId xmlns:a16="http://schemas.microsoft.com/office/drawing/2014/main" id="{598EA049-05B8-7A72-C1D0-45BB60442D11}"/>
              </a:ext>
            </a:extLst>
          </p:cNvPr>
          <p:cNvSpPr>
            <a:spLocks noGrp="1"/>
          </p:cNvSpPr>
          <p:nvPr>
            <p:ph type="body" sz="quarter" idx="16"/>
          </p:nvPr>
        </p:nvSpPr>
        <p:spPr>
          <a:xfrm>
            <a:off x="0" y="-1"/>
            <a:ext cx="7849590" cy="964630"/>
          </a:xfrm>
        </p:spPr>
        <p:txBody>
          <a:bodyPr>
            <a:noAutofit/>
          </a:bodyPr>
          <a:lstStyle/>
          <a:p>
            <a:r>
              <a:rPr lang="en-US" sz="3200" dirty="0"/>
              <a:t>Step-by-Step Guidance for Tutorial Week 3</a:t>
            </a:r>
            <a:endParaRPr lang="en-AU" sz="3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44B9AECE-790D-5DC7-6AA9-79E3A6C0B95C}"/>
              </a:ext>
            </a:extLst>
          </p:cNvPr>
          <p:cNvSpPr txBox="1"/>
          <p:nvPr/>
        </p:nvSpPr>
        <p:spPr>
          <a:xfrm>
            <a:off x="0" y="1215483"/>
            <a:ext cx="8987882" cy="3257174"/>
          </a:xfrm>
          <a:prstGeom prst="rect">
            <a:avLst/>
          </a:prstGeom>
          <a:noFill/>
        </p:spPr>
        <p:txBody>
          <a:bodyPr wrap="square">
            <a:spAutoFit/>
          </a:bodyPr>
          <a:lstStyle/>
          <a:p>
            <a:pPr>
              <a:lnSpc>
                <a:spcPct val="150000"/>
              </a:lnSpc>
            </a:pPr>
            <a:r>
              <a:rPr lang="en-US" sz="2800" dirty="0">
                <a:highlight>
                  <a:srgbClr val="F2120C"/>
                </a:highlight>
                <a:latin typeface="Calibir"/>
              </a:rPr>
              <a:t>X</a:t>
            </a:r>
            <a:r>
              <a:rPr lang="en-US" sz="2800" dirty="0">
                <a:latin typeface="Calibir"/>
              </a:rPr>
              <a:t> Avoid:</a:t>
            </a:r>
          </a:p>
          <a:p>
            <a:pPr marL="914400" lvl="1" indent="-457200">
              <a:lnSpc>
                <a:spcPct val="150000"/>
              </a:lnSpc>
              <a:buFont typeface="Arial" panose="020B0604020202020204" pitchFamily="34" charset="0"/>
              <a:buChar char="•"/>
            </a:pPr>
            <a:r>
              <a:rPr lang="en-US" sz="2800" dirty="0">
                <a:latin typeface="Calibir"/>
              </a:rPr>
              <a:t>Assuming all relationships are 1:M without evidence.</a:t>
            </a:r>
          </a:p>
          <a:p>
            <a:pPr marL="914400" lvl="1" indent="-457200">
              <a:lnSpc>
                <a:spcPct val="150000"/>
              </a:lnSpc>
              <a:buFont typeface="Arial" panose="020B0604020202020204" pitchFamily="34" charset="0"/>
              <a:buChar char="•"/>
            </a:pPr>
            <a:r>
              <a:rPr lang="en-US" sz="2800" dirty="0">
                <a:latin typeface="Calibir"/>
              </a:rPr>
              <a:t>Using intelligent PKs (e.g., codes with meaning like "SPA2025-QLD").</a:t>
            </a:r>
          </a:p>
          <a:p>
            <a:pPr marL="914400" lvl="1" indent="-457200">
              <a:lnSpc>
                <a:spcPct val="150000"/>
              </a:lnSpc>
              <a:buFont typeface="Arial" panose="020B0604020202020204" pitchFamily="34" charset="0"/>
              <a:buChar char="•"/>
            </a:pPr>
            <a:r>
              <a:rPr lang="en-US" sz="2800" dirty="0">
                <a:latin typeface="Calibir"/>
              </a:rPr>
              <a:t>Forgetting optional vs mandatory relationships.</a:t>
            </a:r>
          </a:p>
        </p:txBody>
      </p:sp>
    </p:spTree>
    <p:extLst>
      <p:ext uri="{BB962C8B-B14F-4D97-AF65-F5344CB8AC3E}">
        <p14:creationId xmlns:p14="http://schemas.microsoft.com/office/powerpoint/2010/main" val="16298545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3B7825A4-FF02-6935-1D7B-E0A1D19A8CD7}"/>
            </a:ext>
          </a:extLst>
        </p:cNvPr>
        <p:cNvGrpSpPr/>
        <p:nvPr/>
      </p:nvGrpSpPr>
      <p:grpSpPr>
        <a:xfrm>
          <a:off x="0" y="0"/>
          <a:ext cx="0" cy="0"/>
          <a:chOff x="0" y="0"/>
          <a:chExt cx="0" cy="0"/>
        </a:xfrm>
      </p:grpSpPr>
      <p:sp>
        <p:nvSpPr>
          <p:cNvPr id="9" name="Text Placeholder 3">
            <a:extLst>
              <a:ext uri="{FF2B5EF4-FFF2-40B4-BE49-F238E27FC236}">
                <a16:creationId xmlns:a16="http://schemas.microsoft.com/office/drawing/2014/main" id="{B1EA7FBF-B179-1462-E16E-32D0E99E996A}"/>
              </a:ext>
            </a:extLst>
          </p:cNvPr>
          <p:cNvSpPr>
            <a:spLocks noGrp="1"/>
          </p:cNvSpPr>
          <p:nvPr>
            <p:ph type="body" sz="quarter" idx="16"/>
          </p:nvPr>
        </p:nvSpPr>
        <p:spPr>
          <a:xfrm>
            <a:off x="0" y="0"/>
            <a:ext cx="7315200" cy="929148"/>
          </a:xfrm>
        </p:spPr>
        <p:txBody>
          <a:bodyPr>
            <a:noAutofit/>
          </a:bodyPr>
          <a:lstStyle/>
          <a:p>
            <a:r>
              <a:rPr lang="en-US" sz="3200" dirty="0"/>
              <a:t>Review and Feedback on Tutorial Week 1 and 2</a:t>
            </a:r>
            <a:endParaRPr lang="en-AU" sz="3000" dirty="0">
              <a:latin typeface="Calibri" panose="020F0502020204030204" pitchFamily="34" charset="0"/>
              <a:cs typeface="Calibri" panose="020F0502020204030204" pitchFamily="34" charset="0"/>
            </a:endParaRPr>
          </a:p>
        </p:txBody>
      </p:sp>
      <p:pic>
        <p:nvPicPr>
          <p:cNvPr id="3" name="Picture 2" descr="feedback Icon vector illustration , business 8325189 Vector Art at Vecteezy">
            <a:extLst>
              <a:ext uri="{FF2B5EF4-FFF2-40B4-BE49-F238E27FC236}">
                <a16:creationId xmlns:a16="http://schemas.microsoft.com/office/drawing/2014/main" id="{1264099F-4B8D-84ED-7DEA-60FE2CD6F00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44278" y="1429139"/>
            <a:ext cx="3999722" cy="399972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752FEB8-80BA-EB27-C7F7-2B9F08F788A7}"/>
              </a:ext>
            </a:extLst>
          </p:cNvPr>
          <p:cNvSpPr txBox="1"/>
          <p:nvPr/>
        </p:nvSpPr>
        <p:spPr>
          <a:xfrm>
            <a:off x="0" y="929148"/>
            <a:ext cx="5324168" cy="5196166"/>
          </a:xfrm>
          <a:prstGeom prst="rect">
            <a:avLst/>
          </a:prstGeom>
          <a:solidFill>
            <a:schemeClr val="bg1"/>
          </a:solidFill>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This week and next week, I will review Tutorial Week 1 and 2. This will help highlight common strengths and specific errors so you can better explore how to improve. Once the review is completed, all results and feedback will be published.</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0883278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387AAA-CDD7-14D9-F3F2-7750965A9F05}"/>
            </a:ext>
          </a:extLst>
        </p:cNvPr>
        <p:cNvGrpSpPr/>
        <p:nvPr/>
      </p:nvGrpSpPr>
      <p:grpSpPr>
        <a:xfrm>
          <a:off x="0" y="0"/>
          <a:ext cx="0" cy="0"/>
          <a:chOff x="0" y="0"/>
          <a:chExt cx="0" cy="0"/>
        </a:xfrm>
      </p:grpSpPr>
      <p:sp>
        <p:nvSpPr>
          <p:cNvPr id="5" name="object 5">
            <a:extLst>
              <a:ext uri="{FF2B5EF4-FFF2-40B4-BE49-F238E27FC236}">
                <a16:creationId xmlns:a16="http://schemas.microsoft.com/office/drawing/2014/main" id="{5669F4BD-7260-8C96-81B2-B35F9DA1CF5A}"/>
              </a:ext>
            </a:extLst>
          </p:cNvPr>
          <p:cNvSpPr txBox="1">
            <a:spLocks noGrp="1"/>
          </p:cNvSpPr>
          <p:nvPr>
            <p:ph type="sldNum" sz="quarter" idx="7"/>
          </p:nvPr>
        </p:nvSpPr>
        <p:spPr>
          <a:prstGeom prst="rect">
            <a:avLst/>
          </a:prstGeom>
        </p:spPr>
        <p:txBody>
          <a:bodyPr vert="horz" wrap="square" lIns="0" tIns="476" rIns="0" bIns="0" rtlCol="0">
            <a:spAutoFit/>
          </a:bodyPr>
          <a:lstStyle/>
          <a:p>
            <a:pPr marL="28575" defTabSz="685800">
              <a:spcBef>
                <a:spcPts val="4"/>
              </a:spcBef>
            </a:pPr>
            <a:fld id="{81D60167-4931-47E6-BA6A-407CBD079E47}" type="slidenum">
              <a:rPr dirty="0"/>
              <a:pPr marL="28575" defTabSz="685800">
                <a:spcBef>
                  <a:spcPts val="4"/>
                </a:spcBef>
              </a:pPr>
              <a:t>47</a:t>
            </a:fld>
            <a:r>
              <a:rPr spc="176" dirty="0"/>
              <a:t> </a:t>
            </a:r>
            <a:r>
              <a:rPr dirty="0"/>
              <a:t>|</a:t>
            </a:r>
            <a:r>
              <a:rPr spc="300" dirty="0"/>
              <a:t> </a:t>
            </a:r>
            <a:r>
              <a:rPr dirty="0"/>
              <a:t>Faculty</a:t>
            </a:r>
            <a:r>
              <a:rPr spc="-11" dirty="0"/>
              <a:t> </a:t>
            </a:r>
            <a:r>
              <a:rPr dirty="0"/>
              <a:t>of</a:t>
            </a:r>
            <a:r>
              <a:rPr spc="-15" dirty="0"/>
              <a:t> </a:t>
            </a:r>
            <a:r>
              <a:rPr dirty="0"/>
              <a:t>Business</a:t>
            </a:r>
            <a:r>
              <a:rPr spc="-15" dirty="0"/>
              <a:t> </a:t>
            </a:r>
            <a:r>
              <a:rPr dirty="0"/>
              <a:t>and</a:t>
            </a:r>
            <a:r>
              <a:rPr spc="-15" dirty="0"/>
              <a:t> </a:t>
            </a:r>
            <a:r>
              <a:rPr dirty="0"/>
              <a:t>Law</a:t>
            </a:r>
            <a:r>
              <a:rPr spc="-11" dirty="0"/>
              <a:t> </a:t>
            </a:r>
            <a:r>
              <a:rPr dirty="0"/>
              <a:t>|</a:t>
            </a:r>
            <a:r>
              <a:rPr spc="-11" dirty="0"/>
              <a:t> </a:t>
            </a:r>
            <a:r>
              <a:rPr dirty="0"/>
              <a:t>Peter</a:t>
            </a:r>
            <a:r>
              <a:rPr spc="-8" dirty="0"/>
              <a:t> </a:t>
            </a:r>
            <a:r>
              <a:rPr dirty="0"/>
              <a:t>Faber</a:t>
            </a:r>
            <a:r>
              <a:rPr spc="-11" dirty="0"/>
              <a:t> </a:t>
            </a:r>
            <a:r>
              <a:rPr dirty="0"/>
              <a:t>Business</a:t>
            </a:r>
            <a:r>
              <a:rPr spc="-11" dirty="0"/>
              <a:t> </a:t>
            </a:r>
            <a:r>
              <a:rPr spc="-8" dirty="0"/>
              <a:t>School</a:t>
            </a:r>
          </a:p>
        </p:txBody>
      </p:sp>
      <p:sp>
        <p:nvSpPr>
          <p:cNvPr id="2" name="Rectangle 1">
            <a:extLst>
              <a:ext uri="{FF2B5EF4-FFF2-40B4-BE49-F238E27FC236}">
                <a16:creationId xmlns:a16="http://schemas.microsoft.com/office/drawing/2014/main" id="{AC5375A7-EFFE-CBBB-27C1-753C2CBECADF}"/>
              </a:ext>
            </a:extLst>
          </p:cNvPr>
          <p:cNvSpPr>
            <a:spLocks noChangeArrowheads="1"/>
          </p:cNvSpPr>
          <p:nvPr/>
        </p:nvSpPr>
        <p:spPr bwMode="auto">
          <a:xfrm>
            <a:off x="0" y="1811955"/>
            <a:ext cx="9144000" cy="3234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marL="342900" indent="-342900" defTabSz="685800" eaLnBrk="0" fontAlgn="base" hangingPunct="0">
              <a:lnSpc>
                <a:spcPct val="150000"/>
              </a:lnSpc>
              <a:spcBef>
                <a:spcPct val="0"/>
              </a:spcBef>
              <a:spcAft>
                <a:spcPct val="0"/>
              </a:spcAft>
              <a:buFont typeface="Arial" panose="020B0604020202020204" pitchFamily="34" charset="0"/>
              <a:buChar char="•"/>
            </a:pPr>
            <a:r>
              <a:rPr lang="en-US" sz="2800" dirty="0">
                <a:solidFill>
                  <a:prstClr val="black"/>
                </a:solidFill>
                <a:latin typeface="Calibri"/>
              </a:rPr>
              <a:t>These guidelines are designed to </a:t>
            </a:r>
            <a:r>
              <a:rPr lang="en-US" sz="2800" b="1" dirty="0">
                <a:solidFill>
                  <a:prstClr val="black"/>
                </a:solidFill>
                <a:latin typeface="Calibri"/>
              </a:rPr>
              <a:t>support your learning</a:t>
            </a:r>
            <a:r>
              <a:rPr lang="en-US" sz="2800" dirty="0">
                <a:solidFill>
                  <a:prstClr val="black"/>
                </a:solidFill>
                <a:latin typeface="Calibri"/>
              </a:rPr>
              <a:t> and help you apply necessary techniques effectively. Please do the </a:t>
            </a:r>
            <a:r>
              <a:rPr lang="en-US" sz="2800" b="1" dirty="0">
                <a:solidFill>
                  <a:prstClr val="black"/>
                </a:solidFill>
                <a:highlight>
                  <a:srgbClr val="FFFF00"/>
                </a:highlight>
                <a:latin typeface="Calibri"/>
              </a:rPr>
              <a:t>remaining problems/tasks</a:t>
            </a:r>
            <a:r>
              <a:rPr lang="en-US" sz="2800" dirty="0">
                <a:solidFill>
                  <a:prstClr val="black"/>
                </a:solidFill>
                <a:latin typeface="Calibri"/>
              </a:rPr>
              <a:t> and follow the instructions based on </a:t>
            </a:r>
            <a:r>
              <a:rPr lang="en-US" sz="2800" b="1" dirty="0">
                <a:solidFill>
                  <a:prstClr val="black"/>
                </a:solidFill>
                <a:highlight>
                  <a:srgbClr val="FFFF00"/>
                </a:highlight>
                <a:latin typeface="Calibri"/>
                <a:hlinkClick r:id="rId2"/>
              </a:rPr>
              <a:t>Canvas</a:t>
            </a:r>
            <a:r>
              <a:rPr lang="en-US" sz="2800" dirty="0">
                <a:solidFill>
                  <a:prstClr val="black"/>
                </a:solidFill>
                <a:latin typeface="Calibri"/>
              </a:rPr>
              <a:t>. If you have any questions, feel free to ask—I’m happy to help!</a:t>
            </a:r>
          </a:p>
        </p:txBody>
      </p:sp>
      <p:sp>
        <p:nvSpPr>
          <p:cNvPr id="4" name="object 2">
            <a:extLst>
              <a:ext uri="{FF2B5EF4-FFF2-40B4-BE49-F238E27FC236}">
                <a16:creationId xmlns:a16="http://schemas.microsoft.com/office/drawing/2014/main" id="{2EA3DD23-80EE-0261-9214-F4FC0F567A4A}"/>
              </a:ext>
            </a:extLst>
          </p:cNvPr>
          <p:cNvSpPr txBox="1">
            <a:spLocks/>
          </p:cNvSpPr>
          <p:nvPr/>
        </p:nvSpPr>
        <p:spPr>
          <a:xfrm>
            <a:off x="0" y="0"/>
            <a:ext cx="7240979" cy="994503"/>
          </a:xfrm>
          <a:prstGeom prst="rect">
            <a:avLst/>
          </a:prstGeom>
          <a:noFill/>
        </p:spPr>
        <p:txBody>
          <a:bodyPr vert="horz" wrap="square" lIns="0" tIns="9525" rIns="0" bIns="0" rtlCol="0">
            <a:spAutoFit/>
          </a:bodyPr>
          <a:lstStyle>
            <a:lvl1pPr>
              <a:defRPr sz="2900" b="1" i="0">
                <a:solidFill>
                  <a:srgbClr val="3D3935"/>
                </a:solidFill>
                <a:latin typeface="Arial"/>
                <a:ea typeface="+mj-ea"/>
                <a:cs typeface="Arial"/>
              </a:defRPr>
            </a:lvl1pPr>
          </a:lstStyle>
          <a:p>
            <a:pPr marL="9525" defTabSz="685800">
              <a:spcBef>
                <a:spcPts val="75"/>
              </a:spcBef>
            </a:pPr>
            <a:r>
              <a:rPr lang="en-US" sz="3200" kern="0" spc="-8" dirty="0"/>
              <a:t>Submission of Tutorials &amp; Assessments</a:t>
            </a:r>
          </a:p>
        </p:txBody>
      </p:sp>
    </p:spTree>
    <p:extLst>
      <p:ext uri="{BB962C8B-B14F-4D97-AF65-F5344CB8AC3E}">
        <p14:creationId xmlns:p14="http://schemas.microsoft.com/office/powerpoint/2010/main" val="29189837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F7AE2E-97E0-BDCA-618B-720FE1F7F0A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913548F9-A26E-1B74-C2A0-A0350AC21E39}"/>
              </a:ext>
            </a:extLst>
          </p:cNvPr>
          <p:cNvSpPr txBox="1">
            <a:spLocks noGrp="1"/>
          </p:cNvSpPr>
          <p:nvPr>
            <p:ph type="title"/>
          </p:nvPr>
        </p:nvSpPr>
        <p:spPr>
          <a:xfrm>
            <a:off x="0" y="13827"/>
            <a:ext cx="6553200" cy="502061"/>
          </a:xfrm>
          <a:prstGeom prst="rect">
            <a:avLst/>
          </a:prstGeom>
        </p:spPr>
        <p:txBody>
          <a:bodyPr vert="horz" wrap="square" lIns="0" tIns="9525" rIns="0" bIns="0" rtlCol="0">
            <a:spAutoFit/>
          </a:bodyPr>
          <a:lstStyle/>
          <a:p>
            <a:pPr marL="9525">
              <a:spcBef>
                <a:spcPts val="75"/>
              </a:spcBef>
            </a:pPr>
            <a:r>
              <a:rPr lang="en-US" sz="3200" dirty="0"/>
              <a:t>Thank You</a:t>
            </a:r>
            <a:endParaRPr sz="3200" spc="-8" dirty="0"/>
          </a:p>
        </p:txBody>
      </p:sp>
      <p:sp>
        <p:nvSpPr>
          <p:cNvPr id="4" name="object 4">
            <a:extLst>
              <a:ext uri="{FF2B5EF4-FFF2-40B4-BE49-F238E27FC236}">
                <a16:creationId xmlns:a16="http://schemas.microsoft.com/office/drawing/2014/main" id="{285BD2D9-AABA-65D7-AD99-6F5B8666F073}"/>
              </a:ext>
            </a:extLst>
          </p:cNvPr>
          <p:cNvSpPr txBox="1">
            <a:spLocks noGrp="1"/>
          </p:cNvSpPr>
          <p:nvPr>
            <p:ph type="sldNum" sz="quarter" idx="7"/>
          </p:nvPr>
        </p:nvSpPr>
        <p:spPr>
          <a:prstGeom prst="rect">
            <a:avLst/>
          </a:prstGeom>
        </p:spPr>
        <p:txBody>
          <a:bodyPr vert="horz" wrap="square" lIns="0" tIns="476" rIns="0" bIns="0" rtlCol="0">
            <a:spAutoFit/>
          </a:bodyPr>
          <a:lstStyle/>
          <a:p>
            <a:pPr marL="28575" defTabSz="685800">
              <a:spcBef>
                <a:spcPts val="4"/>
              </a:spcBef>
            </a:pPr>
            <a:fld id="{81D60167-4931-47E6-BA6A-407CBD079E47}" type="slidenum">
              <a:rPr kern="0" dirty="0"/>
              <a:pPr marL="28575" defTabSz="685800">
                <a:spcBef>
                  <a:spcPts val="4"/>
                </a:spcBef>
              </a:pPr>
              <a:t>48</a:t>
            </a:fld>
            <a:r>
              <a:rPr kern="0" spc="176" dirty="0"/>
              <a:t> </a:t>
            </a:r>
            <a:r>
              <a:rPr kern="0" dirty="0"/>
              <a:t>|</a:t>
            </a:r>
            <a:r>
              <a:rPr kern="0" spc="300" dirty="0"/>
              <a:t> </a:t>
            </a:r>
            <a:r>
              <a:rPr kern="0" dirty="0"/>
              <a:t>Faculty</a:t>
            </a:r>
            <a:r>
              <a:rPr kern="0" spc="-11" dirty="0"/>
              <a:t> </a:t>
            </a:r>
            <a:r>
              <a:rPr kern="0" dirty="0"/>
              <a:t>of</a:t>
            </a:r>
            <a:r>
              <a:rPr kern="0" spc="-15" dirty="0"/>
              <a:t> </a:t>
            </a:r>
            <a:r>
              <a:rPr kern="0" dirty="0"/>
              <a:t>Business</a:t>
            </a:r>
            <a:r>
              <a:rPr kern="0" spc="-15" dirty="0"/>
              <a:t> </a:t>
            </a:r>
            <a:r>
              <a:rPr kern="0" dirty="0"/>
              <a:t>and</a:t>
            </a:r>
            <a:r>
              <a:rPr kern="0" spc="-15" dirty="0"/>
              <a:t> </a:t>
            </a:r>
            <a:r>
              <a:rPr kern="0" dirty="0"/>
              <a:t>Law</a:t>
            </a:r>
            <a:r>
              <a:rPr kern="0" spc="-11" dirty="0"/>
              <a:t> </a:t>
            </a:r>
            <a:r>
              <a:rPr kern="0" dirty="0"/>
              <a:t>|</a:t>
            </a:r>
            <a:r>
              <a:rPr kern="0" spc="-11" dirty="0"/>
              <a:t> </a:t>
            </a:r>
            <a:r>
              <a:rPr kern="0" dirty="0"/>
              <a:t>Peter</a:t>
            </a:r>
            <a:r>
              <a:rPr kern="0" spc="-8" dirty="0"/>
              <a:t> </a:t>
            </a:r>
            <a:r>
              <a:rPr kern="0" dirty="0"/>
              <a:t>Faber</a:t>
            </a:r>
            <a:r>
              <a:rPr kern="0" spc="-11" dirty="0"/>
              <a:t> </a:t>
            </a:r>
            <a:r>
              <a:rPr kern="0" dirty="0"/>
              <a:t>Business</a:t>
            </a:r>
            <a:r>
              <a:rPr kern="0" spc="-11" dirty="0"/>
              <a:t> </a:t>
            </a:r>
            <a:r>
              <a:rPr kern="0" spc="-8" dirty="0"/>
              <a:t>School</a:t>
            </a:r>
          </a:p>
        </p:txBody>
      </p:sp>
      <p:sp>
        <p:nvSpPr>
          <p:cNvPr id="3" name="object 3">
            <a:extLst>
              <a:ext uri="{FF2B5EF4-FFF2-40B4-BE49-F238E27FC236}">
                <a16:creationId xmlns:a16="http://schemas.microsoft.com/office/drawing/2014/main" id="{1C5F5B67-D420-B363-36D0-076510E9FACF}"/>
              </a:ext>
            </a:extLst>
          </p:cNvPr>
          <p:cNvSpPr txBox="1"/>
          <p:nvPr/>
        </p:nvSpPr>
        <p:spPr>
          <a:xfrm>
            <a:off x="154858" y="1214061"/>
            <a:ext cx="5808821" cy="491000"/>
          </a:xfrm>
          <a:prstGeom prst="rect">
            <a:avLst/>
          </a:prstGeom>
        </p:spPr>
        <p:txBody>
          <a:bodyPr vert="horz" wrap="square" lIns="0" tIns="59531" rIns="0" bIns="0" rtlCol="0">
            <a:spAutoFit/>
          </a:bodyPr>
          <a:lstStyle/>
          <a:p>
            <a:pPr marL="342424" indent="-332899" defTabSz="685800">
              <a:spcBef>
                <a:spcPts val="469"/>
              </a:spcBef>
              <a:buClr>
                <a:srgbClr val="F2120C"/>
              </a:buClr>
              <a:buSzPct val="75000"/>
              <a:buFont typeface="Arial"/>
              <a:buChar char="•"/>
              <a:tabLst>
                <a:tab pos="342424" algn="l"/>
              </a:tabLst>
            </a:pPr>
            <a:r>
              <a:rPr lang="en-US" sz="2800" i="1" kern="0" dirty="0">
                <a:solidFill>
                  <a:prstClr val="black"/>
                </a:solidFill>
                <a:latin typeface="Calibri"/>
                <a:cs typeface="Arial"/>
              </a:rPr>
              <a:t>Have a Great Learning Day!</a:t>
            </a:r>
            <a:endParaRPr sz="2800" kern="0" dirty="0">
              <a:solidFill>
                <a:prstClr val="black"/>
              </a:solidFill>
              <a:latin typeface="Calibri"/>
              <a:cs typeface="Arial"/>
            </a:endParaRPr>
          </a:p>
        </p:txBody>
      </p:sp>
      <p:sp>
        <p:nvSpPr>
          <p:cNvPr id="5" name="object 3">
            <a:extLst>
              <a:ext uri="{FF2B5EF4-FFF2-40B4-BE49-F238E27FC236}">
                <a16:creationId xmlns:a16="http://schemas.microsoft.com/office/drawing/2014/main" id="{4D47354F-B664-DD16-78CE-61C2CA4253AA}"/>
              </a:ext>
            </a:extLst>
          </p:cNvPr>
          <p:cNvSpPr txBox="1"/>
          <p:nvPr/>
        </p:nvSpPr>
        <p:spPr>
          <a:xfrm>
            <a:off x="154858" y="1720357"/>
            <a:ext cx="8074742" cy="491000"/>
          </a:xfrm>
          <a:prstGeom prst="rect">
            <a:avLst/>
          </a:prstGeom>
        </p:spPr>
        <p:txBody>
          <a:bodyPr vert="horz" wrap="square" lIns="0" tIns="59531" rIns="0" bIns="0" rtlCol="0">
            <a:spAutoFit/>
          </a:bodyPr>
          <a:lstStyle/>
          <a:p>
            <a:pPr marL="342424" indent="-332899" defTabSz="685800">
              <a:spcBef>
                <a:spcPts val="469"/>
              </a:spcBef>
              <a:buClr>
                <a:srgbClr val="F2120C"/>
              </a:buClr>
              <a:buSzPct val="75000"/>
              <a:buFont typeface="Arial"/>
              <a:buChar char="•"/>
              <a:tabLst>
                <a:tab pos="342424" algn="l"/>
              </a:tabLst>
            </a:pPr>
            <a:r>
              <a:rPr lang="en-US" sz="2800" kern="0" dirty="0">
                <a:solidFill>
                  <a:prstClr val="black"/>
                </a:solidFill>
                <a:latin typeface="Calibri"/>
              </a:rPr>
              <a:t>Feel free to reach out with any questions!</a:t>
            </a:r>
            <a:endParaRPr sz="2800" kern="0" dirty="0">
              <a:solidFill>
                <a:prstClr val="black"/>
              </a:solidFill>
              <a:latin typeface="Calibri"/>
              <a:cs typeface="Arial"/>
            </a:endParaRPr>
          </a:p>
        </p:txBody>
      </p:sp>
      <p:sp>
        <p:nvSpPr>
          <p:cNvPr id="6" name="object 3">
            <a:extLst>
              <a:ext uri="{FF2B5EF4-FFF2-40B4-BE49-F238E27FC236}">
                <a16:creationId xmlns:a16="http://schemas.microsoft.com/office/drawing/2014/main" id="{26A8C491-6C04-81E4-0F77-7812ABB2A303}"/>
              </a:ext>
            </a:extLst>
          </p:cNvPr>
          <p:cNvSpPr txBox="1"/>
          <p:nvPr/>
        </p:nvSpPr>
        <p:spPr>
          <a:xfrm>
            <a:off x="154858" y="2226653"/>
            <a:ext cx="5808821" cy="491000"/>
          </a:xfrm>
          <a:prstGeom prst="rect">
            <a:avLst/>
          </a:prstGeom>
        </p:spPr>
        <p:txBody>
          <a:bodyPr vert="horz" wrap="square" lIns="0" tIns="59531" rIns="0" bIns="0" rtlCol="0">
            <a:spAutoFit/>
          </a:bodyPr>
          <a:lstStyle/>
          <a:p>
            <a:pPr marL="342424" indent="-332899" defTabSz="685800">
              <a:spcBef>
                <a:spcPts val="469"/>
              </a:spcBef>
              <a:buClr>
                <a:srgbClr val="F2120C"/>
              </a:buClr>
              <a:buSzPct val="75000"/>
              <a:buFont typeface="Arial"/>
              <a:buChar char="•"/>
              <a:tabLst>
                <a:tab pos="342424" algn="l"/>
              </a:tabLst>
            </a:pPr>
            <a:r>
              <a:rPr lang="en-US" sz="2800" kern="0" dirty="0">
                <a:solidFill>
                  <a:prstClr val="black"/>
                </a:solidFill>
                <a:latin typeface="Calibri"/>
              </a:rPr>
              <a:t>Dr. Farshid Keivanian</a:t>
            </a:r>
            <a:endParaRPr sz="2800" kern="0" dirty="0">
              <a:solidFill>
                <a:prstClr val="black"/>
              </a:solidFill>
              <a:latin typeface="Calibri"/>
              <a:cs typeface="Arial"/>
            </a:endParaRPr>
          </a:p>
        </p:txBody>
      </p:sp>
    </p:spTree>
    <p:extLst>
      <p:ext uri="{BB962C8B-B14F-4D97-AF65-F5344CB8AC3E}">
        <p14:creationId xmlns:p14="http://schemas.microsoft.com/office/powerpoint/2010/main" val="3873768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0BF7857C-796A-6BBF-3387-CD184FE9EEAD}"/>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54F836C0-4E2A-9FBC-65C7-C47EFA897DD1}"/>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C8CF1E98-BECE-D458-D488-B2090288375E}"/>
              </a:ext>
            </a:extLst>
          </p:cNvPr>
          <p:cNvSpPr>
            <a:spLocks noGrp="1"/>
          </p:cNvSpPr>
          <p:nvPr>
            <p:ph type="sldNum" sz="quarter" idx="4"/>
          </p:nvPr>
        </p:nvSpPr>
        <p:spPr/>
        <p:txBody>
          <a:bodyPr/>
          <a:lstStyle/>
          <a:p>
            <a:fld id="{16A89BA3-132D-40E1-AAB4-CDCD0A14C216}" type="slidenum">
              <a:rPr lang="en-AU" smtClean="0"/>
              <a:pPr/>
              <a:t>5</a:t>
            </a:fld>
            <a:r>
              <a:rPr lang="en-AU"/>
              <a:t>  |</a:t>
            </a:r>
            <a:endParaRPr lang="en-AU" dirty="0"/>
          </a:p>
        </p:txBody>
      </p:sp>
      <p:sp>
        <p:nvSpPr>
          <p:cNvPr id="9" name="Text Placeholder 3">
            <a:extLst>
              <a:ext uri="{FF2B5EF4-FFF2-40B4-BE49-F238E27FC236}">
                <a16:creationId xmlns:a16="http://schemas.microsoft.com/office/drawing/2014/main" id="{4F16AAF1-5ABC-0455-9804-9637DDF04F33}"/>
              </a:ext>
            </a:extLst>
          </p:cNvPr>
          <p:cNvSpPr>
            <a:spLocks noGrp="1"/>
          </p:cNvSpPr>
          <p:nvPr>
            <p:ph type="body" sz="quarter" idx="16"/>
          </p:nvPr>
        </p:nvSpPr>
        <p:spPr>
          <a:xfrm>
            <a:off x="0" y="-1"/>
            <a:ext cx="7849590" cy="536029"/>
          </a:xfrm>
        </p:spPr>
        <p:txBody>
          <a:bodyPr>
            <a:noAutofit/>
          </a:bodyPr>
          <a:lstStyle/>
          <a:p>
            <a:r>
              <a:rPr lang="en-US" sz="3200" dirty="0"/>
              <a:t>Advanced ER Modelling – Introduction</a:t>
            </a:r>
            <a:endParaRPr lang="en-AU" sz="3000"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B9128F12-6948-5672-A40C-CAA00E2BA872}"/>
              </a:ext>
            </a:extLst>
          </p:cNvPr>
          <p:cNvSpPr txBox="1"/>
          <p:nvPr/>
        </p:nvSpPr>
        <p:spPr>
          <a:xfrm>
            <a:off x="23751" y="925166"/>
            <a:ext cx="9120249" cy="3254417"/>
          </a:xfrm>
          <a:prstGeom prst="rect">
            <a:avLst/>
          </a:prstGeom>
          <a:noFill/>
        </p:spPr>
        <p:txBody>
          <a:bodyPr wrap="square">
            <a:spAutoFit/>
          </a:bodyPr>
          <a:lstStyle/>
          <a:p>
            <a:pPr>
              <a:lnSpc>
                <a:spcPct val="150000"/>
              </a:lnSpc>
            </a:pPr>
            <a:r>
              <a:rPr lang="en-US" sz="2800" b="1" dirty="0">
                <a:latin typeface="Calibir"/>
              </a:rPr>
              <a:t>Analogy:</a:t>
            </a:r>
            <a:br>
              <a:rPr lang="en-US" sz="2800" dirty="0">
                <a:latin typeface="Calibir"/>
              </a:rPr>
            </a:br>
            <a:r>
              <a:rPr lang="en-US" sz="2800" dirty="0">
                <a:latin typeface="Calibir"/>
              </a:rPr>
              <a:t>Think of Week 2 as LEGO basics – learning how to connect simple bricks.</a:t>
            </a:r>
            <a:br>
              <a:rPr lang="en-US" sz="2800" dirty="0">
                <a:latin typeface="Calibir"/>
              </a:rPr>
            </a:br>
            <a:r>
              <a:rPr lang="en-US" sz="2800" dirty="0">
                <a:latin typeface="Calibir"/>
              </a:rPr>
              <a:t>This week is about building a full LEGO city with roads, buildings, and rules that make it realistic.</a:t>
            </a:r>
          </a:p>
        </p:txBody>
      </p:sp>
    </p:spTree>
    <p:extLst>
      <p:ext uri="{BB962C8B-B14F-4D97-AF65-F5344CB8AC3E}">
        <p14:creationId xmlns:p14="http://schemas.microsoft.com/office/powerpoint/2010/main" val="25443520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33EF8FE6-DC88-0D31-8883-43B92118469D}"/>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10E28C5E-F3F7-6CDD-3CAB-78AF28A57A55}"/>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0C0EBB7A-42D1-C44B-2FCB-EAF244BFD191}"/>
              </a:ext>
            </a:extLst>
          </p:cNvPr>
          <p:cNvSpPr>
            <a:spLocks noGrp="1"/>
          </p:cNvSpPr>
          <p:nvPr>
            <p:ph type="sldNum" sz="quarter" idx="4"/>
          </p:nvPr>
        </p:nvSpPr>
        <p:spPr/>
        <p:txBody>
          <a:bodyPr/>
          <a:lstStyle/>
          <a:p>
            <a:fld id="{16A89BA3-132D-40E1-AAB4-CDCD0A14C216}" type="slidenum">
              <a:rPr lang="en-AU" smtClean="0"/>
              <a:pPr/>
              <a:t>6</a:t>
            </a:fld>
            <a:r>
              <a:rPr lang="en-AU"/>
              <a:t>  |</a:t>
            </a:r>
            <a:endParaRPr lang="en-AU" dirty="0"/>
          </a:p>
        </p:txBody>
      </p:sp>
      <p:sp>
        <p:nvSpPr>
          <p:cNvPr id="9" name="Text Placeholder 3">
            <a:extLst>
              <a:ext uri="{FF2B5EF4-FFF2-40B4-BE49-F238E27FC236}">
                <a16:creationId xmlns:a16="http://schemas.microsoft.com/office/drawing/2014/main" id="{B8085BD6-C399-52F9-7F35-D14172525F79}"/>
              </a:ext>
            </a:extLst>
          </p:cNvPr>
          <p:cNvSpPr>
            <a:spLocks noGrp="1"/>
          </p:cNvSpPr>
          <p:nvPr>
            <p:ph type="body" sz="quarter" idx="16"/>
          </p:nvPr>
        </p:nvSpPr>
        <p:spPr>
          <a:xfrm>
            <a:off x="0" y="-1"/>
            <a:ext cx="7849590" cy="536029"/>
          </a:xfrm>
        </p:spPr>
        <p:txBody>
          <a:bodyPr>
            <a:noAutofit/>
          </a:bodyPr>
          <a:lstStyle/>
          <a:p>
            <a:r>
              <a:rPr lang="en-US" sz="3200" dirty="0"/>
              <a:t>Connectivity &amp; Cardinality</a:t>
            </a:r>
            <a:endParaRPr lang="en-AU" sz="3000"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9AFDD0D9-F42C-46B4-786A-B8BD021F9F4E}"/>
              </a:ext>
            </a:extLst>
          </p:cNvPr>
          <p:cNvSpPr txBox="1"/>
          <p:nvPr/>
        </p:nvSpPr>
        <p:spPr>
          <a:xfrm>
            <a:off x="23751" y="925166"/>
            <a:ext cx="9120249" cy="3257174"/>
          </a:xfrm>
          <a:prstGeom prst="rect">
            <a:avLst/>
          </a:prstGeom>
          <a:noFill/>
        </p:spPr>
        <p:txBody>
          <a:bodyPr wrap="square">
            <a:spAutoFit/>
          </a:bodyPr>
          <a:lstStyle/>
          <a:p>
            <a:pPr>
              <a:lnSpc>
                <a:spcPct val="150000"/>
              </a:lnSpc>
            </a:pPr>
            <a:r>
              <a:rPr lang="en-US" sz="2800" b="1" dirty="0">
                <a:latin typeface="Calibir"/>
              </a:rPr>
              <a:t>Connectivity = type of relationship</a:t>
            </a:r>
            <a:endParaRPr lang="en-US" sz="2800" dirty="0">
              <a:latin typeface="Calibir"/>
            </a:endParaRPr>
          </a:p>
          <a:p>
            <a:pPr marL="914400" lvl="1" indent="-457200">
              <a:lnSpc>
                <a:spcPct val="150000"/>
              </a:lnSpc>
              <a:buFont typeface="Arial" panose="020B0604020202020204" pitchFamily="34" charset="0"/>
              <a:buChar char="•"/>
            </a:pPr>
            <a:r>
              <a:rPr lang="en-US" sz="2800" b="1" dirty="0">
                <a:latin typeface="Calibir"/>
              </a:rPr>
              <a:t>1:1 (One-to-One):</a:t>
            </a:r>
            <a:r>
              <a:rPr lang="en-US" sz="2800" dirty="0">
                <a:latin typeface="Calibir"/>
              </a:rPr>
              <a:t> One passport belongs to one person.</a:t>
            </a:r>
          </a:p>
          <a:p>
            <a:pPr marL="914400" lvl="1" indent="-457200">
              <a:lnSpc>
                <a:spcPct val="150000"/>
              </a:lnSpc>
              <a:buFont typeface="Arial" panose="020B0604020202020204" pitchFamily="34" charset="0"/>
              <a:buChar char="•"/>
            </a:pPr>
            <a:r>
              <a:rPr lang="en-US" sz="2800" b="1" dirty="0">
                <a:latin typeface="Calibir"/>
              </a:rPr>
              <a:t>1:M (One-to-Many):</a:t>
            </a:r>
            <a:r>
              <a:rPr lang="en-US" sz="2800" dirty="0">
                <a:latin typeface="Calibir"/>
              </a:rPr>
              <a:t> One teacher teaches many classes.</a:t>
            </a:r>
          </a:p>
          <a:p>
            <a:pPr marL="914400" lvl="1" indent="-457200">
              <a:lnSpc>
                <a:spcPct val="150000"/>
              </a:lnSpc>
              <a:buFont typeface="Arial" panose="020B0604020202020204" pitchFamily="34" charset="0"/>
              <a:buChar char="•"/>
            </a:pPr>
            <a:r>
              <a:rPr lang="en-US" sz="2800" b="1" dirty="0">
                <a:latin typeface="Calibir"/>
              </a:rPr>
              <a:t>M:N (Many-to-Many):</a:t>
            </a:r>
            <a:r>
              <a:rPr lang="en-US" sz="2800" dirty="0">
                <a:latin typeface="Calibir"/>
              </a:rPr>
              <a:t> Many students join many clubs.</a:t>
            </a:r>
          </a:p>
        </p:txBody>
      </p:sp>
    </p:spTree>
    <p:extLst>
      <p:ext uri="{BB962C8B-B14F-4D97-AF65-F5344CB8AC3E}">
        <p14:creationId xmlns:p14="http://schemas.microsoft.com/office/powerpoint/2010/main" val="2878832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B76A488F-2182-401D-25AC-45C4BB74A655}"/>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34EFE0BF-EFAC-9832-192C-1F0319D88B77}"/>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209A38D2-9F04-2978-052B-8B9317B9B246}"/>
              </a:ext>
            </a:extLst>
          </p:cNvPr>
          <p:cNvSpPr>
            <a:spLocks noGrp="1"/>
          </p:cNvSpPr>
          <p:nvPr>
            <p:ph type="sldNum" sz="quarter" idx="4"/>
          </p:nvPr>
        </p:nvSpPr>
        <p:spPr/>
        <p:txBody>
          <a:bodyPr/>
          <a:lstStyle/>
          <a:p>
            <a:fld id="{16A89BA3-132D-40E1-AAB4-CDCD0A14C216}" type="slidenum">
              <a:rPr lang="en-AU" smtClean="0"/>
              <a:pPr/>
              <a:t>7</a:t>
            </a:fld>
            <a:r>
              <a:rPr lang="en-AU"/>
              <a:t>  |</a:t>
            </a:r>
            <a:endParaRPr lang="en-AU" dirty="0"/>
          </a:p>
        </p:txBody>
      </p:sp>
      <p:sp>
        <p:nvSpPr>
          <p:cNvPr id="9" name="Text Placeholder 3">
            <a:extLst>
              <a:ext uri="{FF2B5EF4-FFF2-40B4-BE49-F238E27FC236}">
                <a16:creationId xmlns:a16="http://schemas.microsoft.com/office/drawing/2014/main" id="{1109CB37-7ECB-4F9F-CC91-221CA0E2CE2B}"/>
              </a:ext>
            </a:extLst>
          </p:cNvPr>
          <p:cNvSpPr>
            <a:spLocks noGrp="1"/>
          </p:cNvSpPr>
          <p:nvPr>
            <p:ph type="body" sz="quarter" idx="16"/>
          </p:nvPr>
        </p:nvSpPr>
        <p:spPr>
          <a:xfrm>
            <a:off x="0" y="-1"/>
            <a:ext cx="7849590" cy="536029"/>
          </a:xfrm>
        </p:spPr>
        <p:txBody>
          <a:bodyPr>
            <a:noAutofit/>
          </a:bodyPr>
          <a:lstStyle/>
          <a:p>
            <a:r>
              <a:rPr lang="en-US" sz="3200" dirty="0"/>
              <a:t>Connectivity &amp; Cardinality</a:t>
            </a:r>
            <a:endParaRPr lang="en-AU" sz="3000"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526D7BCE-A921-1348-2D22-9F00A94F5F5F}"/>
              </a:ext>
            </a:extLst>
          </p:cNvPr>
          <p:cNvSpPr txBox="1"/>
          <p:nvPr/>
        </p:nvSpPr>
        <p:spPr>
          <a:xfrm>
            <a:off x="23751" y="925166"/>
            <a:ext cx="9120249" cy="3257174"/>
          </a:xfrm>
          <a:prstGeom prst="rect">
            <a:avLst/>
          </a:prstGeom>
          <a:noFill/>
        </p:spPr>
        <p:txBody>
          <a:bodyPr wrap="square">
            <a:spAutoFit/>
          </a:bodyPr>
          <a:lstStyle/>
          <a:p>
            <a:pPr>
              <a:lnSpc>
                <a:spcPct val="150000"/>
              </a:lnSpc>
            </a:pPr>
            <a:r>
              <a:rPr lang="en-US" sz="2800" b="1" dirty="0">
                <a:latin typeface="Calibir"/>
              </a:rPr>
              <a:t>Analogy:</a:t>
            </a:r>
            <a:br>
              <a:rPr lang="en-US" sz="2800" dirty="0">
                <a:latin typeface="Calibir"/>
              </a:rPr>
            </a:br>
            <a:r>
              <a:rPr lang="en-US" sz="2800" dirty="0">
                <a:latin typeface="Calibir"/>
              </a:rPr>
              <a:t>Think of it like </a:t>
            </a:r>
            <a:r>
              <a:rPr lang="en-US" sz="2800" i="1" dirty="0">
                <a:latin typeface="Calibir"/>
              </a:rPr>
              <a:t>friendship rules</a:t>
            </a:r>
            <a:r>
              <a:rPr lang="en-US" sz="2800" dirty="0">
                <a:latin typeface="Calibir"/>
              </a:rPr>
              <a:t>:</a:t>
            </a:r>
          </a:p>
          <a:p>
            <a:pPr marL="914400" lvl="1" indent="-457200">
              <a:lnSpc>
                <a:spcPct val="150000"/>
              </a:lnSpc>
              <a:buFont typeface="Arial" panose="020B0604020202020204" pitchFamily="34" charset="0"/>
              <a:buChar char="•"/>
            </a:pPr>
            <a:r>
              <a:rPr lang="en-US" sz="2800" dirty="0">
                <a:latin typeface="Calibir"/>
              </a:rPr>
              <a:t>One best friend (1:1).</a:t>
            </a:r>
          </a:p>
          <a:p>
            <a:pPr marL="914400" lvl="1" indent="-457200">
              <a:lnSpc>
                <a:spcPct val="150000"/>
              </a:lnSpc>
              <a:buFont typeface="Arial" panose="020B0604020202020204" pitchFamily="34" charset="0"/>
              <a:buChar char="•"/>
            </a:pPr>
            <a:r>
              <a:rPr lang="en-US" sz="2800" dirty="0">
                <a:latin typeface="Calibir"/>
              </a:rPr>
              <a:t>One parent with many children (1:M).</a:t>
            </a:r>
          </a:p>
          <a:p>
            <a:pPr marL="914400" lvl="1" indent="-457200">
              <a:lnSpc>
                <a:spcPct val="150000"/>
              </a:lnSpc>
              <a:buFont typeface="Arial" panose="020B0604020202020204" pitchFamily="34" charset="0"/>
              <a:buChar char="•"/>
            </a:pPr>
            <a:r>
              <a:rPr lang="en-US" sz="2800" dirty="0">
                <a:latin typeface="Calibir"/>
              </a:rPr>
              <a:t>Many friends who belong to many groups (M:N).</a:t>
            </a:r>
          </a:p>
        </p:txBody>
      </p:sp>
    </p:spTree>
    <p:extLst>
      <p:ext uri="{BB962C8B-B14F-4D97-AF65-F5344CB8AC3E}">
        <p14:creationId xmlns:p14="http://schemas.microsoft.com/office/powerpoint/2010/main" val="1816692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504FB2F2-F7C4-2A1F-48BC-B695D0C171E7}"/>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58F4A1FD-2AE1-64B5-6076-F5A0A0E37FB8}"/>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DCA82197-F032-2382-BEFD-8DF7D3A1CEBA}"/>
              </a:ext>
            </a:extLst>
          </p:cNvPr>
          <p:cNvSpPr>
            <a:spLocks noGrp="1"/>
          </p:cNvSpPr>
          <p:nvPr>
            <p:ph type="sldNum" sz="quarter" idx="4"/>
          </p:nvPr>
        </p:nvSpPr>
        <p:spPr/>
        <p:txBody>
          <a:bodyPr/>
          <a:lstStyle/>
          <a:p>
            <a:fld id="{16A89BA3-132D-40E1-AAB4-CDCD0A14C216}" type="slidenum">
              <a:rPr lang="en-AU" smtClean="0"/>
              <a:pPr/>
              <a:t>8</a:t>
            </a:fld>
            <a:r>
              <a:rPr lang="en-AU"/>
              <a:t>  |</a:t>
            </a:r>
            <a:endParaRPr lang="en-AU" dirty="0"/>
          </a:p>
        </p:txBody>
      </p:sp>
      <p:sp>
        <p:nvSpPr>
          <p:cNvPr id="9" name="Text Placeholder 3">
            <a:extLst>
              <a:ext uri="{FF2B5EF4-FFF2-40B4-BE49-F238E27FC236}">
                <a16:creationId xmlns:a16="http://schemas.microsoft.com/office/drawing/2014/main" id="{B868ACE6-E33E-A6E2-32B6-C3B66274EE09}"/>
              </a:ext>
            </a:extLst>
          </p:cNvPr>
          <p:cNvSpPr>
            <a:spLocks noGrp="1"/>
          </p:cNvSpPr>
          <p:nvPr>
            <p:ph type="body" sz="quarter" idx="16"/>
          </p:nvPr>
        </p:nvSpPr>
        <p:spPr>
          <a:xfrm>
            <a:off x="0" y="-1"/>
            <a:ext cx="7849590" cy="536029"/>
          </a:xfrm>
        </p:spPr>
        <p:txBody>
          <a:bodyPr>
            <a:noAutofit/>
          </a:bodyPr>
          <a:lstStyle/>
          <a:p>
            <a:r>
              <a:rPr lang="en-US" sz="3200" dirty="0"/>
              <a:t>Connectivity &amp; Cardinality</a:t>
            </a:r>
            <a:endParaRPr lang="en-AU" sz="3000"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DA8DA6FE-68FD-183F-7D71-7CBDA729CEE3}"/>
              </a:ext>
            </a:extLst>
          </p:cNvPr>
          <p:cNvSpPr txBox="1"/>
          <p:nvPr/>
        </p:nvSpPr>
        <p:spPr>
          <a:xfrm>
            <a:off x="23751" y="925166"/>
            <a:ext cx="9120249" cy="5196166"/>
          </a:xfrm>
          <a:prstGeom prst="rect">
            <a:avLst/>
          </a:prstGeom>
          <a:noFill/>
        </p:spPr>
        <p:txBody>
          <a:bodyPr wrap="square">
            <a:spAutoFit/>
          </a:bodyPr>
          <a:lstStyle/>
          <a:p>
            <a:pPr>
              <a:lnSpc>
                <a:spcPct val="150000"/>
              </a:lnSpc>
            </a:pPr>
            <a:r>
              <a:rPr lang="en-US" sz="2800" b="1" dirty="0">
                <a:latin typeface="Calibir"/>
              </a:rPr>
              <a:t>Cardinality = min &amp; max number of entities in the relationship</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Defines how many instances must/may exist.</a:t>
            </a:r>
          </a:p>
          <a:p>
            <a:pPr marL="457200" indent="-457200">
              <a:lnSpc>
                <a:spcPct val="150000"/>
              </a:lnSpc>
              <a:buFont typeface="Arial" panose="020B0604020202020204" pitchFamily="34" charset="0"/>
              <a:buChar char="•"/>
            </a:pPr>
            <a:r>
              <a:rPr lang="en-US" sz="2800" dirty="0">
                <a:latin typeface="Calibir"/>
              </a:rPr>
              <a:t>Example:</a:t>
            </a:r>
          </a:p>
          <a:p>
            <a:pPr marL="914400" lvl="1" indent="-457200">
              <a:lnSpc>
                <a:spcPct val="150000"/>
              </a:lnSpc>
              <a:buFont typeface="Arial" panose="020B0604020202020204" pitchFamily="34" charset="0"/>
              <a:buChar char="•"/>
            </a:pPr>
            <a:r>
              <a:rPr lang="en-US" sz="2800" dirty="0">
                <a:latin typeface="Calibir"/>
              </a:rPr>
              <a:t>A Netflix account must have at least 1 profile, but can have up to 5.</a:t>
            </a:r>
          </a:p>
          <a:p>
            <a:pPr marL="914400" lvl="1" indent="-457200">
              <a:lnSpc>
                <a:spcPct val="150000"/>
              </a:lnSpc>
              <a:buFont typeface="Arial" panose="020B0604020202020204" pitchFamily="34" charset="0"/>
              <a:buChar char="•"/>
            </a:pPr>
            <a:r>
              <a:rPr lang="en-US" sz="2800" dirty="0">
                <a:latin typeface="Calibir"/>
              </a:rPr>
              <a:t>A Uni subject must have 1+ students enrolled, but there’s a cap (e.g., max 200).</a:t>
            </a:r>
          </a:p>
        </p:txBody>
      </p:sp>
    </p:spTree>
    <p:extLst>
      <p:ext uri="{BB962C8B-B14F-4D97-AF65-F5344CB8AC3E}">
        <p14:creationId xmlns:p14="http://schemas.microsoft.com/office/powerpoint/2010/main" val="3469539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a:extLst>
            <a:ext uri="{FF2B5EF4-FFF2-40B4-BE49-F238E27FC236}">
              <a16:creationId xmlns:a16="http://schemas.microsoft.com/office/drawing/2014/main" id="{02F3CFFD-3147-A08A-E161-3D4B24453FB0}"/>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994DE6AE-10B0-7290-0729-BD615CBFAC06}"/>
              </a:ext>
            </a:extLst>
          </p:cNvPr>
          <p:cNvSpPr>
            <a:spLocks noGrp="1"/>
          </p:cNvSpPr>
          <p:nvPr>
            <p:ph type="ftr" sz="quarter" idx="3"/>
          </p:nvPr>
        </p:nvSpPr>
        <p:spPr/>
        <p:txBody>
          <a:bodyPr/>
          <a:lstStyle/>
          <a:p>
            <a:r>
              <a:rPr lang="en-US"/>
              <a:t>Faculty of Business and Law | Peter Faber Business School</a:t>
            </a:r>
            <a:endParaRPr lang="en-US" dirty="0"/>
          </a:p>
        </p:txBody>
      </p:sp>
      <p:sp>
        <p:nvSpPr>
          <p:cNvPr id="4" name="Slide Number Placeholder 3">
            <a:extLst>
              <a:ext uri="{FF2B5EF4-FFF2-40B4-BE49-F238E27FC236}">
                <a16:creationId xmlns:a16="http://schemas.microsoft.com/office/drawing/2014/main" id="{A7C02871-9BD4-C4BC-CF30-745B4CF21861}"/>
              </a:ext>
            </a:extLst>
          </p:cNvPr>
          <p:cNvSpPr>
            <a:spLocks noGrp="1"/>
          </p:cNvSpPr>
          <p:nvPr>
            <p:ph type="sldNum" sz="quarter" idx="4"/>
          </p:nvPr>
        </p:nvSpPr>
        <p:spPr/>
        <p:txBody>
          <a:bodyPr/>
          <a:lstStyle/>
          <a:p>
            <a:fld id="{16A89BA3-132D-40E1-AAB4-CDCD0A14C216}" type="slidenum">
              <a:rPr lang="en-AU" smtClean="0"/>
              <a:pPr/>
              <a:t>9</a:t>
            </a:fld>
            <a:r>
              <a:rPr lang="en-AU"/>
              <a:t>  |</a:t>
            </a:r>
            <a:endParaRPr lang="en-AU" dirty="0"/>
          </a:p>
        </p:txBody>
      </p:sp>
      <p:sp>
        <p:nvSpPr>
          <p:cNvPr id="9" name="Text Placeholder 3">
            <a:extLst>
              <a:ext uri="{FF2B5EF4-FFF2-40B4-BE49-F238E27FC236}">
                <a16:creationId xmlns:a16="http://schemas.microsoft.com/office/drawing/2014/main" id="{ECECFE10-0BBC-7A04-5E91-438C71A475A4}"/>
              </a:ext>
            </a:extLst>
          </p:cNvPr>
          <p:cNvSpPr>
            <a:spLocks noGrp="1"/>
          </p:cNvSpPr>
          <p:nvPr>
            <p:ph type="body" sz="quarter" idx="16"/>
          </p:nvPr>
        </p:nvSpPr>
        <p:spPr>
          <a:xfrm>
            <a:off x="0" y="-1"/>
            <a:ext cx="7849590" cy="536029"/>
          </a:xfrm>
        </p:spPr>
        <p:txBody>
          <a:bodyPr>
            <a:noAutofit/>
          </a:bodyPr>
          <a:lstStyle/>
          <a:p>
            <a:r>
              <a:rPr lang="en-US" sz="3200" dirty="0"/>
              <a:t>Connectivity &amp; Cardinality</a:t>
            </a:r>
            <a:endParaRPr lang="en-AU" sz="3000" dirty="0">
              <a:latin typeface="Calibri" panose="020F0502020204030204" pitchFamily="34" charset="0"/>
              <a:cs typeface="Calibri" panose="020F0502020204030204" pitchFamily="34" charset="0"/>
            </a:endParaRPr>
          </a:p>
        </p:txBody>
      </p:sp>
      <p:pic>
        <p:nvPicPr>
          <p:cNvPr id="1026" name="Picture 2" descr="Uploaded image">
            <a:extLst>
              <a:ext uri="{FF2B5EF4-FFF2-40B4-BE49-F238E27FC236}">
                <a16:creationId xmlns:a16="http://schemas.microsoft.com/office/drawing/2014/main" id="{79DE2320-CB97-B6A4-54BE-EC67D74723B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3057"/>
          <a:stretch>
            <a:fillRect/>
          </a:stretch>
        </p:blipFill>
        <p:spPr bwMode="auto">
          <a:xfrm>
            <a:off x="0" y="934094"/>
            <a:ext cx="8207298" cy="289018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F1B6ACA-1D45-6E90-1EF7-B683207F0BCE}"/>
              </a:ext>
            </a:extLst>
          </p:cNvPr>
          <p:cNvSpPr txBox="1"/>
          <p:nvPr/>
        </p:nvSpPr>
        <p:spPr>
          <a:xfrm>
            <a:off x="0" y="3782243"/>
            <a:ext cx="9144000" cy="2918107"/>
          </a:xfrm>
          <a:prstGeom prst="rect">
            <a:avLst/>
          </a:prstGeom>
          <a:solidFill>
            <a:schemeClr val="bg1"/>
          </a:solidFill>
        </p:spPr>
        <p:txBody>
          <a:bodyPr wrap="square">
            <a:spAutoFit/>
          </a:bodyPr>
          <a:lstStyle/>
          <a:p>
            <a:pPr>
              <a:lnSpc>
                <a:spcPct val="150000"/>
              </a:lnSpc>
            </a:pPr>
            <a:r>
              <a:rPr lang="en-US" sz="2500" dirty="0">
                <a:latin typeface="Calibir"/>
              </a:rPr>
              <a:t>This diagram shows connectivity (type of relationship) and cardinality (how many entities can be linked).</a:t>
            </a:r>
            <a:br>
              <a:rPr lang="en-US" sz="2500" dirty="0">
                <a:latin typeface="Calibir"/>
              </a:rPr>
            </a:br>
            <a:r>
              <a:rPr lang="en-US" sz="2500" dirty="0">
                <a:latin typeface="Calibir"/>
              </a:rPr>
              <a:t>Example here: One professor must teach at least 1 class and can teach up to 4 classes (1,4), while each class must be taught by exactly 1 professor (1,1).</a:t>
            </a:r>
            <a:endParaRPr lang="en-AU" sz="2500" dirty="0">
              <a:latin typeface="Calibir"/>
            </a:endParaRPr>
          </a:p>
        </p:txBody>
      </p:sp>
      <p:pic>
        <p:nvPicPr>
          <p:cNvPr id="2" name="Picture 1">
            <a:extLst>
              <a:ext uri="{FF2B5EF4-FFF2-40B4-BE49-F238E27FC236}">
                <a16:creationId xmlns:a16="http://schemas.microsoft.com/office/drawing/2014/main" id="{4B2D7DCF-35AE-17B1-2B35-ECE72392C32C}"/>
              </a:ext>
            </a:extLst>
          </p:cNvPr>
          <p:cNvPicPr>
            <a:picLocks noChangeAspect="1"/>
          </p:cNvPicPr>
          <p:nvPr/>
        </p:nvPicPr>
        <p:blipFill>
          <a:blip r:embed="rId4"/>
          <a:srcRect t="79129" r="28726"/>
          <a:stretch>
            <a:fillRect/>
          </a:stretch>
        </p:blipFill>
        <p:spPr>
          <a:xfrm>
            <a:off x="4955871" y="6112405"/>
            <a:ext cx="4188129" cy="796131"/>
          </a:xfrm>
          <a:prstGeom prst="rect">
            <a:avLst/>
          </a:prstGeom>
        </p:spPr>
      </p:pic>
    </p:spTree>
    <p:extLst>
      <p:ext uri="{BB962C8B-B14F-4D97-AF65-F5344CB8AC3E}">
        <p14:creationId xmlns:p14="http://schemas.microsoft.com/office/powerpoint/2010/main" val="287162064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ACU Presentation">
  <a:themeElements>
    <a:clrScheme name="ACUColourScheme">
      <a:dk1>
        <a:srgbClr val="3C1053"/>
      </a:dk1>
      <a:lt1>
        <a:srgbClr val="FFFFFF"/>
      </a:lt1>
      <a:dk2>
        <a:srgbClr val="3C1053"/>
      </a:dk2>
      <a:lt2>
        <a:srgbClr val="E8E3DB"/>
      </a:lt2>
      <a:accent1>
        <a:srgbClr val="F2120C"/>
      </a:accent1>
      <a:accent2>
        <a:srgbClr val="3D3935"/>
      </a:accent2>
      <a:accent3>
        <a:srgbClr val="8C857B"/>
      </a:accent3>
      <a:accent4>
        <a:srgbClr val="3C1053"/>
      </a:accent4>
      <a:accent5>
        <a:srgbClr val="E8E3DB"/>
      </a:accent5>
      <a:accent6>
        <a:srgbClr val="70AD47"/>
      </a:accent6>
      <a:hlink>
        <a:srgbClr val="0563C1"/>
      </a:hlink>
      <a:folHlink>
        <a:srgbClr val="954F72"/>
      </a:folHlink>
    </a:clrScheme>
    <a:fontScheme name="Custom 21">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dirty="0" err="1" smtClean="0">
            <a:solidFill>
              <a:srgbClr val="3D3935"/>
            </a:solidFill>
          </a:defRPr>
        </a:defPPr>
      </a:lstStyle>
    </a:txDef>
  </a:objectDefaults>
  <a:extraClrSchemeLst/>
  <a:extLst>
    <a:ext uri="{05A4C25C-085E-4340-85A3-A5531E510DB2}">
      <thm15:themeFamily xmlns:thm15="http://schemas.microsoft.com/office/thememl/2012/main" name="PPT_Template_4_3_V2.potx" id="{F3B38964-EE74-4E1D-A3FE-21D8EB788CBF}" vid="{2C9D612A-0DB5-43BD-9B9F-0A9FAAF24DC0}"/>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CDC8B17FFF79F46AB892AACDE15F09D" ma:contentTypeVersion="1" ma:contentTypeDescription="Create a new document." ma:contentTypeScope="" ma:versionID="a5ba99c893f738a110fead59b8aec548">
  <xsd:schema xmlns:xsd="http://www.w3.org/2001/XMLSchema" xmlns:xs="http://www.w3.org/2001/XMLSchema" xmlns:p="http://schemas.microsoft.com/office/2006/metadata/properties" targetNamespace="http://schemas.microsoft.com/office/2006/metadata/properties" ma:root="true" ma:fieldsID="6c96ba11fc0b0f11135d6dc28d8a2ff0">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360E499-BA5F-475B-94B4-A8CCAB2763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719D6D79-91EF-4340-8C3D-E484566A2E2F}">
  <ds:schemaRefs>
    <ds:schemaRef ds:uri="http://purl.org/dc/dcmitype/"/>
    <ds:schemaRef ds:uri="http://schemas.microsoft.com/office/2006/documentManagement/types"/>
    <ds:schemaRef ds:uri="http://www.w3.org/XML/1998/namespace"/>
    <ds:schemaRef ds:uri="http://purl.org/dc/terms/"/>
    <ds:schemaRef ds:uri="http://schemas.microsoft.com/office/infopath/2007/PartnerControls"/>
    <ds:schemaRef ds:uri="http://schemas.openxmlformats.org/package/2006/metadata/core-properties"/>
    <ds:schemaRef ds:uri="http://schemas.microsoft.com/office/2006/metadata/properties"/>
    <ds:schemaRef ds:uri="http://purl.org/dc/elements/1.1/"/>
  </ds:schemaRefs>
</ds:datastoreItem>
</file>

<file path=customXml/itemProps3.xml><?xml version="1.0" encoding="utf-8"?>
<ds:datastoreItem xmlns:ds="http://schemas.openxmlformats.org/officeDocument/2006/customXml" ds:itemID="{05866CA7-3031-48D4-BC56-8127880CD3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PPT_Template_4_3_V2.potx</Template>
  <TotalTime>2695</TotalTime>
  <Words>2943</Words>
  <Application>Microsoft Office PowerPoint</Application>
  <PresentationFormat>On-screen Show (4:3)</PresentationFormat>
  <Paragraphs>654</Paragraphs>
  <Slides>48</Slides>
  <Notes>44</Notes>
  <HiddenSlides>0</HiddenSlides>
  <MMClips>11</MMClips>
  <ScaleCrop>false</ScaleCrop>
  <HeadingPairs>
    <vt:vector size="8" baseType="variant">
      <vt:variant>
        <vt:lpstr>Fonts Used</vt:lpstr>
      </vt:variant>
      <vt:variant>
        <vt:i4>3</vt:i4>
      </vt:variant>
      <vt:variant>
        <vt:lpstr>Theme</vt:lpstr>
      </vt:variant>
      <vt:variant>
        <vt:i4>2</vt:i4>
      </vt:variant>
      <vt:variant>
        <vt:lpstr>Embedded OLE Servers</vt:lpstr>
      </vt:variant>
      <vt:variant>
        <vt:i4>1</vt:i4>
      </vt:variant>
      <vt:variant>
        <vt:lpstr>Slide Titles</vt:lpstr>
      </vt:variant>
      <vt:variant>
        <vt:i4>48</vt:i4>
      </vt:variant>
    </vt:vector>
  </HeadingPairs>
  <TitlesOfParts>
    <vt:vector size="54" baseType="lpstr">
      <vt:lpstr>Arial</vt:lpstr>
      <vt:lpstr>Calibir</vt:lpstr>
      <vt:lpstr>Calibri</vt:lpstr>
      <vt:lpstr>ACU Presentation</vt:lpstr>
      <vt:lpstr>1_Office Theme</vt:lpstr>
      <vt:lpstr>think-cell Slide</vt:lpstr>
      <vt:lpstr>Advanced Database Modelling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ACU Presentation</dc:title>
  <dc:creator>Husnen Rupani;Simone.Byrnes@acu.edu.au</dc:creator>
  <cp:lastModifiedBy>Farshid Keivanian</cp:lastModifiedBy>
  <cp:revision>380</cp:revision>
  <cp:lastPrinted>2017-08-03T04:07:41Z</cp:lastPrinted>
  <dcterms:created xsi:type="dcterms:W3CDTF">2017-05-11T09:33:32Z</dcterms:created>
  <dcterms:modified xsi:type="dcterms:W3CDTF">2025-08-17T19:39:43Z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0x0101007CDC8B17FFF79F46AB892AACDE15F09D</vt:lpwstr>
  </property>
</Properties>
</file>

<file path=docProps/thumbnail.jpeg>
</file>